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Статистика рынка труда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771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Показатели демографической нагрузки на трудовые ресурсы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01" y="1916832"/>
            <a:ext cx="816944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237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7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Экономически активное население </a:t>
            </a:r>
            <a:r>
              <a:rPr lang="ru-RU" b="1" dirty="0"/>
              <a:t>(ЭАН</a:t>
            </a:r>
            <a:r>
              <a:rPr lang="ru-RU" dirty="0"/>
              <a:t>) – это лица, которые формируют в экономике предложение рабочей силы на рынке труда, т.е. совокупность занятых (</a:t>
            </a:r>
            <a:r>
              <a:rPr lang="en-US" dirty="0"/>
              <a:t>S</a:t>
            </a:r>
            <a:r>
              <a:rPr lang="ru-RU" baseline="-25000" dirty="0" err="1"/>
              <a:t>зан</a:t>
            </a:r>
            <a:r>
              <a:rPr lang="ru-RU" dirty="0"/>
              <a:t>) и безработных (</a:t>
            </a:r>
            <a:r>
              <a:rPr lang="en-US" dirty="0"/>
              <a:t>S</a:t>
            </a:r>
            <a:r>
              <a:rPr lang="ru-RU" baseline="-25000" dirty="0" smtClean="0"/>
              <a:t>6езраб</a:t>
            </a:r>
            <a:r>
              <a:rPr lang="ru-RU" dirty="0" smtClean="0"/>
              <a:t>): </a:t>
            </a: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r>
              <a:rPr lang="ru-RU" b="1" i="1" dirty="0"/>
              <a:t>Занятые</a:t>
            </a:r>
            <a:r>
              <a:rPr lang="ru-RU" i="1" dirty="0"/>
              <a:t> - </a:t>
            </a:r>
            <a:r>
              <a:rPr lang="ru-RU" dirty="0"/>
              <a:t>это лица, которые в рассматриваемый период выполняли оплачиваемую работу по найму, а также приносящую доход работу не по найму как с привлечением, так и без привлечения наемных работников (в том числе временно отсутствующие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i="1" dirty="0"/>
              <a:t>Безработные (по методологии органов государственной службы занятости РФ)</a:t>
            </a:r>
            <a:r>
              <a:rPr lang="ru-RU" dirty="0"/>
              <a:t> – это трудоспособные граждане, не имеющие работы и трудового дохода, проживающие на территории Российской Федерации, зарегистрированные в центре занятости в целях поиска подходящей работы, ищущие работу и готовые приступить к ней.</a:t>
            </a:r>
          </a:p>
          <a:p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Занятость и </a:t>
            </a:r>
            <a:r>
              <a:rPr lang="ru-RU" dirty="0" err="1" smtClean="0"/>
              <a:t>безработоица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452" y="2708920"/>
            <a:ext cx="2217692" cy="411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828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i="1" dirty="0"/>
              <a:t>В состав экономически неактивного населения (</a:t>
            </a:r>
            <a:r>
              <a:rPr lang="ru-RU" sz="1800" i="1" dirty="0" err="1"/>
              <a:t>ЭнАН</a:t>
            </a:r>
            <a:r>
              <a:rPr lang="ru-RU" sz="1800" i="1" dirty="0"/>
              <a:t>) </a:t>
            </a:r>
            <a:r>
              <a:rPr lang="ru-RU" sz="1800" dirty="0"/>
              <a:t>включаются: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/>
              <a:t>учащиеся с отрывом от производства старше 16 лет;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/>
              <a:t>лица, занятые ведением домашнего хозяйства;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/>
              <a:t>прочие незанятые.</a:t>
            </a:r>
          </a:p>
          <a:p>
            <a:endParaRPr lang="ru-RU" sz="1800" dirty="0" smtClean="0"/>
          </a:p>
          <a:p>
            <a:r>
              <a:rPr lang="ru-RU" sz="1800" dirty="0" smtClean="0"/>
              <a:t>В </a:t>
            </a:r>
            <a:r>
              <a:rPr lang="ru-RU" sz="1800" dirty="0"/>
              <a:t>систему </a:t>
            </a:r>
            <a:r>
              <a:rPr lang="ru-RU" sz="1800" i="1" dirty="0"/>
              <a:t>относительных показателей</a:t>
            </a:r>
            <a:r>
              <a:rPr lang="ru-RU" sz="1800" dirty="0"/>
              <a:t>, характеризующих рынок труда, входят:</a:t>
            </a:r>
          </a:p>
          <a:p>
            <a:pPr marL="388620" indent="-342900">
              <a:buAutoNum type="arabicParenR"/>
            </a:pPr>
            <a:r>
              <a:rPr lang="ru-RU" sz="1800" i="1" dirty="0" smtClean="0"/>
              <a:t>Коэффициент </a:t>
            </a:r>
            <a:r>
              <a:rPr lang="ru-RU" sz="1800" i="1" dirty="0"/>
              <a:t>экономической </a:t>
            </a:r>
            <a:r>
              <a:rPr lang="ru-RU" sz="1800" i="1" dirty="0" smtClean="0"/>
              <a:t>активности населения</a:t>
            </a:r>
          </a:p>
          <a:p>
            <a:pPr marL="45720" indent="0">
              <a:buNone/>
            </a:pPr>
            <a:endParaRPr lang="ru-RU" sz="1800" dirty="0" smtClean="0"/>
          </a:p>
          <a:p>
            <a:pPr marL="45720" indent="0">
              <a:buNone/>
            </a:pPr>
            <a:r>
              <a:rPr lang="ru-RU" sz="1800" dirty="0" smtClean="0"/>
              <a:t>2) </a:t>
            </a:r>
            <a:r>
              <a:rPr lang="ru-RU" sz="1800" i="1" dirty="0"/>
              <a:t>Коэффициент </a:t>
            </a:r>
            <a:r>
              <a:rPr lang="ru-RU" sz="1800" i="1" dirty="0" smtClean="0"/>
              <a:t>занятости</a:t>
            </a:r>
            <a:r>
              <a:rPr lang="ru-RU" sz="1800" dirty="0" smtClean="0"/>
              <a:t>:</a:t>
            </a:r>
          </a:p>
          <a:p>
            <a:pPr marL="45720" indent="0">
              <a:buNone/>
            </a:pP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Занятость и безработица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509120"/>
            <a:ext cx="1610361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5445224"/>
            <a:ext cx="205737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512603"/>
            <a:ext cx="1944216" cy="65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2181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3)</a:t>
            </a:r>
            <a:r>
              <a:rPr lang="ru-RU" b="1" i="1" dirty="0"/>
              <a:t> </a:t>
            </a:r>
            <a:r>
              <a:rPr lang="ru-RU" i="1" dirty="0"/>
              <a:t>Коэффициент безработицы</a:t>
            </a:r>
            <a:r>
              <a:rPr lang="ru-RU" i="1" dirty="0" smtClean="0"/>
              <a:t>:</a:t>
            </a:r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r>
              <a:rPr lang="ru-RU" dirty="0"/>
              <a:t>Взаимосвязь коэффициентов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Занятость и </a:t>
            </a:r>
            <a:r>
              <a:rPr lang="ru-RU" dirty="0" err="1" smtClean="0"/>
              <a:t>безаботица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46387"/>
            <a:ext cx="2016224" cy="750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250008"/>
            <a:ext cx="2006497" cy="74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17032"/>
            <a:ext cx="3809749" cy="607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617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/>
          <a:lstStyle/>
          <a:p>
            <a:r>
              <a:rPr lang="ru-RU" i="1" dirty="0"/>
              <a:t>Производительность труда</a:t>
            </a:r>
            <a:r>
              <a:rPr lang="ru-RU" dirty="0"/>
              <a:t> является одним из важнейших качественных показателей работы предприятия, выражением эффективности затрат труда.</a:t>
            </a:r>
          </a:p>
          <a:p>
            <a:r>
              <a:rPr lang="ru-RU" dirty="0"/>
              <a:t>Уровень производительности труда характеризуется двумя </a:t>
            </a:r>
            <a:r>
              <a:rPr lang="ru-RU" dirty="0" smtClean="0"/>
              <a:t>показателями: прямым </a:t>
            </a:r>
            <a:r>
              <a:rPr lang="ru-RU" dirty="0"/>
              <a:t>показателем – выработкой и обратным – трудоемкостью.</a:t>
            </a:r>
          </a:p>
          <a:p>
            <a:r>
              <a:rPr lang="ru-RU" i="1" dirty="0"/>
              <a:t>Выработка</a:t>
            </a:r>
            <a:r>
              <a:rPr lang="ru-RU" dirty="0"/>
              <a:t> исчисляется по формуле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r>
              <a:rPr lang="ru-RU" i="1" dirty="0" smtClean="0"/>
              <a:t>Трудоемкость</a:t>
            </a:r>
            <a:r>
              <a:rPr lang="ru-RU" dirty="0" smtClean="0"/>
              <a:t> </a:t>
            </a:r>
            <a:r>
              <a:rPr lang="ru-RU" dirty="0"/>
              <a:t>исчисляется по формуле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где  – объем произведенной продукции в различных единицах измерения; Т – затраты труда (чел.-ч, чел.-дни) или численность работников (чел.).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Производительность труда 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30729"/>
            <a:ext cx="792088" cy="75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725144"/>
            <a:ext cx="1152128" cy="63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028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89232"/>
            <a:ext cx="8407893" cy="5052135"/>
          </a:xfrm>
        </p:spPr>
        <p:txBody>
          <a:bodyPr>
            <a:normAutofit/>
          </a:bodyPr>
          <a:lstStyle/>
          <a:p>
            <a:r>
              <a:rPr lang="ru-RU" dirty="0" smtClean="0"/>
              <a:t>Натуральный </a:t>
            </a:r>
          </a:p>
          <a:p>
            <a:endParaRPr lang="ru-RU" dirty="0"/>
          </a:p>
          <a:p>
            <a:r>
              <a:rPr lang="ru-RU" dirty="0" smtClean="0"/>
              <a:t>Трудовой 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Стоимостной</a:t>
            </a:r>
          </a:p>
          <a:p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en-US" dirty="0"/>
              <a:t>W</a:t>
            </a:r>
            <a:r>
              <a:rPr lang="ru-RU" baseline="-25000" dirty="0"/>
              <a:t>ч</a:t>
            </a:r>
            <a:r>
              <a:rPr lang="ru-RU" dirty="0"/>
              <a:t> – средняя часовая выработка; </a:t>
            </a:r>
            <a:r>
              <a:rPr lang="ru-RU" dirty="0" err="1"/>
              <a:t>П</a:t>
            </a:r>
            <a:r>
              <a:rPr lang="ru-RU" baseline="-25000" dirty="0" err="1"/>
              <a:t>р.д</a:t>
            </a:r>
            <a:r>
              <a:rPr lang="ru-RU" dirty="0"/>
              <a:t> – фактическая продолжительность рабочего дня; </a:t>
            </a:r>
            <a:r>
              <a:rPr lang="ru-RU" dirty="0" err="1"/>
              <a:t>П</a:t>
            </a:r>
            <a:r>
              <a:rPr lang="ru-RU" baseline="-25000" dirty="0" err="1"/>
              <a:t>р.п</a:t>
            </a:r>
            <a:r>
              <a:rPr lang="ru-RU" dirty="0"/>
              <a:t> – фактическая продолжительность рабочего периода в днях; </a:t>
            </a:r>
            <a:r>
              <a:rPr lang="en-US" dirty="0"/>
              <a:t>d</a:t>
            </a:r>
            <a:r>
              <a:rPr lang="ru-RU" baseline="-25000" dirty="0"/>
              <a:t>р </a:t>
            </a:r>
            <a:r>
              <a:rPr lang="ru-RU" dirty="0"/>
              <a:t>– доля рабочих в общей численности работников </a:t>
            </a:r>
            <a:r>
              <a:rPr lang="ru-RU" dirty="0" smtClean="0"/>
              <a:t>организации;</a:t>
            </a:r>
          </a:p>
          <a:p>
            <a:pPr marL="45720" indent="0">
              <a:buNone/>
            </a:pPr>
            <a:r>
              <a:rPr lang="en-US" dirty="0"/>
              <a:t>Q</a:t>
            </a:r>
            <a:r>
              <a:rPr lang="ru-RU" dirty="0"/>
              <a:t> – объём произведённой продукции в стоимостном выражении; </a:t>
            </a:r>
            <a:r>
              <a:rPr lang="en-US" dirty="0"/>
              <a:t>T</a:t>
            </a:r>
            <a:r>
              <a:rPr lang="ru-RU" dirty="0"/>
              <a:t> – затраты рабочего времени.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расчета производительности труда 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89233"/>
            <a:ext cx="880864" cy="74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80928"/>
            <a:ext cx="1055167" cy="64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299" y="2780928"/>
            <a:ext cx="1205855" cy="69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231" y="2936803"/>
            <a:ext cx="3033129" cy="475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245" y="3789040"/>
            <a:ext cx="849019" cy="6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78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94305"/>
          </a:xfrm>
        </p:spPr>
        <p:txBody>
          <a:bodyPr/>
          <a:lstStyle/>
          <a:p>
            <a:pPr lvl="0"/>
            <a:r>
              <a:rPr lang="ru-RU" dirty="0"/>
              <a:t>оплату произведенной работы (оплата за отработанное время);</a:t>
            </a:r>
          </a:p>
          <a:p>
            <a:pPr lvl="0"/>
            <a:r>
              <a:rPr lang="ru-RU" dirty="0"/>
              <a:t>оплату за неотработанное время; </a:t>
            </a:r>
          </a:p>
          <a:p>
            <a:pPr lvl="0"/>
            <a:r>
              <a:rPr lang="ru-RU" dirty="0"/>
              <a:t>премии и поощрения;</a:t>
            </a:r>
          </a:p>
          <a:p>
            <a:pPr lvl="0"/>
            <a:r>
              <a:rPr lang="ru-RU" dirty="0"/>
              <a:t>выплаты в натуральной форме (расходы на питание, топливо и др.);</a:t>
            </a:r>
          </a:p>
          <a:p>
            <a:pPr lvl="0"/>
            <a:r>
              <a:rPr lang="ru-RU" dirty="0"/>
              <a:t>стоимость жилья работников, оплачиваемого работодателем;</a:t>
            </a:r>
          </a:p>
          <a:p>
            <a:pPr lvl="0"/>
            <a:r>
              <a:rPr lang="ru-RU" dirty="0"/>
              <a:t>расходы на социальное обеспечение работников; </a:t>
            </a:r>
          </a:p>
          <a:p>
            <a:pPr lvl="0"/>
            <a:r>
              <a:rPr lang="ru-RU" dirty="0"/>
              <a:t>расходы на профессиональное обучение и культурно-бытовые услуги;</a:t>
            </a:r>
          </a:p>
          <a:p>
            <a:pPr lvl="0"/>
            <a:r>
              <a:rPr lang="ru-RU" dirty="0"/>
              <a:t>налоги, рассматриваемые как стоимость труда.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статистическое понятие стоимости труда включает в себя: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361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7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Заработная </a:t>
            </a:r>
            <a:r>
              <a:rPr lang="ru-RU" b="1" i="1" dirty="0" smtClean="0"/>
              <a:t>плата</a:t>
            </a:r>
            <a:r>
              <a:rPr lang="ru-RU" b="1" u="sng" dirty="0"/>
              <a:t> </a:t>
            </a:r>
            <a:r>
              <a:rPr lang="ru-RU" dirty="0" smtClean="0"/>
              <a:t>представляет </a:t>
            </a:r>
            <a:r>
              <a:rPr lang="ru-RU" dirty="0"/>
              <a:t>собой регулярно начисляемое, как в денежной, так и в натуральной форме вознаграждение за произведенную продукцию (оказанные услуги) или за отработанное время, а также оплату отпусков, праздничных дней и другого неотработанного времени, которое оплачивается в соответствии с трудовым законодательством и коллективными трудовыми договорами, а также компенсации, связанные с условиями труда.</a:t>
            </a:r>
          </a:p>
          <a:p>
            <a:r>
              <a:rPr lang="ru-RU" dirty="0"/>
              <a:t>При изучении начисленной заработной платы определяются </a:t>
            </a:r>
            <a:r>
              <a:rPr lang="ru-RU" i="1" dirty="0"/>
              <a:t>показатели средней часовой, средней дневной и средней месячной заработной платы.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/>
              <a:t>При изучении динамики заработной платы анализируется изменение двух показателей: </a:t>
            </a:r>
            <a:r>
              <a:rPr lang="ru-RU" b="1" dirty="0" smtClean="0"/>
              <a:t>номинальной</a:t>
            </a:r>
            <a:r>
              <a:rPr lang="ru-RU" dirty="0" smtClean="0"/>
              <a:t> (</a:t>
            </a:r>
            <a:r>
              <a:rPr lang="ru-RU" dirty="0"/>
              <a:t>сумма денежных средств, полученная за </a:t>
            </a:r>
            <a:r>
              <a:rPr lang="ru-RU" dirty="0" smtClean="0"/>
              <a:t>определенное время) </a:t>
            </a:r>
            <a:r>
              <a:rPr lang="ru-RU" dirty="0"/>
              <a:t>и </a:t>
            </a:r>
            <a:r>
              <a:rPr lang="ru-RU" b="1" dirty="0"/>
              <a:t>реальной</a:t>
            </a:r>
            <a:r>
              <a:rPr lang="ru-RU" dirty="0"/>
              <a:t> заработной </a:t>
            </a:r>
            <a:r>
              <a:rPr lang="ru-RU" dirty="0" smtClean="0"/>
              <a:t>платы(</a:t>
            </a:r>
            <a:r>
              <a:rPr lang="ru-RU" dirty="0"/>
              <a:t>характеризует покупательную способность номинальной заработной платы</a:t>
            </a:r>
            <a:r>
              <a:rPr lang="ru-RU" dirty="0" smtClean="0"/>
              <a:t>).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Заработная плата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55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14.1. Содержание и задачи статистики рынка труда</a:t>
            </a:r>
          </a:p>
          <a:p>
            <a:r>
              <a:rPr lang="ru-RU" sz="2800" dirty="0"/>
              <a:t>14.2.Статистическое изучение трудовых ресурсов</a:t>
            </a:r>
          </a:p>
          <a:p>
            <a:r>
              <a:rPr lang="ru-RU" sz="2800" dirty="0"/>
              <a:t>14.3. Статистическое изучение занятости и безработицы</a:t>
            </a:r>
          </a:p>
          <a:p>
            <a:r>
              <a:rPr lang="ru-RU" sz="2800" dirty="0"/>
              <a:t>14.4. Производительность труда: понятие, система показателей</a:t>
            </a:r>
          </a:p>
          <a:p>
            <a:r>
              <a:rPr lang="ru-RU" sz="2800" dirty="0"/>
              <a:t>14.5. «Стоимость труда»: понятие категории, показатели, методы изучения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78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598362"/>
          </a:xfrm>
        </p:spPr>
        <p:txBody>
          <a:bodyPr>
            <a:normAutofit/>
          </a:bodyPr>
          <a:lstStyle/>
          <a:p>
            <a:r>
              <a:rPr lang="ru-RU" b="1" i="1" dirty="0"/>
              <a:t>Рынок труда</a:t>
            </a:r>
            <a:r>
              <a:rPr lang="ru-RU" b="1" dirty="0"/>
              <a:t> </a:t>
            </a:r>
            <a:r>
              <a:rPr lang="ru-RU" dirty="0"/>
              <a:t>– это одна из сфер экономики, для которой пред­метом являются отношения купли-продажи рабочей силы.</a:t>
            </a:r>
          </a:p>
          <a:p>
            <a:r>
              <a:rPr lang="ru-RU" dirty="0"/>
              <a:t>При оценке ситуации на рынке труда выделяют </a:t>
            </a:r>
            <a:r>
              <a:rPr lang="ru-RU" i="1" dirty="0"/>
              <a:t>следующие </a:t>
            </a:r>
            <a:r>
              <a:rPr lang="ru-RU" b="1" i="1" dirty="0"/>
              <a:t>категории</a:t>
            </a:r>
            <a:r>
              <a:rPr lang="ru-RU" b="1" dirty="0"/>
              <a:t> населения</a:t>
            </a:r>
            <a:r>
              <a:rPr lang="ru-RU" dirty="0"/>
              <a:t>:</a:t>
            </a:r>
          </a:p>
          <a:p>
            <a:pPr marL="45720" lvl="0" indent="0">
              <a:buNone/>
            </a:pPr>
            <a:r>
              <a:rPr lang="ru-RU" dirty="0" smtClean="0"/>
              <a:t>-трудовые </a:t>
            </a:r>
            <a:r>
              <a:rPr lang="ru-RU" dirty="0"/>
              <a:t>ресурсы;</a:t>
            </a:r>
          </a:p>
          <a:p>
            <a:pPr marL="45720" lvl="0" indent="0">
              <a:buNone/>
            </a:pPr>
            <a:r>
              <a:rPr lang="ru-RU" dirty="0" smtClean="0"/>
              <a:t>-экономически </a:t>
            </a:r>
            <a:r>
              <a:rPr lang="ru-RU" dirty="0"/>
              <a:t>активное население;</a:t>
            </a:r>
          </a:p>
          <a:p>
            <a:pPr marL="45720" lvl="0" indent="0">
              <a:buNone/>
            </a:pPr>
            <a:r>
              <a:rPr lang="ru-RU" dirty="0" smtClean="0"/>
              <a:t>-экономически </a:t>
            </a:r>
            <a:r>
              <a:rPr lang="ru-RU" dirty="0"/>
              <a:t>неактивное население;</a:t>
            </a:r>
          </a:p>
          <a:p>
            <a:pPr marL="45720" lvl="0" indent="0">
              <a:buNone/>
            </a:pPr>
            <a:r>
              <a:rPr lang="ru-RU" dirty="0" smtClean="0"/>
              <a:t>-занятые </a:t>
            </a:r>
            <a:r>
              <a:rPr lang="ru-RU" dirty="0"/>
              <a:t>в экономике;</a:t>
            </a:r>
          </a:p>
          <a:p>
            <a:pPr marL="45720" lvl="0" indent="0">
              <a:buNone/>
            </a:pPr>
            <a:r>
              <a:rPr lang="ru-RU" dirty="0" smtClean="0"/>
              <a:t>-безработные</a:t>
            </a:r>
            <a:r>
              <a:rPr lang="ru-RU" dirty="0"/>
              <a:t>. </a:t>
            </a:r>
          </a:p>
          <a:p>
            <a:r>
              <a:rPr lang="ru-RU" dirty="0"/>
              <a:t>Статистика рынка труда изучает вопросы, связанные с численностью и составом трудовых ресурсов, экономической активностью, занятостью и безработицей.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Рынок труда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53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При изучении рынка труда статистика ориентирована на решение следующих </a:t>
            </a:r>
            <a:r>
              <a:rPr lang="ru-RU" b="1" i="1" dirty="0"/>
              <a:t>основных задач</a:t>
            </a:r>
            <a:r>
              <a:rPr lang="ru-RU" b="1" dirty="0"/>
              <a:t>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изучение текущих данных об экономической активности населения, занятости, безработице;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исследование данных о движении рабочей силы и использовании рабочего времени;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исследование структуры и динамики затрат на рабочую силу;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анализ трудоустройства населения и др</a:t>
            </a:r>
            <a:r>
              <a:rPr lang="ru-RU" dirty="0" smtClean="0"/>
              <a:t>.</a:t>
            </a:r>
          </a:p>
          <a:p>
            <a:pPr lvl="0">
              <a:buFont typeface="Wingdings" pitchFamily="2" charset="2"/>
              <a:buChar char="Ø"/>
            </a:pPr>
            <a:endParaRPr lang="ru-RU" dirty="0"/>
          </a:p>
          <a:p>
            <a:r>
              <a:rPr lang="ru-RU" b="1" i="1" dirty="0"/>
              <a:t>Информационная база</a:t>
            </a:r>
            <a:r>
              <a:rPr lang="ru-RU" b="1" dirty="0"/>
              <a:t> статистики рынка труда формируется на основе: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данных, собираемых органами государственной статистики;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материалов статистических наблюдений, осуществляемых другими министерствами и ведомствами;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показателей статистической отчетности органов государственной службы занятости.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Изучение рынка труда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50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138929"/>
          </a:xfrm>
        </p:spPr>
        <p:txBody>
          <a:bodyPr/>
          <a:lstStyle/>
          <a:p>
            <a:r>
              <a:rPr lang="ru-RU" b="1" i="1" dirty="0"/>
              <a:t>Трудовые ресурсы</a:t>
            </a:r>
            <a:r>
              <a:rPr lang="ru-RU" b="1" dirty="0"/>
              <a:t> </a:t>
            </a:r>
            <a:r>
              <a:rPr lang="ru-RU" dirty="0"/>
              <a:t>– часть населения страны, которая факти­чески занята в экономике или не занята, но способна к труду по возрасту и состоянию здоровья.</a:t>
            </a:r>
          </a:p>
          <a:p>
            <a:r>
              <a:rPr lang="ru-RU" b="1" i="1" dirty="0"/>
              <a:t>Трудоспособное население</a:t>
            </a:r>
            <a:r>
              <a:rPr lang="ru-RU" b="1" dirty="0"/>
              <a:t> </a:t>
            </a:r>
            <a:r>
              <a:rPr lang="ru-RU" dirty="0"/>
              <a:t>– это совокупность людей, способных к труду по возрасту и состоянию здоровья.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b="1" dirty="0"/>
              <a:t>состав трудовых ресурсов </a:t>
            </a:r>
            <a:r>
              <a:rPr lang="ru-RU" dirty="0"/>
              <a:t>включают следующие группы:</a:t>
            </a:r>
          </a:p>
          <a:p>
            <a:pPr>
              <a:buFont typeface="Wingdings" pitchFamily="2" charset="2"/>
              <a:buChar char="Ø"/>
            </a:pPr>
            <a:r>
              <a:rPr lang="en-US" i="1" dirty="0"/>
              <a:t>I</a:t>
            </a:r>
            <a:r>
              <a:rPr lang="ru-RU" i="1" dirty="0"/>
              <a:t>. Трудоспособное население в трудоспособном </a:t>
            </a:r>
            <a:r>
              <a:rPr lang="ru-RU" i="1" dirty="0" smtClean="0"/>
              <a:t>возрасте</a:t>
            </a: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en-US" i="1" dirty="0"/>
              <a:t>II</a:t>
            </a:r>
            <a:r>
              <a:rPr lang="ru-RU" i="1" dirty="0"/>
              <a:t>. Трудоспособное население в нетрудоспособном </a:t>
            </a:r>
            <a:r>
              <a:rPr lang="ru-RU" i="1" dirty="0" smtClean="0"/>
              <a:t>возрасте</a:t>
            </a:r>
            <a:endParaRPr lang="ru-RU" dirty="0"/>
          </a:p>
          <a:p>
            <a:endParaRPr lang="ru-RU" i="1" dirty="0" smtClean="0"/>
          </a:p>
          <a:p>
            <a:r>
              <a:rPr lang="ru-RU" i="1" dirty="0" smtClean="0"/>
              <a:t>В </a:t>
            </a:r>
            <a:r>
              <a:rPr lang="ru-RU" i="1" dirty="0"/>
              <a:t>группу нетрудоспособного населения</a:t>
            </a:r>
            <a:r>
              <a:rPr lang="ru-RU" dirty="0"/>
              <a:t> включаются неработа­ющие инвалиды I и II групп рабочего возраста, а также неработающие пенсионеры трудоспособного возраста, получающие пен­сию по возрасту на льготных условиях.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Статистическое изучение трудовых ресурсов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822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380999" y="1719070"/>
                <a:ext cx="8407893" cy="5310329"/>
              </a:xfrm>
            </p:spPr>
            <p:txBody>
              <a:bodyPr>
                <a:normAutofit/>
              </a:bodyPr>
              <a:lstStyle/>
              <a:p>
                <a:r>
                  <a:rPr lang="ru-RU" dirty="0" smtClean="0"/>
                  <a:t>а) по источникам формирования (демографический метод):</a:t>
                </a:r>
              </a:p>
              <a:p>
                <a:endParaRPr lang="ru-RU" dirty="0" smtClean="0"/>
              </a:p>
              <a:p>
                <a:pPr marL="45720" indent="0">
                  <a:buNone/>
                </a:pPr>
                <a:endParaRPr lang="ru-RU" sz="1600" dirty="0" smtClean="0"/>
              </a:p>
              <a:p>
                <a:pPr marL="45720" indent="0">
                  <a:buNone/>
                </a:pPr>
                <a:r>
                  <a:rPr lang="ru-RU" sz="1600" dirty="0" smtClean="0"/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sz="1600" b="0" i="1" smtClean="0">
                            <a:latin typeface="Cambria Math"/>
                          </a:rPr>
                          <m:t>тв</m:t>
                        </m:r>
                      </m:sub>
                    </m:sSub>
                  </m:oMath>
                </a14:m>
                <a:r>
                  <a:rPr lang="ru-RU" sz="1600" dirty="0" smtClean="0"/>
                  <a:t> </a:t>
                </a:r>
                <a:r>
                  <a:rPr lang="ru-RU" sz="1600" dirty="0"/>
                  <a:t>- общая численность населения трудоспособного </a:t>
                </a:r>
                <a:r>
                  <a:rPr lang="ru-RU" sz="1600" dirty="0" smtClean="0"/>
                  <a:t>возраста;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sz="1600" b="0" i="1" smtClean="0">
                            <a:latin typeface="Cambria Math"/>
                          </a:rPr>
                          <m:t>ин</m:t>
                        </m:r>
                      </m:sub>
                    </m:sSub>
                  </m:oMath>
                </a14:m>
                <a:r>
                  <a:rPr lang="ru-RU" sz="1600" dirty="0" smtClean="0"/>
                  <a:t> </a:t>
                </a:r>
                <a:r>
                  <a:rPr lang="ru-RU" sz="1600" dirty="0"/>
                  <a:t>- численность инвалидов </a:t>
                </a:r>
                <a:r>
                  <a:rPr lang="en-US" sz="1600" dirty="0"/>
                  <a:t>I</a:t>
                </a:r>
                <a:r>
                  <a:rPr lang="ru-RU" sz="1600" dirty="0"/>
                  <a:t> и </a:t>
                </a:r>
                <a:r>
                  <a:rPr lang="en-US" sz="1600" dirty="0"/>
                  <a:t>II</a:t>
                </a:r>
                <a:r>
                  <a:rPr lang="ru-RU" sz="1600" dirty="0"/>
                  <a:t> групп в трудоспособном возрасте;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sz="1600" b="0" i="1" smtClean="0">
                            <a:latin typeface="Cambria Math"/>
                          </a:rPr>
                          <m:t>подр</m:t>
                        </m:r>
                      </m:sub>
                    </m:sSub>
                  </m:oMath>
                </a14:m>
                <a:r>
                  <a:rPr lang="ru-RU" sz="1600" dirty="0" smtClean="0"/>
                  <a:t>- </a:t>
                </a:r>
                <a:r>
                  <a:rPr lang="ru-RU" sz="1600" dirty="0"/>
                  <a:t>численность работающих подростков в возрасте до 16 </a:t>
                </a:r>
                <a:r>
                  <a:rPr lang="ru-RU" sz="1600" dirty="0" smtClean="0"/>
                  <a:t>лет;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sz="1600" b="0" i="1" smtClean="0">
                            <a:latin typeface="Cambria Math"/>
                          </a:rPr>
                          <m:t>пенс</m:t>
                        </m:r>
                      </m:sub>
                    </m:sSub>
                  </m:oMath>
                </a14:m>
                <a:r>
                  <a:rPr lang="ru-RU" sz="1600" dirty="0" smtClean="0"/>
                  <a:t> </a:t>
                </a:r>
                <a:r>
                  <a:rPr lang="ru-RU" sz="1600" dirty="0"/>
                  <a:t>- численность работающих пенсионеров; </a:t>
                </a:r>
              </a:p>
              <a:p>
                <a:r>
                  <a:rPr lang="ru-RU" dirty="0"/>
                  <a:t>б) по фактической занятости (экономический метод):</a:t>
                </a:r>
              </a:p>
              <a:p>
                <a:pPr marL="45720" indent="0">
                  <a:buNone/>
                </a:pPr>
                <a:endParaRPr lang="ru-RU" dirty="0" smtClean="0"/>
              </a:p>
              <a:p>
                <a:pPr marL="45720" indent="0">
                  <a:buNone/>
                </a:pPr>
                <a:r>
                  <a:rPr lang="ru-RU" sz="1700" dirty="0"/>
                  <a:t>где - численность занятого населения, включая занятых в личном, подсобном и фермерском хозяйствах; - численность трудоспособного населения в трудоспособном возрасте, занятого в домашнем хозяйстве и по уходу за детьми; - численность учащихся с отрывом от производства в возрасте от 16 лет; - численность безработных; - численность остальных незанятых лиц в трудоспособном возрасте.</a:t>
                </a:r>
                <a:endParaRPr lang="ru-RU" sz="1700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0999" y="1719070"/>
                <a:ext cx="8407893" cy="5310329"/>
              </a:xfrm>
              <a:blipFill rotWithShape="1">
                <a:blip r:embed="rId2"/>
                <a:stretch>
                  <a:fillRect t="-574" r="-13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методы расчета численности трудо­вых ресурсов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2132856"/>
            <a:ext cx="3888431" cy="51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149080"/>
            <a:ext cx="457527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726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03047"/>
            <a:ext cx="8407893" cy="5454345"/>
          </a:xfrm>
        </p:spPr>
        <p:txBody>
          <a:bodyPr/>
          <a:lstStyle/>
          <a:p>
            <a:r>
              <a:rPr lang="ru-RU" sz="1800" b="1" i="1" dirty="0"/>
              <a:t>Баланс трудовых ресурсов</a:t>
            </a:r>
            <a:r>
              <a:rPr lang="ru-RU" sz="1800" b="1" dirty="0"/>
              <a:t> </a:t>
            </a:r>
            <a:r>
              <a:rPr lang="ru-RU" sz="1800" dirty="0"/>
              <a:t>– это система статистических показателей, состоящая из двух разделов:</a:t>
            </a:r>
          </a:p>
          <a:p>
            <a:pPr marL="45720" indent="0">
              <a:buNone/>
            </a:pPr>
            <a:r>
              <a:rPr lang="ru-RU" sz="1800" dirty="0"/>
              <a:t>• в первом - оценивают их наличие и воспроизводственный состав трудовых ресурсов;</a:t>
            </a:r>
          </a:p>
          <a:p>
            <a:pPr marL="45720" indent="0">
              <a:buNone/>
            </a:pPr>
            <a:r>
              <a:rPr lang="ru-RU" sz="1800" dirty="0"/>
              <a:t>• во втором - дается характеристика распределения трудовых ресурсов по сферам и видам </a:t>
            </a:r>
            <a:r>
              <a:rPr lang="ru-RU" sz="1800" dirty="0" smtClean="0"/>
              <a:t>деятельности.</a:t>
            </a:r>
          </a:p>
          <a:p>
            <a:r>
              <a:rPr lang="ru-RU" sz="1800" i="1" dirty="0" smtClean="0"/>
              <a:t>Среднегодовую </a:t>
            </a:r>
            <a:r>
              <a:rPr lang="ru-RU" sz="1800" i="1" dirty="0"/>
              <a:t>численность трудовых ресурсов</a:t>
            </a:r>
            <a:r>
              <a:rPr lang="ru-RU" sz="1800" dirty="0"/>
              <a:t> рассчитывают следующим образом:</a:t>
            </a:r>
          </a:p>
          <a:p>
            <a:pPr marL="502920" indent="-457200">
              <a:buAutoNum type="arabicParenR"/>
            </a:pPr>
            <a:r>
              <a:rPr lang="ru-RU" sz="1800" dirty="0" smtClean="0"/>
              <a:t>по </a:t>
            </a:r>
            <a:r>
              <a:rPr lang="ru-RU" sz="1800" dirty="0"/>
              <a:t>имеющимся данным на начало и конец года</a:t>
            </a:r>
            <a:r>
              <a:rPr lang="ru-RU" sz="1800" dirty="0" smtClean="0"/>
              <a:t>:</a:t>
            </a:r>
          </a:p>
          <a:p>
            <a:pPr marL="502920" indent="-457200">
              <a:buAutoNum type="arabicParenR"/>
            </a:pPr>
            <a:endParaRPr lang="ru-RU" sz="1800" dirty="0"/>
          </a:p>
          <a:p>
            <a:pPr marL="502920" indent="-457200">
              <a:buFont typeface="Wingdings 2" pitchFamily="18" charset="2"/>
              <a:buAutoNum type="arabicParenR"/>
            </a:pPr>
            <a:r>
              <a:rPr lang="ru-RU" sz="1800" dirty="0" smtClean="0"/>
              <a:t>для </a:t>
            </a:r>
            <a:r>
              <a:rPr lang="ru-RU" sz="1800" dirty="0"/>
              <a:t>моментного ряда динамики с </a:t>
            </a:r>
            <a:r>
              <a:rPr lang="ru-RU" sz="1800" dirty="0" err="1"/>
              <a:t>неравноотстоящими</a:t>
            </a:r>
            <a:r>
              <a:rPr lang="ru-RU" sz="1800" dirty="0"/>
              <a:t> </a:t>
            </a:r>
            <a:r>
              <a:rPr lang="ru-RU" sz="1800" dirty="0" smtClean="0"/>
              <a:t>интервалами:</a:t>
            </a:r>
          </a:p>
          <a:p>
            <a:pPr marL="502920" indent="-457200">
              <a:buFont typeface="Wingdings 2" pitchFamily="18" charset="2"/>
              <a:buAutoNum type="arabicParenR"/>
            </a:pPr>
            <a:endParaRPr lang="ru-RU" sz="1800" dirty="0"/>
          </a:p>
          <a:p>
            <a:pPr marL="502920" indent="-457200">
              <a:buFont typeface="Wingdings 2" pitchFamily="18" charset="2"/>
              <a:buAutoNum type="arabicParenR"/>
            </a:pPr>
            <a:r>
              <a:rPr lang="ru-RU" sz="1800" dirty="0" smtClean="0"/>
              <a:t>на </a:t>
            </a:r>
            <a:r>
              <a:rPr lang="ru-RU" sz="1800" dirty="0"/>
              <a:t>определенную дату за равные периоды времени:</a:t>
            </a:r>
          </a:p>
          <a:p>
            <a:pPr marL="45720"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Баланс трудовых ресурсов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221088"/>
            <a:ext cx="150562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346" y="4941168"/>
            <a:ext cx="1403598" cy="70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936804"/>
            <a:ext cx="4095654" cy="732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010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/>
          <a:lstStyle/>
          <a:p>
            <a:r>
              <a:rPr lang="ru-RU" dirty="0"/>
              <a:t>К первым относят </a:t>
            </a:r>
            <a:r>
              <a:rPr lang="ru-RU" i="1" dirty="0"/>
              <a:t>оборот по приему</a:t>
            </a:r>
            <a:r>
              <a:rPr lang="ru-RU" dirty="0"/>
              <a:t>, равный общему числу принятых на работу за определенный период по всем источникам поступления, и </a:t>
            </a:r>
            <a:r>
              <a:rPr lang="ru-RU" i="1" dirty="0"/>
              <a:t>оборот по выбытию,</a:t>
            </a:r>
            <a:r>
              <a:rPr lang="ru-RU" dirty="0"/>
              <a:t> равный числу уволенных за период по всем причинам увольнений.</a:t>
            </a:r>
          </a:p>
          <a:p>
            <a:r>
              <a:rPr lang="ru-RU" dirty="0"/>
              <a:t>Во вторую группу включаются такие относительные показатели, как:</a:t>
            </a:r>
          </a:p>
          <a:p>
            <a:pPr marL="502920" indent="-457200">
              <a:buAutoNum type="arabicParenR"/>
            </a:pPr>
            <a:r>
              <a:rPr lang="ru-RU" dirty="0" smtClean="0"/>
              <a:t>коэффициент </a:t>
            </a:r>
            <a:r>
              <a:rPr lang="ru-RU" dirty="0"/>
              <a:t>оборота по приему (К</a:t>
            </a:r>
            <a:r>
              <a:rPr lang="ru-RU" baseline="-25000" dirty="0"/>
              <a:t>П</a:t>
            </a:r>
            <a:r>
              <a:rPr lang="ru-RU" dirty="0" smtClean="0"/>
              <a:t>)</a:t>
            </a:r>
          </a:p>
          <a:p>
            <a:pPr marL="502920" indent="-457200">
              <a:buAutoNum type="arabicParenR"/>
            </a:pPr>
            <a:endParaRPr lang="ru-RU" dirty="0"/>
          </a:p>
          <a:p>
            <a:pPr marL="502920" indent="-457200">
              <a:buAutoNum type="arabicParenR"/>
            </a:pPr>
            <a:r>
              <a:rPr lang="ru-RU" dirty="0" smtClean="0"/>
              <a:t>коэффициент </a:t>
            </a:r>
            <a:r>
              <a:rPr lang="ru-RU" dirty="0"/>
              <a:t>оборота по выбытию (К</a:t>
            </a:r>
            <a:r>
              <a:rPr lang="ru-RU" baseline="-25000" dirty="0"/>
              <a:t>У</a:t>
            </a:r>
            <a:r>
              <a:rPr lang="ru-RU" dirty="0" smtClean="0"/>
              <a:t>)</a:t>
            </a:r>
          </a:p>
          <a:p>
            <a:pPr marL="502920" indent="-457200">
              <a:buAutoNum type="arabicParenR"/>
            </a:pPr>
            <a:endParaRPr lang="ru-RU" dirty="0"/>
          </a:p>
          <a:p>
            <a:pPr marL="502920" indent="-457200">
              <a:buAutoNum type="arabicParenR"/>
            </a:pPr>
            <a:r>
              <a:rPr lang="ru-RU" dirty="0" smtClean="0"/>
              <a:t>коэффициент </a:t>
            </a:r>
            <a:r>
              <a:rPr lang="ru-RU" dirty="0"/>
              <a:t>текучести рабочей силы (</a:t>
            </a:r>
            <a:r>
              <a:rPr lang="ru-RU" dirty="0" err="1"/>
              <a:t>К</a:t>
            </a:r>
            <a:r>
              <a:rPr lang="ru-RU" baseline="-25000" dirty="0" err="1"/>
              <a:t>тек</a:t>
            </a:r>
            <a:r>
              <a:rPr lang="ru-RU" dirty="0"/>
              <a:t>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абсолютные и относительные показатели оборота рабочей силы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943801"/>
            <a:ext cx="5400600" cy="565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92992"/>
            <a:ext cx="5544617" cy="53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666" y="5517232"/>
            <a:ext cx="6012161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44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4) коэффициент общего оборота рабочей силы (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общ.об</a:t>
            </a:r>
            <a:r>
              <a:rPr lang="ru-RU" baseline="-25000" dirty="0" smtClean="0"/>
              <a:t>.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 smtClean="0"/>
              <a:t>5</a:t>
            </a:r>
            <a:r>
              <a:rPr lang="ru-RU" dirty="0"/>
              <a:t>) коэффициент замещения рабочей силы (</a:t>
            </a:r>
            <a:r>
              <a:rPr lang="ru-RU" dirty="0" err="1"/>
              <a:t>К</a:t>
            </a:r>
            <a:r>
              <a:rPr lang="ru-RU" baseline="-25000" dirty="0" err="1"/>
              <a:t>з</a:t>
            </a:r>
            <a:r>
              <a:rPr lang="ru-RU" baseline="-25000" dirty="0" smtClean="0"/>
              <a:t>.</a:t>
            </a:r>
            <a:r>
              <a:rPr lang="ru-RU" dirty="0" smtClean="0"/>
              <a:t>):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абсолютные и относительные показатели оборота рабочей силы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7416824" cy="73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65203"/>
            <a:ext cx="6246035" cy="799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175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117</TotalTime>
  <Words>1116</Words>
  <Application>Microsoft Office PowerPoint</Application>
  <PresentationFormat>Экран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Сетка</vt:lpstr>
      <vt:lpstr>Статистика рынка труда</vt:lpstr>
      <vt:lpstr>Презентация PowerPoint</vt:lpstr>
      <vt:lpstr>Рынок труда</vt:lpstr>
      <vt:lpstr>Изучение рынка труда </vt:lpstr>
      <vt:lpstr>Статистическое изучение трудовых ресурсов</vt:lpstr>
      <vt:lpstr>методы расчета численности трудо­вых ресурсов</vt:lpstr>
      <vt:lpstr>Баланс трудовых ресурсов </vt:lpstr>
      <vt:lpstr>абсолютные и относительные показатели оборота рабочей силы</vt:lpstr>
      <vt:lpstr>абсолютные и относительные показатели оборота рабочей силы</vt:lpstr>
      <vt:lpstr>Показатели демографической нагрузки на трудовые ресурсы</vt:lpstr>
      <vt:lpstr>Занятость и безработоица</vt:lpstr>
      <vt:lpstr>Занятость и безработица</vt:lpstr>
      <vt:lpstr>Занятость и безаботица</vt:lpstr>
      <vt:lpstr>Производительность труда </vt:lpstr>
      <vt:lpstr>Методы расчета производительности труда </vt:lpstr>
      <vt:lpstr>статистическое понятие стоимости труда включает в себя: </vt:lpstr>
      <vt:lpstr>Заработная плата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рынка труда</dc:title>
  <dc:creator>Ксения</dc:creator>
  <cp:lastModifiedBy>Ксения</cp:lastModifiedBy>
  <cp:revision>9</cp:revision>
  <dcterms:created xsi:type="dcterms:W3CDTF">2020-09-13T13:38:41Z</dcterms:created>
  <dcterms:modified xsi:type="dcterms:W3CDTF">2020-09-13T15:46:53Z</dcterms:modified>
</cp:coreProperties>
</file>