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</p:sldMasterIdLst>
  <p:sldIdLst>
    <p:sldId id="256" r:id="rId3"/>
    <p:sldId id="257" r:id="rId4"/>
    <p:sldId id="260" r:id="rId5"/>
    <p:sldId id="266" r:id="rId6"/>
    <p:sldId id="259" r:id="rId7"/>
    <p:sldId id="261" r:id="rId8"/>
    <p:sldId id="264" r:id="rId9"/>
    <p:sldId id="269" r:id="rId10"/>
    <p:sldId id="268" r:id="rId11"/>
    <p:sldId id="262" r:id="rId12"/>
    <p:sldId id="271" r:id="rId13"/>
    <p:sldId id="263" r:id="rId14"/>
    <p:sldId id="265" r:id="rId15"/>
    <p:sldId id="258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7CE2C-B1A8-40C3-94E3-B5A9286D418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CB80B6-B179-43A4-A9DF-0828A2EDA68D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Выбор темы, обоснование актуальности проблемы;</a:t>
          </a:r>
          <a:endParaRPr lang="ru-RU" dirty="0">
            <a:latin typeface="+mj-lt"/>
          </a:endParaRPr>
        </a:p>
      </dgm:t>
    </dgm:pt>
    <dgm:pt modelId="{E41EE46F-4DA2-4463-84AA-0B6E4F7A2AA0}" type="parTrans" cxnId="{8737A106-5032-4E49-9050-008EBD385985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454C3ED5-EDAF-48FF-A96F-E927C3398A36}" type="sibTrans" cxnId="{8737A106-5032-4E49-9050-008EBD385985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08371A0-CD90-47D0-A517-F61EC548C3D6}">
      <dgm:prSet/>
      <dgm:spPr/>
      <dgm:t>
        <a:bodyPr/>
        <a:lstStyle/>
        <a:p>
          <a:r>
            <a:rPr lang="ru-RU" dirty="0" smtClean="0">
              <a:latin typeface="+mj-lt"/>
            </a:rPr>
            <a:t>Постановка цели, гипотез и конкретных задач исследования;</a:t>
          </a:r>
        </a:p>
      </dgm:t>
    </dgm:pt>
    <dgm:pt modelId="{94F083F2-A46F-4465-960C-C28B663B7A89}" type="parTrans" cxnId="{6ECC512F-DC90-4865-89A5-09A215C8417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0222D6B-D1C1-4B28-86DA-F5BE6D662CF9}" type="sibTrans" cxnId="{6ECC512F-DC90-4865-89A5-09A215C8417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99F2D49-B883-4D4C-8FA7-82A5F6EBAFF1}">
      <dgm:prSet/>
      <dgm:spPr/>
      <dgm:t>
        <a:bodyPr/>
        <a:lstStyle/>
        <a:p>
          <a:r>
            <a:rPr lang="ru-RU" dirty="0" smtClean="0">
              <a:latin typeface="+mj-lt"/>
            </a:rPr>
            <a:t>Определение объекта и предмета исследования;</a:t>
          </a:r>
        </a:p>
      </dgm:t>
    </dgm:pt>
    <dgm:pt modelId="{2E37D5D4-C5B8-42AE-A6EB-979DDD024F4D}" type="parTrans" cxnId="{6A751E4E-8A72-4E98-8566-F78C3FF58E1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78C9AA1-2F4D-4C76-AFC2-C57DACA81F5C}" type="sibTrans" cxnId="{6A751E4E-8A72-4E98-8566-F78C3FF58E1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A89D961-0DE0-4109-B45D-BC883F464816}">
      <dgm:prSet/>
      <dgm:spPr/>
      <dgm:t>
        <a:bodyPr/>
        <a:lstStyle/>
        <a:p>
          <a:r>
            <a:rPr lang="ru-RU" dirty="0" smtClean="0">
              <a:latin typeface="+mj-lt"/>
            </a:rPr>
            <a:t>Выбор методов (методики) проведения исследования;</a:t>
          </a:r>
        </a:p>
      </dgm:t>
    </dgm:pt>
    <dgm:pt modelId="{A06EE474-0CAC-4E05-B183-EF1332CAA9B4}" type="parTrans" cxnId="{99BBD6F7-3DD4-4E4E-A49B-CF675952036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726E46F6-C241-4DC8-9DC9-24B21BA0BF6E}" type="sibTrans" cxnId="{99BBD6F7-3DD4-4E4E-A49B-CF675952036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D869D8B-32B0-4A66-84F1-1077F4616FB7}">
      <dgm:prSet/>
      <dgm:spPr/>
      <dgm:t>
        <a:bodyPr/>
        <a:lstStyle/>
        <a:p>
          <a:r>
            <a:rPr lang="ru-RU" dirty="0" smtClean="0">
              <a:latin typeface="+mj-lt"/>
            </a:rPr>
            <a:t>Описание процесса и содержания исследования;</a:t>
          </a:r>
        </a:p>
      </dgm:t>
    </dgm:pt>
    <dgm:pt modelId="{C9B967FC-5D08-4FA9-B6A1-C931D7CD49C6}" type="parTrans" cxnId="{32D35BCB-3FD3-4808-93C8-8194639CD3C0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CAB1421-3C88-466A-B3B8-E288DFAF7875}" type="sibTrans" cxnId="{32D35BCB-3FD3-4808-93C8-8194639CD3C0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513B37E6-1812-4FF6-BB36-B3D667570D80}">
      <dgm:prSet/>
      <dgm:spPr/>
      <dgm:t>
        <a:bodyPr/>
        <a:lstStyle/>
        <a:p>
          <a:r>
            <a:rPr lang="ru-RU" smtClean="0">
              <a:latin typeface="+mj-lt"/>
            </a:rPr>
            <a:t>Обсуждение результатов исследования;</a:t>
          </a:r>
          <a:endParaRPr lang="ru-RU" dirty="0" smtClean="0">
            <a:latin typeface="+mj-lt"/>
          </a:endParaRPr>
        </a:p>
      </dgm:t>
    </dgm:pt>
    <dgm:pt modelId="{DAE9D629-2934-4CAE-9FCA-2A4F0A016777}" type="parTrans" cxnId="{6921670F-460F-44F0-B1D7-92A30C288CD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72C99ADA-2D2E-4F1C-91C4-F020ADB89F4E}" type="sibTrans" cxnId="{6921670F-460F-44F0-B1D7-92A30C288CD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75DF7CF0-B5F3-4969-80C9-1630C03E98FA}">
      <dgm:prSet/>
      <dgm:spPr/>
      <dgm:t>
        <a:bodyPr/>
        <a:lstStyle/>
        <a:p>
          <a:r>
            <a:rPr lang="ru-RU" dirty="0" smtClean="0">
              <a:latin typeface="+mj-lt"/>
            </a:rPr>
            <a:t>Формулировка выводов с оценкой полученных результатов.</a:t>
          </a:r>
        </a:p>
      </dgm:t>
    </dgm:pt>
    <dgm:pt modelId="{680A6414-D501-4FDC-847D-2E1A26D98FC1}" type="parTrans" cxnId="{BBCC5EFA-BF46-487A-B2E3-8C73AC44384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FCA4D05-E33C-445E-A112-6819814F4351}" type="sibTrans" cxnId="{BBCC5EFA-BF46-487A-B2E3-8C73AC44384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7AF8A90B-3C95-4062-967B-3B8C16E09B05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Этапы научного исследования</a:t>
          </a:r>
          <a:endParaRPr lang="ru-RU" dirty="0">
            <a:latin typeface="+mj-lt"/>
          </a:endParaRPr>
        </a:p>
      </dgm:t>
    </dgm:pt>
    <dgm:pt modelId="{B38D24AD-C7EB-4D47-9B76-FAA0C71F6389}" type="parTrans" cxnId="{FE961A94-2233-49AA-AA2F-28F694DFEFB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113F6E39-ED6D-447E-B063-F3992C1A8DBD}" type="sibTrans" cxnId="{FE961A94-2233-49AA-AA2F-28F694DFEFB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7BC1018A-3391-4C46-86FB-37AE2C085256}" type="pres">
      <dgm:prSet presAssocID="{B757CE2C-B1A8-40C3-94E3-B5A9286D418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11B89B-AFDA-45A4-8C00-C0779CD16DFC}" type="pres">
      <dgm:prSet presAssocID="{7AF8A90B-3C95-4062-967B-3B8C16E09B05}" presName="composite" presStyleCnt="0"/>
      <dgm:spPr/>
    </dgm:pt>
    <dgm:pt modelId="{319A84BD-1B8A-4458-B3B2-032BB3C88A6B}" type="pres">
      <dgm:prSet presAssocID="{7AF8A90B-3C95-4062-967B-3B8C16E09B0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780B0-55ED-4D9B-B76E-24D1FB0421C1}" type="pres">
      <dgm:prSet presAssocID="{7AF8A90B-3C95-4062-967B-3B8C16E09B05}" presName="descendantText" presStyleLbl="alignAcc1" presStyleIdx="0" presStyleCnt="1" custScaleY="128520" custLinFactNeighborX="1953" custLinFactNeighborY="23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E59486-6922-4EA6-82AD-8BA75161FE0E}" type="presOf" srcId="{18CB80B6-B179-43A4-A9DF-0828A2EDA68D}" destId="{6C1780B0-55ED-4D9B-B76E-24D1FB0421C1}" srcOrd="0" destOrd="0" presId="urn:microsoft.com/office/officeart/2005/8/layout/chevron2"/>
    <dgm:cxn modelId="{7119A5BE-3705-4DD4-9BAB-691877AF778F}" type="presOf" srcId="{7AF8A90B-3C95-4062-967B-3B8C16E09B05}" destId="{319A84BD-1B8A-4458-B3B2-032BB3C88A6B}" srcOrd="0" destOrd="0" presId="urn:microsoft.com/office/officeart/2005/8/layout/chevron2"/>
    <dgm:cxn modelId="{6921670F-460F-44F0-B1D7-92A30C288CD6}" srcId="{7AF8A90B-3C95-4062-967B-3B8C16E09B05}" destId="{513B37E6-1812-4FF6-BB36-B3D667570D80}" srcOrd="5" destOrd="0" parTransId="{DAE9D629-2934-4CAE-9FCA-2A4F0A016777}" sibTransId="{72C99ADA-2D2E-4F1C-91C4-F020ADB89F4E}"/>
    <dgm:cxn modelId="{9C495207-470C-4272-8B2A-CD2EEF458C78}" type="presOf" srcId="{BD869D8B-32B0-4A66-84F1-1077F4616FB7}" destId="{6C1780B0-55ED-4D9B-B76E-24D1FB0421C1}" srcOrd="0" destOrd="4" presId="urn:microsoft.com/office/officeart/2005/8/layout/chevron2"/>
    <dgm:cxn modelId="{A66E452D-FF25-4768-90DE-7DAA43292485}" type="presOf" srcId="{513B37E6-1812-4FF6-BB36-B3D667570D80}" destId="{6C1780B0-55ED-4D9B-B76E-24D1FB0421C1}" srcOrd="0" destOrd="5" presId="urn:microsoft.com/office/officeart/2005/8/layout/chevron2"/>
    <dgm:cxn modelId="{679C33E8-8D6D-4B3F-B8EF-1FBF3FE657B8}" type="presOf" srcId="{9A89D961-0DE0-4109-B45D-BC883F464816}" destId="{6C1780B0-55ED-4D9B-B76E-24D1FB0421C1}" srcOrd="0" destOrd="3" presId="urn:microsoft.com/office/officeart/2005/8/layout/chevron2"/>
    <dgm:cxn modelId="{643C826D-F837-442A-9FE5-9E456C442BEE}" type="presOf" srcId="{75DF7CF0-B5F3-4969-80C9-1630C03E98FA}" destId="{6C1780B0-55ED-4D9B-B76E-24D1FB0421C1}" srcOrd="0" destOrd="6" presId="urn:microsoft.com/office/officeart/2005/8/layout/chevron2"/>
    <dgm:cxn modelId="{6A751E4E-8A72-4E98-8566-F78C3FF58E12}" srcId="{7AF8A90B-3C95-4062-967B-3B8C16E09B05}" destId="{A99F2D49-B883-4D4C-8FA7-82A5F6EBAFF1}" srcOrd="2" destOrd="0" parTransId="{2E37D5D4-C5B8-42AE-A6EB-979DDD024F4D}" sibTransId="{A78C9AA1-2F4D-4C76-AFC2-C57DACA81F5C}"/>
    <dgm:cxn modelId="{BBCC5EFA-BF46-487A-B2E3-8C73AC44384C}" srcId="{7AF8A90B-3C95-4062-967B-3B8C16E09B05}" destId="{75DF7CF0-B5F3-4969-80C9-1630C03E98FA}" srcOrd="6" destOrd="0" parTransId="{680A6414-D501-4FDC-847D-2E1A26D98FC1}" sibTransId="{EFCA4D05-E33C-445E-A112-6819814F4351}"/>
    <dgm:cxn modelId="{8737A106-5032-4E49-9050-008EBD385985}" srcId="{7AF8A90B-3C95-4062-967B-3B8C16E09B05}" destId="{18CB80B6-B179-43A4-A9DF-0828A2EDA68D}" srcOrd="0" destOrd="0" parTransId="{E41EE46F-4DA2-4463-84AA-0B6E4F7A2AA0}" sibTransId="{454C3ED5-EDAF-48FF-A96F-E927C3398A36}"/>
    <dgm:cxn modelId="{CE28808C-C2A8-4B47-A076-54802FA92799}" type="presOf" srcId="{908371A0-CD90-47D0-A517-F61EC548C3D6}" destId="{6C1780B0-55ED-4D9B-B76E-24D1FB0421C1}" srcOrd="0" destOrd="1" presId="urn:microsoft.com/office/officeart/2005/8/layout/chevron2"/>
    <dgm:cxn modelId="{99BBD6F7-3DD4-4E4E-A49B-CF6759520361}" srcId="{7AF8A90B-3C95-4062-967B-3B8C16E09B05}" destId="{9A89D961-0DE0-4109-B45D-BC883F464816}" srcOrd="3" destOrd="0" parTransId="{A06EE474-0CAC-4E05-B183-EF1332CAA9B4}" sibTransId="{726E46F6-C241-4DC8-9DC9-24B21BA0BF6E}"/>
    <dgm:cxn modelId="{450D5031-AE4E-41AE-891A-CCDE36FDC42C}" type="presOf" srcId="{A99F2D49-B883-4D4C-8FA7-82A5F6EBAFF1}" destId="{6C1780B0-55ED-4D9B-B76E-24D1FB0421C1}" srcOrd="0" destOrd="2" presId="urn:microsoft.com/office/officeart/2005/8/layout/chevron2"/>
    <dgm:cxn modelId="{32D35BCB-3FD3-4808-93C8-8194639CD3C0}" srcId="{7AF8A90B-3C95-4062-967B-3B8C16E09B05}" destId="{BD869D8B-32B0-4A66-84F1-1077F4616FB7}" srcOrd="4" destOrd="0" parTransId="{C9B967FC-5D08-4FA9-B6A1-C931D7CD49C6}" sibTransId="{ECAB1421-3C88-466A-B3B8-E288DFAF7875}"/>
    <dgm:cxn modelId="{6ECC512F-DC90-4865-89A5-09A215C84172}" srcId="{7AF8A90B-3C95-4062-967B-3B8C16E09B05}" destId="{908371A0-CD90-47D0-A517-F61EC548C3D6}" srcOrd="1" destOrd="0" parTransId="{94F083F2-A46F-4465-960C-C28B663B7A89}" sibTransId="{F0222D6B-D1C1-4B28-86DA-F5BE6D662CF9}"/>
    <dgm:cxn modelId="{FE961A94-2233-49AA-AA2F-28F694DFEFB1}" srcId="{B757CE2C-B1A8-40C3-94E3-B5A9286D4184}" destId="{7AF8A90B-3C95-4062-967B-3B8C16E09B05}" srcOrd="0" destOrd="0" parTransId="{B38D24AD-C7EB-4D47-9B76-FAA0C71F6389}" sibTransId="{113F6E39-ED6D-447E-B063-F3992C1A8DBD}"/>
    <dgm:cxn modelId="{FB219D52-88A3-4827-A506-FDF5B7F0AE7D}" type="presOf" srcId="{B757CE2C-B1A8-40C3-94E3-B5A9286D4184}" destId="{7BC1018A-3391-4C46-86FB-37AE2C085256}" srcOrd="0" destOrd="0" presId="urn:microsoft.com/office/officeart/2005/8/layout/chevron2"/>
    <dgm:cxn modelId="{5244A72B-03C8-4C84-8D83-C4CA9DED7686}" type="presParOf" srcId="{7BC1018A-3391-4C46-86FB-37AE2C085256}" destId="{7E11B89B-AFDA-45A4-8C00-C0779CD16DFC}" srcOrd="0" destOrd="0" presId="urn:microsoft.com/office/officeart/2005/8/layout/chevron2"/>
    <dgm:cxn modelId="{F3D22085-C752-4D86-B7A2-E60DAE39B152}" type="presParOf" srcId="{7E11B89B-AFDA-45A4-8C00-C0779CD16DFC}" destId="{319A84BD-1B8A-4458-B3B2-032BB3C88A6B}" srcOrd="0" destOrd="0" presId="urn:microsoft.com/office/officeart/2005/8/layout/chevron2"/>
    <dgm:cxn modelId="{989A7FA2-A28F-40DE-BE6B-31B8DD939DBC}" type="presParOf" srcId="{7E11B89B-AFDA-45A4-8C00-C0779CD16DFC}" destId="{6C1780B0-55ED-4D9B-B76E-24D1FB0421C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2B7F0D-08D8-4BB0-86D0-A389E46609B9}" type="doc">
      <dgm:prSet loTypeId="urn:microsoft.com/office/officeart/2005/8/layout/lProcess2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DBED061A-C0B6-4259-A47F-886DA98BF060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Полученные в результате работы данные представляются тремя способами</a:t>
          </a:r>
          <a:r>
            <a:rPr lang="ru-RU" dirty="0" smtClean="0">
              <a:latin typeface="+mj-lt"/>
            </a:rPr>
            <a:t>:</a:t>
          </a:r>
          <a:endParaRPr lang="ru-RU" dirty="0"/>
        </a:p>
      </dgm:t>
    </dgm:pt>
    <dgm:pt modelId="{DA1C59EA-4ED0-464E-B13D-CC1A57A434E1}" type="parTrans" cxnId="{BFE43581-3C5C-4FB7-8E65-CBE4533225E0}">
      <dgm:prSet/>
      <dgm:spPr/>
      <dgm:t>
        <a:bodyPr/>
        <a:lstStyle/>
        <a:p>
          <a:endParaRPr lang="ru-RU"/>
        </a:p>
      </dgm:t>
    </dgm:pt>
    <dgm:pt modelId="{F257A3F4-3DB7-4A24-A740-B1575F8EC16C}" type="sibTrans" cxnId="{BFE43581-3C5C-4FB7-8E65-CBE4533225E0}">
      <dgm:prSet/>
      <dgm:spPr/>
      <dgm:t>
        <a:bodyPr/>
        <a:lstStyle/>
        <a:p>
          <a:endParaRPr lang="ru-RU"/>
        </a:p>
      </dgm:t>
    </dgm:pt>
    <dgm:pt modelId="{98E26264-9844-4EF2-9643-0A17E6237A7A}">
      <dgm:prSet custT="1"/>
      <dgm:spPr/>
      <dgm:t>
        <a:bodyPr/>
        <a:lstStyle/>
        <a:p>
          <a:r>
            <a:rPr lang="ru-RU" sz="2800" dirty="0" smtClean="0">
              <a:latin typeface="+mj-lt"/>
            </a:rPr>
            <a:t>Перечисляются в тексте работы</a:t>
          </a:r>
        </a:p>
      </dgm:t>
    </dgm:pt>
    <dgm:pt modelId="{02284CD5-99CC-4D62-8B6B-A8E92442D456}" type="parTrans" cxnId="{D2F3B02F-443C-4DB0-814D-DF816E3B00A7}">
      <dgm:prSet/>
      <dgm:spPr/>
      <dgm:t>
        <a:bodyPr/>
        <a:lstStyle/>
        <a:p>
          <a:endParaRPr lang="ru-RU"/>
        </a:p>
      </dgm:t>
    </dgm:pt>
    <dgm:pt modelId="{D507E40B-6D66-41E3-8AED-279B8D05FB63}" type="sibTrans" cxnId="{D2F3B02F-443C-4DB0-814D-DF816E3B00A7}">
      <dgm:prSet/>
      <dgm:spPr/>
      <dgm:t>
        <a:bodyPr/>
        <a:lstStyle/>
        <a:p>
          <a:endParaRPr lang="ru-RU"/>
        </a:p>
      </dgm:t>
    </dgm:pt>
    <dgm:pt modelId="{72CE9089-C534-4FCE-A835-B2CB9816199C}">
      <dgm:prSet custT="1"/>
      <dgm:spPr/>
      <dgm:t>
        <a:bodyPr/>
        <a:lstStyle/>
        <a:p>
          <a:r>
            <a:rPr lang="ru-RU" sz="2800" dirty="0" smtClean="0">
              <a:latin typeface="+mj-lt"/>
            </a:rPr>
            <a:t>Представляются в виде таблиц</a:t>
          </a:r>
        </a:p>
      </dgm:t>
    </dgm:pt>
    <dgm:pt modelId="{2C79C30F-FBCF-4A29-8FF1-6DA0A8B01429}" type="parTrans" cxnId="{A1765256-53EB-41FF-8820-0C7E9F37E3EC}">
      <dgm:prSet/>
      <dgm:spPr/>
      <dgm:t>
        <a:bodyPr/>
        <a:lstStyle/>
        <a:p>
          <a:endParaRPr lang="ru-RU"/>
        </a:p>
      </dgm:t>
    </dgm:pt>
    <dgm:pt modelId="{9E97422E-AFC7-4677-A773-3B08560BE547}" type="sibTrans" cxnId="{A1765256-53EB-41FF-8820-0C7E9F37E3EC}">
      <dgm:prSet/>
      <dgm:spPr/>
      <dgm:t>
        <a:bodyPr/>
        <a:lstStyle/>
        <a:p>
          <a:endParaRPr lang="ru-RU"/>
        </a:p>
      </dgm:t>
    </dgm:pt>
    <dgm:pt modelId="{EF02117A-75F6-4380-ABB8-384FC37837DC}">
      <dgm:prSet custT="1"/>
      <dgm:spPr/>
      <dgm:t>
        <a:bodyPr/>
        <a:lstStyle/>
        <a:p>
          <a:r>
            <a:rPr lang="ru-RU" sz="2800" dirty="0" smtClean="0">
              <a:latin typeface="+mj-lt"/>
            </a:rPr>
            <a:t>Представляются в виде графиков</a:t>
          </a:r>
        </a:p>
      </dgm:t>
    </dgm:pt>
    <dgm:pt modelId="{2549AB0E-760B-410D-B81F-CF28EE4C3212}" type="parTrans" cxnId="{E06F9DC6-2FA5-4D3B-A2B7-2D1CC2C30589}">
      <dgm:prSet/>
      <dgm:spPr/>
      <dgm:t>
        <a:bodyPr/>
        <a:lstStyle/>
        <a:p>
          <a:endParaRPr lang="ru-RU"/>
        </a:p>
      </dgm:t>
    </dgm:pt>
    <dgm:pt modelId="{54D6D03F-9DE3-4F35-AAEF-4A1A2E456034}" type="sibTrans" cxnId="{E06F9DC6-2FA5-4D3B-A2B7-2D1CC2C30589}">
      <dgm:prSet/>
      <dgm:spPr/>
      <dgm:t>
        <a:bodyPr/>
        <a:lstStyle/>
        <a:p>
          <a:endParaRPr lang="ru-RU"/>
        </a:p>
      </dgm:t>
    </dgm:pt>
    <dgm:pt modelId="{C5E64DCD-1D6F-43D5-9E66-49226496B42A}" type="pres">
      <dgm:prSet presAssocID="{1C2B7F0D-08D8-4BB0-86D0-A389E46609B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FE84D5-ED47-42AD-A8B1-68D5D9915DB2}" type="pres">
      <dgm:prSet presAssocID="{DBED061A-C0B6-4259-A47F-886DA98BF060}" presName="compNode" presStyleCnt="0"/>
      <dgm:spPr/>
    </dgm:pt>
    <dgm:pt modelId="{25689A37-C781-48CB-8D62-81FDE7084705}" type="pres">
      <dgm:prSet presAssocID="{DBED061A-C0B6-4259-A47F-886DA98BF060}" presName="aNode" presStyleLbl="bgShp" presStyleIdx="0" presStyleCnt="1"/>
      <dgm:spPr/>
      <dgm:t>
        <a:bodyPr/>
        <a:lstStyle/>
        <a:p>
          <a:endParaRPr lang="ru-RU"/>
        </a:p>
      </dgm:t>
    </dgm:pt>
    <dgm:pt modelId="{C42EEA8D-57C7-45F9-BA06-FF210EC857ED}" type="pres">
      <dgm:prSet presAssocID="{DBED061A-C0B6-4259-A47F-886DA98BF060}" presName="textNode" presStyleLbl="bgShp" presStyleIdx="0" presStyleCnt="1"/>
      <dgm:spPr/>
      <dgm:t>
        <a:bodyPr/>
        <a:lstStyle/>
        <a:p>
          <a:endParaRPr lang="ru-RU"/>
        </a:p>
      </dgm:t>
    </dgm:pt>
    <dgm:pt modelId="{B3C218EF-8E07-4425-931D-02AB3F3D01A9}" type="pres">
      <dgm:prSet presAssocID="{DBED061A-C0B6-4259-A47F-886DA98BF060}" presName="compChildNode" presStyleCnt="0"/>
      <dgm:spPr/>
    </dgm:pt>
    <dgm:pt modelId="{00DC347C-7FB9-4E43-984C-D6863AD2CDA1}" type="pres">
      <dgm:prSet presAssocID="{DBED061A-C0B6-4259-A47F-886DA98BF060}" presName="theInnerList" presStyleCnt="0"/>
      <dgm:spPr/>
    </dgm:pt>
    <dgm:pt modelId="{B2B2F3EE-6637-4DF2-B0E4-6E27012F0261}" type="pres">
      <dgm:prSet presAssocID="{98E26264-9844-4EF2-9643-0A17E6237A7A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E4E18-ACB6-4411-898B-29BD3568AD6B}" type="pres">
      <dgm:prSet presAssocID="{98E26264-9844-4EF2-9643-0A17E6237A7A}" presName="aSpace2" presStyleCnt="0"/>
      <dgm:spPr/>
    </dgm:pt>
    <dgm:pt modelId="{5753E1A2-E6C8-4E1B-A6A4-A4FFC6592BDA}" type="pres">
      <dgm:prSet presAssocID="{72CE9089-C534-4FCE-A835-B2CB9816199C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486A73-9540-4F02-819F-E7D371EEA74E}" type="pres">
      <dgm:prSet presAssocID="{72CE9089-C534-4FCE-A835-B2CB9816199C}" presName="aSpace2" presStyleCnt="0"/>
      <dgm:spPr/>
    </dgm:pt>
    <dgm:pt modelId="{9048FC87-6E1D-493D-A098-C4D427AEE6A9}" type="pres">
      <dgm:prSet presAssocID="{EF02117A-75F6-4380-ABB8-384FC37837DC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A3123F-DC58-48BA-8A05-D868A23E6BA8}" type="presOf" srcId="{98E26264-9844-4EF2-9643-0A17E6237A7A}" destId="{B2B2F3EE-6637-4DF2-B0E4-6E27012F0261}" srcOrd="0" destOrd="0" presId="urn:microsoft.com/office/officeart/2005/8/layout/lProcess2"/>
    <dgm:cxn modelId="{1D74EE79-2113-4570-8EFC-3FB13CBB0A27}" type="presOf" srcId="{EF02117A-75F6-4380-ABB8-384FC37837DC}" destId="{9048FC87-6E1D-493D-A098-C4D427AEE6A9}" srcOrd="0" destOrd="0" presId="urn:microsoft.com/office/officeart/2005/8/layout/lProcess2"/>
    <dgm:cxn modelId="{883B246C-0880-406F-BEF5-7D02C962AEE5}" type="presOf" srcId="{1C2B7F0D-08D8-4BB0-86D0-A389E46609B9}" destId="{C5E64DCD-1D6F-43D5-9E66-49226496B42A}" srcOrd="0" destOrd="0" presId="urn:microsoft.com/office/officeart/2005/8/layout/lProcess2"/>
    <dgm:cxn modelId="{E8F57954-5F3B-4CCA-A1DF-15977A7B0080}" type="presOf" srcId="{72CE9089-C534-4FCE-A835-B2CB9816199C}" destId="{5753E1A2-E6C8-4E1B-A6A4-A4FFC6592BDA}" srcOrd="0" destOrd="0" presId="urn:microsoft.com/office/officeart/2005/8/layout/lProcess2"/>
    <dgm:cxn modelId="{BFE43581-3C5C-4FB7-8E65-CBE4533225E0}" srcId="{1C2B7F0D-08D8-4BB0-86D0-A389E46609B9}" destId="{DBED061A-C0B6-4259-A47F-886DA98BF060}" srcOrd="0" destOrd="0" parTransId="{DA1C59EA-4ED0-464E-B13D-CC1A57A434E1}" sibTransId="{F257A3F4-3DB7-4A24-A740-B1575F8EC16C}"/>
    <dgm:cxn modelId="{A1765256-53EB-41FF-8820-0C7E9F37E3EC}" srcId="{DBED061A-C0B6-4259-A47F-886DA98BF060}" destId="{72CE9089-C534-4FCE-A835-B2CB9816199C}" srcOrd="1" destOrd="0" parTransId="{2C79C30F-FBCF-4A29-8FF1-6DA0A8B01429}" sibTransId="{9E97422E-AFC7-4677-A773-3B08560BE547}"/>
    <dgm:cxn modelId="{D2F3B02F-443C-4DB0-814D-DF816E3B00A7}" srcId="{DBED061A-C0B6-4259-A47F-886DA98BF060}" destId="{98E26264-9844-4EF2-9643-0A17E6237A7A}" srcOrd="0" destOrd="0" parTransId="{02284CD5-99CC-4D62-8B6B-A8E92442D456}" sibTransId="{D507E40B-6D66-41E3-8AED-279B8D05FB63}"/>
    <dgm:cxn modelId="{AE187D81-DB90-4597-A9C9-FB2A802B14E8}" type="presOf" srcId="{DBED061A-C0B6-4259-A47F-886DA98BF060}" destId="{25689A37-C781-48CB-8D62-81FDE7084705}" srcOrd="0" destOrd="0" presId="urn:microsoft.com/office/officeart/2005/8/layout/lProcess2"/>
    <dgm:cxn modelId="{F09E61C8-DF85-4040-BEF7-C4784AC46E11}" type="presOf" srcId="{DBED061A-C0B6-4259-A47F-886DA98BF060}" destId="{C42EEA8D-57C7-45F9-BA06-FF210EC857ED}" srcOrd="1" destOrd="0" presId="urn:microsoft.com/office/officeart/2005/8/layout/lProcess2"/>
    <dgm:cxn modelId="{E06F9DC6-2FA5-4D3B-A2B7-2D1CC2C30589}" srcId="{DBED061A-C0B6-4259-A47F-886DA98BF060}" destId="{EF02117A-75F6-4380-ABB8-384FC37837DC}" srcOrd="2" destOrd="0" parTransId="{2549AB0E-760B-410D-B81F-CF28EE4C3212}" sibTransId="{54D6D03F-9DE3-4F35-AAEF-4A1A2E456034}"/>
    <dgm:cxn modelId="{76F0E2B7-1CD1-403B-9EE4-6D47E5C8B899}" type="presParOf" srcId="{C5E64DCD-1D6F-43D5-9E66-49226496B42A}" destId="{9CFE84D5-ED47-42AD-A8B1-68D5D9915DB2}" srcOrd="0" destOrd="0" presId="urn:microsoft.com/office/officeart/2005/8/layout/lProcess2"/>
    <dgm:cxn modelId="{6F2182AE-5F76-4FB2-B2AC-308C2E21839D}" type="presParOf" srcId="{9CFE84D5-ED47-42AD-A8B1-68D5D9915DB2}" destId="{25689A37-C781-48CB-8D62-81FDE7084705}" srcOrd="0" destOrd="0" presId="urn:microsoft.com/office/officeart/2005/8/layout/lProcess2"/>
    <dgm:cxn modelId="{BA975431-E773-4A78-B70D-153FA6D3C7BC}" type="presParOf" srcId="{9CFE84D5-ED47-42AD-A8B1-68D5D9915DB2}" destId="{C42EEA8D-57C7-45F9-BA06-FF210EC857ED}" srcOrd="1" destOrd="0" presId="urn:microsoft.com/office/officeart/2005/8/layout/lProcess2"/>
    <dgm:cxn modelId="{C0A923E2-EE38-4302-B3B4-98A5903C412A}" type="presParOf" srcId="{9CFE84D5-ED47-42AD-A8B1-68D5D9915DB2}" destId="{B3C218EF-8E07-4425-931D-02AB3F3D01A9}" srcOrd="2" destOrd="0" presId="urn:microsoft.com/office/officeart/2005/8/layout/lProcess2"/>
    <dgm:cxn modelId="{A92F06E8-1486-4380-BFAB-2BBA455CB14A}" type="presParOf" srcId="{B3C218EF-8E07-4425-931D-02AB3F3D01A9}" destId="{00DC347C-7FB9-4E43-984C-D6863AD2CDA1}" srcOrd="0" destOrd="0" presId="urn:microsoft.com/office/officeart/2005/8/layout/lProcess2"/>
    <dgm:cxn modelId="{1826ED66-2C76-43C7-8518-1D5AA61B035B}" type="presParOf" srcId="{00DC347C-7FB9-4E43-984C-D6863AD2CDA1}" destId="{B2B2F3EE-6637-4DF2-B0E4-6E27012F0261}" srcOrd="0" destOrd="0" presId="urn:microsoft.com/office/officeart/2005/8/layout/lProcess2"/>
    <dgm:cxn modelId="{60FAFE03-1153-4AE7-A31C-D3DBB3310173}" type="presParOf" srcId="{00DC347C-7FB9-4E43-984C-D6863AD2CDA1}" destId="{E97E4E18-ACB6-4411-898B-29BD3568AD6B}" srcOrd="1" destOrd="0" presId="urn:microsoft.com/office/officeart/2005/8/layout/lProcess2"/>
    <dgm:cxn modelId="{38D44BCE-55F7-456A-A3B8-9ABAA7391836}" type="presParOf" srcId="{00DC347C-7FB9-4E43-984C-D6863AD2CDA1}" destId="{5753E1A2-E6C8-4E1B-A6A4-A4FFC6592BDA}" srcOrd="2" destOrd="0" presId="urn:microsoft.com/office/officeart/2005/8/layout/lProcess2"/>
    <dgm:cxn modelId="{F2EC8E54-FAA7-4114-8D23-A4E45BACAB4A}" type="presParOf" srcId="{00DC347C-7FB9-4E43-984C-D6863AD2CDA1}" destId="{3F486A73-9540-4F02-819F-E7D371EEA74E}" srcOrd="3" destOrd="0" presId="urn:microsoft.com/office/officeart/2005/8/layout/lProcess2"/>
    <dgm:cxn modelId="{95569EDE-094D-44BA-86A9-48D027C281FB}" type="presParOf" srcId="{00DC347C-7FB9-4E43-984C-D6863AD2CDA1}" destId="{9048FC87-6E1D-493D-A098-C4D427AEE6A9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5177E7-3716-400E-B6AF-F25C29DCF7C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E9D8BC-2194-49DC-A04C-998138E882FF}">
      <dgm:prSet/>
      <dgm:spPr/>
      <dgm:t>
        <a:bodyPr/>
        <a:lstStyle/>
        <a:p>
          <a:r>
            <a:rPr lang="ru-RU" b="0" i="1" dirty="0" smtClean="0">
              <a:latin typeface="+mj-lt"/>
            </a:rPr>
            <a:t>Научная проблема </a:t>
          </a:r>
          <a:r>
            <a:rPr lang="ru-RU" b="0" i="0" dirty="0" smtClean="0">
              <a:latin typeface="+mj-lt"/>
            </a:rPr>
            <a:t>– это совокупность сложных теоретических или практических задач; совокупность тем научно-исследовательской работы. </a:t>
          </a:r>
          <a:endParaRPr lang="ru-RU" dirty="0">
            <a:latin typeface="+mj-lt"/>
          </a:endParaRPr>
        </a:p>
      </dgm:t>
    </dgm:pt>
    <dgm:pt modelId="{E634CBBF-C2D0-452C-A24C-C7349D790540}" type="parTrans" cxnId="{C567E9DE-A285-412E-9862-14CAF87473C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73905F46-EBA1-4F80-9B5E-4F7E7B89652B}" type="sibTrans" cxnId="{C567E9DE-A285-412E-9862-14CAF87473C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FDED8D4-F53A-4CB0-8849-57BFFFB146F6}">
      <dgm:prSet/>
      <dgm:spPr/>
      <dgm:t>
        <a:bodyPr/>
        <a:lstStyle/>
        <a:p>
          <a:r>
            <a:rPr lang="ru-RU" i="1" dirty="0" smtClean="0">
              <a:latin typeface="+mj-lt"/>
            </a:rPr>
            <a:t>Под научным направлением </a:t>
          </a:r>
          <a:r>
            <a:rPr lang="ru-RU" dirty="0" smtClean="0">
              <a:latin typeface="+mj-lt"/>
            </a:rPr>
            <a:t>понимают сферу научных исследований научного коллектива, посвященных решению каких-либо крупных, фундаментальных теоретических и экспериментальных задач в определенной отрасли науки.</a:t>
          </a:r>
          <a:endParaRPr lang="ru-RU" dirty="0">
            <a:latin typeface="+mj-lt"/>
          </a:endParaRPr>
        </a:p>
      </dgm:t>
    </dgm:pt>
    <dgm:pt modelId="{50749C10-7E13-4597-AF9A-2784BA1DF784}" type="parTrans" cxnId="{DA444C20-D843-4543-B75A-61D5CBE9977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D1A1CC62-D4F3-414E-B163-FD46A0798AEC}" type="sibTrans" cxnId="{DA444C20-D843-4543-B75A-61D5CBE9977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6AB177C-B6B4-4DB5-98AA-B05248AE7F6B}">
      <dgm:prSet/>
      <dgm:spPr/>
      <dgm:t>
        <a:bodyPr/>
        <a:lstStyle/>
        <a:p>
          <a:r>
            <a:rPr lang="ru-RU" b="1" dirty="0" smtClean="0">
              <a:latin typeface="+mj-lt"/>
            </a:rPr>
            <a:t>ТЕМА НАУЧНО-ИССЛЕДОВАТЕЛЬСКОЙ РАБОТЫ МОЖЕТ БЫТЬ ОТНЕСЕНА К ОПРЕДЕЛЕННОМУ НАУЧНОМУ НАПРАВЛЕНИЮ ИЛИ К НАУЧНОЙ ПРОБЛЕМЕ</a:t>
          </a:r>
          <a:endParaRPr lang="ru-RU" b="1" dirty="0">
            <a:latin typeface="+mj-lt"/>
          </a:endParaRPr>
        </a:p>
      </dgm:t>
    </dgm:pt>
    <dgm:pt modelId="{4135C674-508A-49FD-99AE-087A9C0BD9C3}" type="parTrans" cxnId="{DA437232-44FD-4618-B432-B12898692D25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37F0AE15-70E9-4E1F-B4B0-D14268FC43E8}" type="sibTrans" cxnId="{DA437232-44FD-4618-B432-B12898692D25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3576B0B-58DF-41E8-9A9F-7B3CB2BE0C9B}" type="pres">
      <dgm:prSet presAssocID="{AD5177E7-3716-400E-B6AF-F25C29DCF7C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4D926F-47CE-4473-B567-92B6773DA1E8}" type="pres">
      <dgm:prSet presAssocID="{F6AB177C-B6B4-4DB5-98AA-B05248AE7F6B}" presName="centerShape" presStyleLbl="node0" presStyleIdx="0" presStyleCnt="1" custScaleX="186851" custScaleY="82998" custLinFactNeighborX="-1003" custLinFactNeighborY="1860"/>
      <dgm:spPr/>
      <dgm:t>
        <a:bodyPr/>
        <a:lstStyle/>
        <a:p>
          <a:endParaRPr lang="ru-RU"/>
        </a:p>
      </dgm:t>
    </dgm:pt>
    <dgm:pt modelId="{DD2F6A0B-BAB0-4AE7-BBCD-1EF50CE8BF14}" type="pres">
      <dgm:prSet presAssocID="{E634CBBF-C2D0-452C-A24C-C7349D790540}" presName="parTrans" presStyleLbl="bgSibTrans2D1" presStyleIdx="0" presStyleCnt="2" custLinFactNeighborX="-9890" custLinFactNeighborY="37140"/>
      <dgm:spPr/>
      <dgm:t>
        <a:bodyPr/>
        <a:lstStyle/>
        <a:p>
          <a:endParaRPr lang="ru-RU"/>
        </a:p>
      </dgm:t>
    </dgm:pt>
    <dgm:pt modelId="{1F72640B-80F9-47C4-97FB-8E5DBB7AA49A}" type="pres">
      <dgm:prSet presAssocID="{FAE9D8BC-2194-49DC-A04C-998138E882FF}" presName="node" presStyleLbl="node1" presStyleIdx="0" presStyleCnt="2" custScaleX="144481" custScaleY="83134" custRadScaleRad="90709" custRadScaleInc="10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7562BF-797C-4809-97A5-4984997BBC6D}" type="pres">
      <dgm:prSet presAssocID="{50749C10-7E13-4597-AF9A-2784BA1DF784}" presName="parTrans" presStyleLbl="bgSibTrans2D1" presStyleIdx="1" presStyleCnt="2" custLinFactNeighborX="14333" custLinFactNeighborY="38970"/>
      <dgm:spPr/>
      <dgm:t>
        <a:bodyPr/>
        <a:lstStyle/>
        <a:p>
          <a:endParaRPr lang="ru-RU"/>
        </a:p>
      </dgm:t>
    </dgm:pt>
    <dgm:pt modelId="{FE6C23A4-DD26-4C9A-B2A1-3378E2C7FBA1}" type="pres">
      <dgm:prSet presAssocID="{6FDED8D4-F53A-4CB0-8849-57BFFFB146F6}" presName="node" presStyleLbl="node1" presStyleIdx="1" presStyleCnt="2" custScaleX="144481" custScaleY="76152" custRadScaleRad="91665" custRadScaleInc="-100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9A4476-1D06-4F57-824B-6E1D1EE550F9}" type="presOf" srcId="{50749C10-7E13-4597-AF9A-2784BA1DF784}" destId="{A17562BF-797C-4809-97A5-4984997BBC6D}" srcOrd="0" destOrd="0" presId="urn:microsoft.com/office/officeart/2005/8/layout/radial4"/>
    <dgm:cxn modelId="{C567E9DE-A285-412E-9862-14CAF87473C6}" srcId="{F6AB177C-B6B4-4DB5-98AA-B05248AE7F6B}" destId="{FAE9D8BC-2194-49DC-A04C-998138E882FF}" srcOrd="0" destOrd="0" parTransId="{E634CBBF-C2D0-452C-A24C-C7349D790540}" sibTransId="{73905F46-EBA1-4F80-9B5E-4F7E7B89652B}"/>
    <dgm:cxn modelId="{DA437232-44FD-4618-B432-B12898692D25}" srcId="{AD5177E7-3716-400E-B6AF-F25C29DCF7C1}" destId="{F6AB177C-B6B4-4DB5-98AA-B05248AE7F6B}" srcOrd="0" destOrd="0" parTransId="{4135C674-508A-49FD-99AE-087A9C0BD9C3}" sibTransId="{37F0AE15-70E9-4E1F-B4B0-D14268FC43E8}"/>
    <dgm:cxn modelId="{C5336723-14F1-4FE4-866E-1AA40A8F56CF}" type="presOf" srcId="{6FDED8D4-F53A-4CB0-8849-57BFFFB146F6}" destId="{FE6C23A4-DD26-4C9A-B2A1-3378E2C7FBA1}" srcOrd="0" destOrd="0" presId="urn:microsoft.com/office/officeart/2005/8/layout/radial4"/>
    <dgm:cxn modelId="{2B4028C0-7359-471E-BDBD-7358DE2A0145}" type="presOf" srcId="{AD5177E7-3716-400E-B6AF-F25C29DCF7C1}" destId="{B3576B0B-58DF-41E8-9A9F-7B3CB2BE0C9B}" srcOrd="0" destOrd="0" presId="urn:microsoft.com/office/officeart/2005/8/layout/radial4"/>
    <dgm:cxn modelId="{4EA609B9-AC04-4E39-B02E-16DEC8506AD8}" type="presOf" srcId="{FAE9D8BC-2194-49DC-A04C-998138E882FF}" destId="{1F72640B-80F9-47C4-97FB-8E5DBB7AA49A}" srcOrd="0" destOrd="0" presId="urn:microsoft.com/office/officeart/2005/8/layout/radial4"/>
    <dgm:cxn modelId="{E2B44465-C32F-4F76-A343-D75D85534345}" type="presOf" srcId="{E634CBBF-C2D0-452C-A24C-C7349D790540}" destId="{DD2F6A0B-BAB0-4AE7-BBCD-1EF50CE8BF14}" srcOrd="0" destOrd="0" presId="urn:microsoft.com/office/officeart/2005/8/layout/radial4"/>
    <dgm:cxn modelId="{192705AC-3E91-44A8-AB05-77ADD804FB32}" type="presOf" srcId="{F6AB177C-B6B4-4DB5-98AA-B05248AE7F6B}" destId="{6D4D926F-47CE-4473-B567-92B6773DA1E8}" srcOrd="0" destOrd="0" presId="urn:microsoft.com/office/officeart/2005/8/layout/radial4"/>
    <dgm:cxn modelId="{DA444C20-D843-4543-B75A-61D5CBE9977B}" srcId="{F6AB177C-B6B4-4DB5-98AA-B05248AE7F6B}" destId="{6FDED8D4-F53A-4CB0-8849-57BFFFB146F6}" srcOrd="1" destOrd="0" parTransId="{50749C10-7E13-4597-AF9A-2784BA1DF784}" sibTransId="{D1A1CC62-D4F3-414E-B163-FD46A0798AEC}"/>
    <dgm:cxn modelId="{95859B61-7CA2-481A-8EF3-2E9D3C9154F9}" type="presParOf" srcId="{B3576B0B-58DF-41E8-9A9F-7B3CB2BE0C9B}" destId="{6D4D926F-47CE-4473-B567-92B6773DA1E8}" srcOrd="0" destOrd="0" presId="urn:microsoft.com/office/officeart/2005/8/layout/radial4"/>
    <dgm:cxn modelId="{257DC6A5-79D5-49A6-9701-3D5C7D026E4A}" type="presParOf" srcId="{B3576B0B-58DF-41E8-9A9F-7B3CB2BE0C9B}" destId="{DD2F6A0B-BAB0-4AE7-BBCD-1EF50CE8BF14}" srcOrd="1" destOrd="0" presId="urn:microsoft.com/office/officeart/2005/8/layout/radial4"/>
    <dgm:cxn modelId="{433332EC-C925-4BC9-AEDA-A7020E94E68B}" type="presParOf" srcId="{B3576B0B-58DF-41E8-9A9F-7B3CB2BE0C9B}" destId="{1F72640B-80F9-47C4-97FB-8E5DBB7AA49A}" srcOrd="2" destOrd="0" presId="urn:microsoft.com/office/officeart/2005/8/layout/radial4"/>
    <dgm:cxn modelId="{A2665157-231A-4306-A1E3-E7901FDCCE17}" type="presParOf" srcId="{B3576B0B-58DF-41E8-9A9F-7B3CB2BE0C9B}" destId="{A17562BF-797C-4809-97A5-4984997BBC6D}" srcOrd="3" destOrd="0" presId="urn:microsoft.com/office/officeart/2005/8/layout/radial4"/>
    <dgm:cxn modelId="{F493E6D7-9196-4FF2-8EA0-EAE2EAFD3B12}" type="presParOf" srcId="{B3576B0B-58DF-41E8-9A9F-7B3CB2BE0C9B}" destId="{FE6C23A4-DD26-4C9A-B2A1-3378E2C7FBA1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62BEC1-1B5D-4098-8EE7-311D090698E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B2318B6-18BA-44CD-9640-C8CAB0429B11}">
      <dgm:prSet phldrT="[Текст]"/>
      <dgm:spPr/>
      <dgm:t>
        <a:bodyPr/>
        <a:lstStyle/>
        <a:p>
          <a:pPr algn="just"/>
          <a:r>
            <a:rPr lang="ru-RU" b="0" i="0" dirty="0" smtClean="0">
              <a:latin typeface="+mj-lt"/>
            </a:rPr>
            <a:t>Постановка (выбор) тем является трудной, ответственной задачей и включает в себя ряд этапов. </a:t>
          </a:r>
          <a:endParaRPr lang="ru-RU" dirty="0">
            <a:latin typeface="+mj-lt"/>
          </a:endParaRPr>
        </a:p>
      </dgm:t>
    </dgm:pt>
    <dgm:pt modelId="{DDF5B430-C430-4EA5-B717-19B17B2A2068}" type="parTrans" cxnId="{A611EDD6-920C-4B61-8871-BE75AB284ECC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CA9CFEE3-18EE-4B30-97D0-794BCB95D579}" type="sibTrans" cxnId="{A611EDD6-920C-4B61-8871-BE75AB284ECC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36C0B21F-019E-4E3B-AB6E-B52E45B984CD}">
      <dgm:prSet/>
      <dgm:spPr/>
      <dgm:t>
        <a:bodyPr/>
        <a:lstStyle/>
        <a:p>
          <a:pPr algn="just"/>
          <a:r>
            <a:rPr lang="ru-RU" b="0" i="0" dirty="0" smtClean="0">
              <a:latin typeface="+mj-lt"/>
            </a:rPr>
            <a:t>На третьем этапе устанавливают актуальность этапе проблемы, т. е. ценность ее на данном этапе для науки и техники. Для этого по каждой теме выставляют несколько возражений и на основе анализа, методом исследовательского приближения, исключают возражения в пользу реальности данной темы. Тема должна быть экономически эффективной и должна иметь значимость. Любая тема прикладных исследований должна давать экономический эффект в народном хозяйстве. Это одно из важнейших требований.</a:t>
          </a:r>
          <a:endParaRPr lang="ru-RU" b="0" i="0" dirty="0">
            <a:latin typeface="+mj-lt"/>
          </a:endParaRPr>
        </a:p>
      </dgm:t>
    </dgm:pt>
    <dgm:pt modelId="{81DD60E5-D733-4BC3-9B25-2C7A781D3915}" type="parTrans" cxnId="{A2A7A111-8C28-40CD-8FF6-835DF8AC00DE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8BB8AE72-A4BB-45D9-8DCF-872C0E08A253}" type="sibTrans" cxnId="{A2A7A111-8C28-40CD-8FF6-835DF8AC00DE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99D0C80F-8A85-466C-A77B-DC9F1967542B}">
      <dgm:prSet phldrT="[Текст]"/>
      <dgm:spPr/>
      <dgm:t>
        <a:bodyPr/>
        <a:lstStyle/>
        <a:p>
          <a:pPr algn="just"/>
          <a:r>
            <a:rPr lang="ru-RU" b="0" i="0" dirty="0" smtClean="0">
              <a:latin typeface="+mj-lt"/>
            </a:rPr>
            <a:t>Первый этап — формулирование проблем. На основе анализа противоречий исследуемого направления формулируют основной вопрос — проблему — и определяют в общих чертах ожидаемый результат. </a:t>
          </a:r>
          <a:endParaRPr lang="ru-RU" dirty="0">
            <a:latin typeface="+mj-lt"/>
          </a:endParaRPr>
        </a:p>
      </dgm:t>
    </dgm:pt>
    <dgm:pt modelId="{72F7B4E5-9737-468A-9EF0-CCEC1CF5DF48}" type="parTrans" cxnId="{91779B14-5CE3-4C78-A54F-0B956DF98ED1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BF13D856-5BD7-45C0-83CA-2C4F19DB6511}" type="sibTrans" cxnId="{91779B14-5CE3-4C78-A54F-0B956DF98ED1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FD40F62B-C977-4D10-8CA3-31DE152CC422}">
      <dgm:prSet phldrT="[Текст]"/>
      <dgm:spPr/>
      <dgm:t>
        <a:bodyPr/>
        <a:lstStyle/>
        <a:p>
          <a:pPr algn="just"/>
          <a:r>
            <a:rPr lang="ru-RU" b="0" i="0" dirty="0" smtClean="0">
              <a:latin typeface="+mj-lt"/>
            </a:rPr>
            <a:t>Второй этап включает в себя разработку структуры проблемы. Выделяют темы, вопросы. Композиция этих компонентов должна составлять древо проблемы (или комплексной проблемы). По каждой теме выявляют ориентировочную область исследования.</a:t>
          </a:r>
          <a:endParaRPr lang="ru-RU" dirty="0">
            <a:latin typeface="+mj-lt"/>
          </a:endParaRPr>
        </a:p>
      </dgm:t>
    </dgm:pt>
    <dgm:pt modelId="{0DC82080-FC2B-4B7A-86AD-892E4BCE99A3}" type="parTrans" cxnId="{AF274381-DC98-407E-B875-D056B73A0A62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3B7B2F4F-5B12-4348-8207-3FE49117A517}" type="sibTrans" cxnId="{AF274381-DC98-407E-B875-D056B73A0A62}">
      <dgm:prSet/>
      <dgm:spPr/>
      <dgm:t>
        <a:bodyPr/>
        <a:lstStyle/>
        <a:p>
          <a:pPr algn="just"/>
          <a:endParaRPr lang="ru-RU">
            <a:latin typeface="+mj-lt"/>
          </a:endParaRPr>
        </a:p>
      </dgm:t>
    </dgm:pt>
    <dgm:pt modelId="{AA4D6A62-52C5-4E2A-BFA5-189D780B263B}">
      <dgm:prSet phldrT="[Текст]"/>
      <dgm:spPr/>
      <dgm:t>
        <a:bodyPr/>
        <a:lstStyle/>
        <a:p>
          <a:pPr algn="just"/>
          <a:endParaRPr lang="ru-RU" dirty="0">
            <a:latin typeface="+mj-lt"/>
          </a:endParaRPr>
        </a:p>
      </dgm:t>
    </dgm:pt>
    <dgm:pt modelId="{F466DFC4-3E16-4ABF-97E4-3E49B8F7B099}" type="parTrans" cxnId="{B571EC9A-381A-4AB4-8B0D-9D72BF9C5AC8}">
      <dgm:prSet/>
      <dgm:spPr/>
      <dgm:t>
        <a:bodyPr/>
        <a:lstStyle/>
        <a:p>
          <a:endParaRPr lang="ru-RU"/>
        </a:p>
      </dgm:t>
    </dgm:pt>
    <dgm:pt modelId="{3207F40D-0504-4D2E-8AEA-E7F06F1691C2}" type="sibTrans" cxnId="{B571EC9A-381A-4AB4-8B0D-9D72BF9C5AC8}">
      <dgm:prSet/>
      <dgm:spPr/>
      <dgm:t>
        <a:bodyPr/>
        <a:lstStyle/>
        <a:p>
          <a:endParaRPr lang="ru-RU"/>
        </a:p>
      </dgm:t>
    </dgm:pt>
    <dgm:pt modelId="{95026A83-EABB-4560-AAAA-7CD1E01BA58E}" type="pres">
      <dgm:prSet presAssocID="{8862BEC1-1B5D-4098-8EE7-311D090698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377642-A6A0-42EF-8FE0-7571F1B0F9D2}" type="pres">
      <dgm:prSet presAssocID="{6B2318B6-18BA-44CD-9640-C8CAB0429B1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01E641-DF03-4A88-BB83-FE53C76EDD75}" type="pres">
      <dgm:prSet presAssocID="{6B2318B6-18BA-44CD-9640-C8CAB0429B1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7783C0-45E5-4A8A-A29F-4B779C202E20}" type="presOf" srcId="{36C0B21F-019E-4E3B-AB6E-B52E45B984CD}" destId="{C901E641-DF03-4A88-BB83-FE53C76EDD75}" srcOrd="0" destOrd="3" presId="urn:microsoft.com/office/officeart/2005/8/layout/vList2"/>
    <dgm:cxn modelId="{2443DF3C-C51F-4263-B901-73F6CABC45C1}" type="presOf" srcId="{6B2318B6-18BA-44CD-9640-C8CAB0429B11}" destId="{28377642-A6A0-42EF-8FE0-7571F1B0F9D2}" srcOrd="0" destOrd="0" presId="urn:microsoft.com/office/officeart/2005/8/layout/vList2"/>
    <dgm:cxn modelId="{AF274381-DC98-407E-B875-D056B73A0A62}" srcId="{6B2318B6-18BA-44CD-9640-C8CAB0429B11}" destId="{FD40F62B-C977-4D10-8CA3-31DE152CC422}" srcOrd="2" destOrd="0" parTransId="{0DC82080-FC2B-4B7A-86AD-892E4BCE99A3}" sibTransId="{3B7B2F4F-5B12-4348-8207-3FE49117A517}"/>
    <dgm:cxn modelId="{43D99587-649A-469C-89A0-5F0FCD1BECCF}" type="presOf" srcId="{AA4D6A62-52C5-4E2A-BFA5-189D780B263B}" destId="{C901E641-DF03-4A88-BB83-FE53C76EDD75}" srcOrd="0" destOrd="0" presId="urn:microsoft.com/office/officeart/2005/8/layout/vList2"/>
    <dgm:cxn modelId="{FED9697D-F54B-400D-9DA8-B98E6BB50B69}" type="presOf" srcId="{99D0C80F-8A85-466C-A77B-DC9F1967542B}" destId="{C901E641-DF03-4A88-BB83-FE53C76EDD75}" srcOrd="0" destOrd="1" presId="urn:microsoft.com/office/officeart/2005/8/layout/vList2"/>
    <dgm:cxn modelId="{A2A7A111-8C28-40CD-8FF6-835DF8AC00DE}" srcId="{6B2318B6-18BA-44CD-9640-C8CAB0429B11}" destId="{36C0B21F-019E-4E3B-AB6E-B52E45B984CD}" srcOrd="3" destOrd="0" parTransId="{81DD60E5-D733-4BC3-9B25-2C7A781D3915}" sibTransId="{8BB8AE72-A4BB-45D9-8DCF-872C0E08A253}"/>
    <dgm:cxn modelId="{91779B14-5CE3-4C78-A54F-0B956DF98ED1}" srcId="{6B2318B6-18BA-44CD-9640-C8CAB0429B11}" destId="{99D0C80F-8A85-466C-A77B-DC9F1967542B}" srcOrd="1" destOrd="0" parTransId="{72F7B4E5-9737-468A-9EF0-CCEC1CF5DF48}" sibTransId="{BF13D856-5BD7-45C0-83CA-2C4F19DB6511}"/>
    <dgm:cxn modelId="{A611EDD6-920C-4B61-8871-BE75AB284ECC}" srcId="{8862BEC1-1B5D-4098-8EE7-311D090698E3}" destId="{6B2318B6-18BA-44CD-9640-C8CAB0429B11}" srcOrd="0" destOrd="0" parTransId="{DDF5B430-C430-4EA5-B717-19B17B2A2068}" sibTransId="{CA9CFEE3-18EE-4B30-97D0-794BCB95D579}"/>
    <dgm:cxn modelId="{B571EC9A-381A-4AB4-8B0D-9D72BF9C5AC8}" srcId="{6B2318B6-18BA-44CD-9640-C8CAB0429B11}" destId="{AA4D6A62-52C5-4E2A-BFA5-189D780B263B}" srcOrd="0" destOrd="0" parTransId="{F466DFC4-3E16-4ABF-97E4-3E49B8F7B099}" sibTransId="{3207F40D-0504-4D2E-8AEA-E7F06F1691C2}"/>
    <dgm:cxn modelId="{29A743B3-EC20-48C5-AF64-557A2CB56543}" type="presOf" srcId="{8862BEC1-1B5D-4098-8EE7-311D090698E3}" destId="{95026A83-EABB-4560-AAAA-7CD1E01BA58E}" srcOrd="0" destOrd="0" presId="urn:microsoft.com/office/officeart/2005/8/layout/vList2"/>
    <dgm:cxn modelId="{6FE52561-8C8F-4EE8-A315-D94F6BED8BC9}" type="presOf" srcId="{FD40F62B-C977-4D10-8CA3-31DE152CC422}" destId="{C901E641-DF03-4A88-BB83-FE53C76EDD75}" srcOrd="0" destOrd="2" presId="urn:microsoft.com/office/officeart/2005/8/layout/vList2"/>
    <dgm:cxn modelId="{44B67522-079B-41CA-AC22-E9154BE1DD46}" type="presParOf" srcId="{95026A83-EABB-4560-AAAA-7CD1E01BA58E}" destId="{28377642-A6A0-42EF-8FE0-7571F1B0F9D2}" srcOrd="0" destOrd="0" presId="urn:microsoft.com/office/officeart/2005/8/layout/vList2"/>
    <dgm:cxn modelId="{497B76A4-4DD3-43D1-99B4-362B98045D82}" type="presParOf" srcId="{95026A83-EABB-4560-AAAA-7CD1E01BA58E}" destId="{C901E641-DF03-4A88-BB83-FE53C76EDD7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CED336-0A73-4B4B-BE71-DD807D47AD7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DCBC3B-8428-483E-942D-4ADC0EE13AF3}">
      <dgm:prSet phldrT="[Текст]" custT="1"/>
      <dgm:spPr/>
      <dgm:t>
        <a:bodyPr/>
        <a:lstStyle/>
        <a:p>
          <a:r>
            <a:rPr lang="ru-RU" sz="2000" b="1" i="1" dirty="0" smtClean="0"/>
            <a:t>Фундаментальные исследования</a:t>
          </a:r>
          <a:r>
            <a:rPr lang="ru-RU" sz="2000" b="0" i="0" dirty="0" smtClean="0"/>
            <a:t> направлены на усиление интеллектуального потенциала общества путем получения нового знания и его использования в общем образовании и подготовке специалистов практически всех современных профессии. </a:t>
          </a:r>
          <a:endParaRPr lang="ru-RU" sz="2000" dirty="0"/>
        </a:p>
      </dgm:t>
    </dgm:pt>
    <dgm:pt modelId="{9B3747EC-A530-4191-A25C-A21E4B254370}" type="parTrans" cxnId="{E5783BD2-3C88-490E-A31F-A52FBA29428F}">
      <dgm:prSet/>
      <dgm:spPr/>
      <dgm:t>
        <a:bodyPr/>
        <a:lstStyle/>
        <a:p>
          <a:endParaRPr lang="ru-RU"/>
        </a:p>
      </dgm:t>
    </dgm:pt>
    <dgm:pt modelId="{0EEC9393-23A8-498A-B6D1-C6115E8986E4}" type="sibTrans" cxnId="{E5783BD2-3C88-490E-A31F-A52FBA29428F}">
      <dgm:prSet/>
      <dgm:spPr/>
      <dgm:t>
        <a:bodyPr/>
        <a:lstStyle/>
        <a:p>
          <a:endParaRPr lang="ru-RU"/>
        </a:p>
      </dgm:t>
    </dgm:pt>
    <dgm:pt modelId="{63A30572-64BD-4BDE-9416-53C56050C649}">
      <dgm:prSet phldrT="[Текст]" custT="1"/>
      <dgm:spPr/>
      <dgm:t>
        <a:bodyPr/>
        <a:lstStyle/>
        <a:p>
          <a:r>
            <a:rPr lang="ru-RU" sz="2000" dirty="0" smtClean="0">
              <a:latin typeface="+mj-lt"/>
            </a:rPr>
            <a:t>ВЫБОР ТЕМЫ ИССЛЕДОВАНИЯ ЗАВИСИТ ОТ ТИПА БУДУЩЕГО ИССЛЕДОВАНИЯ</a:t>
          </a:r>
          <a:r>
            <a:rPr lang="ru-RU" sz="2000" i="1" dirty="0" smtClean="0">
              <a:latin typeface="+mj-lt"/>
            </a:rPr>
            <a:t>.</a:t>
          </a:r>
          <a:endParaRPr lang="ru-RU" sz="2000" dirty="0">
            <a:latin typeface="+mj-lt"/>
          </a:endParaRPr>
        </a:p>
      </dgm:t>
    </dgm:pt>
    <dgm:pt modelId="{CA82ED68-57CC-4AB4-A3C6-B8EC07027818}" type="parTrans" cxnId="{EAFDB169-1355-40EE-9623-6B31A2354FC7}">
      <dgm:prSet/>
      <dgm:spPr/>
      <dgm:t>
        <a:bodyPr/>
        <a:lstStyle/>
        <a:p>
          <a:endParaRPr lang="ru-RU"/>
        </a:p>
      </dgm:t>
    </dgm:pt>
    <dgm:pt modelId="{C90658B2-0CB5-468F-B8BF-ADF39446129D}" type="sibTrans" cxnId="{EAFDB169-1355-40EE-9623-6B31A2354FC7}">
      <dgm:prSet/>
      <dgm:spPr/>
      <dgm:t>
        <a:bodyPr/>
        <a:lstStyle/>
        <a:p>
          <a:endParaRPr lang="ru-RU"/>
        </a:p>
      </dgm:t>
    </dgm:pt>
    <dgm:pt modelId="{C3C88F53-715B-46F2-946D-0DAC582C5315}">
      <dgm:prSet phldrT="[Текст]"/>
      <dgm:spPr/>
      <dgm:t>
        <a:bodyPr/>
        <a:lstStyle/>
        <a:p>
          <a:r>
            <a:rPr lang="ru-RU" b="1" i="1" u="none" dirty="0" smtClean="0"/>
            <a:t>Прикладные исследования </a:t>
          </a:r>
          <a:r>
            <a:rPr lang="ru-RU" b="0" i="0" dirty="0" smtClean="0"/>
            <a:t>направлены на интеллектуальное обеспечение инновационного процесса как основы социально-экономического развития современной цивилизации. Знания, получаемые в прикладных исследованиях, ориентированы на непосредственное использование в других областях деятельности (технологии, экономике, социальном управлении и т. д.)</a:t>
          </a:r>
          <a:endParaRPr lang="ru-RU" dirty="0"/>
        </a:p>
      </dgm:t>
    </dgm:pt>
    <dgm:pt modelId="{1800E978-097C-47E0-B1F9-9BFB7E24ECC8}" type="parTrans" cxnId="{D3CEAD1F-A4DB-4DD8-8039-DA3308D1911E}">
      <dgm:prSet/>
      <dgm:spPr/>
      <dgm:t>
        <a:bodyPr/>
        <a:lstStyle/>
        <a:p>
          <a:endParaRPr lang="ru-RU"/>
        </a:p>
      </dgm:t>
    </dgm:pt>
    <dgm:pt modelId="{0E08F2DE-3D23-4D59-A8C9-44257F2D83A4}" type="sibTrans" cxnId="{D3CEAD1F-A4DB-4DD8-8039-DA3308D1911E}">
      <dgm:prSet/>
      <dgm:spPr/>
      <dgm:t>
        <a:bodyPr/>
        <a:lstStyle/>
        <a:p>
          <a:endParaRPr lang="ru-RU"/>
        </a:p>
      </dgm:t>
    </dgm:pt>
    <dgm:pt modelId="{2A8DE0EC-0088-4C67-A01F-A32623EBAAF7}" type="pres">
      <dgm:prSet presAssocID="{58CED336-0A73-4B4B-BE71-DD807D47AD7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EA7ECF-5851-4522-AB52-9D9C126B1DA7}" type="pres">
      <dgm:prSet presAssocID="{63A30572-64BD-4BDE-9416-53C56050C649}" presName="roof" presStyleLbl="dkBgShp" presStyleIdx="0" presStyleCnt="2"/>
      <dgm:spPr/>
      <dgm:t>
        <a:bodyPr/>
        <a:lstStyle/>
        <a:p>
          <a:endParaRPr lang="ru-RU"/>
        </a:p>
      </dgm:t>
    </dgm:pt>
    <dgm:pt modelId="{B2433805-5331-4F6D-BACC-C2E18887A6D1}" type="pres">
      <dgm:prSet presAssocID="{63A30572-64BD-4BDE-9416-53C56050C649}" presName="pillars" presStyleCnt="0"/>
      <dgm:spPr/>
    </dgm:pt>
    <dgm:pt modelId="{F8699CF8-4A16-4BC5-AFC6-D5AD5865729C}" type="pres">
      <dgm:prSet presAssocID="{63A30572-64BD-4BDE-9416-53C56050C649}" presName="pillar1" presStyleLbl="node1" presStyleIdx="0" presStyleCnt="2" custScaleY="111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2CE7D7-B3D0-4594-9F25-9A012D4BAA24}" type="pres">
      <dgm:prSet presAssocID="{C3C88F53-715B-46F2-946D-0DAC582C5315}" presName="pillarX" presStyleLbl="node1" presStyleIdx="1" presStyleCnt="2" custScaleY="111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2F9CC-CB70-40AE-B681-E745BAF78C28}" type="pres">
      <dgm:prSet presAssocID="{63A30572-64BD-4BDE-9416-53C56050C649}" presName="base" presStyleLbl="dkBgShp" presStyleIdx="1" presStyleCnt="2"/>
      <dgm:spPr/>
    </dgm:pt>
  </dgm:ptLst>
  <dgm:cxnLst>
    <dgm:cxn modelId="{2C3DFA40-E25A-477A-B7DC-FF4BA3DB7588}" type="presOf" srcId="{98DCBC3B-8428-483E-942D-4ADC0EE13AF3}" destId="{F8699CF8-4A16-4BC5-AFC6-D5AD5865729C}" srcOrd="0" destOrd="0" presId="urn:microsoft.com/office/officeart/2005/8/layout/hList3"/>
    <dgm:cxn modelId="{082E8A17-6533-4DD3-9130-AFF19C46BBC6}" type="presOf" srcId="{C3C88F53-715B-46F2-946D-0DAC582C5315}" destId="{842CE7D7-B3D0-4594-9F25-9A012D4BAA24}" srcOrd="0" destOrd="0" presId="urn:microsoft.com/office/officeart/2005/8/layout/hList3"/>
    <dgm:cxn modelId="{D3CEAD1F-A4DB-4DD8-8039-DA3308D1911E}" srcId="{63A30572-64BD-4BDE-9416-53C56050C649}" destId="{C3C88F53-715B-46F2-946D-0DAC582C5315}" srcOrd="1" destOrd="0" parTransId="{1800E978-097C-47E0-B1F9-9BFB7E24ECC8}" sibTransId="{0E08F2DE-3D23-4D59-A8C9-44257F2D83A4}"/>
    <dgm:cxn modelId="{E5783BD2-3C88-490E-A31F-A52FBA29428F}" srcId="{63A30572-64BD-4BDE-9416-53C56050C649}" destId="{98DCBC3B-8428-483E-942D-4ADC0EE13AF3}" srcOrd="0" destOrd="0" parTransId="{9B3747EC-A530-4191-A25C-A21E4B254370}" sibTransId="{0EEC9393-23A8-498A-B6D1-C6115E8986E4}"/>
    <dgm:cxn modelId="{EAFDB169-1355-40EE-9623-6B31A2354FC7}" srcId="{58CED336-0A73-4B4B-BE71-DD807D47AD75}" destId="{63A30572-64BD-4BDE-9416-53C56050C649}" srcOrd="0" destOrd="0" parTransId="{CA82ED68-57CC-4AB4-A3C6-B8EC07027818}" sibTransId="{C90658B2-0CB5-468F-B8BF-ADF39446129D}"/>
    <dgm:cxn modelId="{1D5A8D9B-97B1-4D1A-BC77-F08042799328}" type="presOf" srcId="{63A30572-64BD-4BDE-9416-53C56050C649}" destId="{75EA7ECF-5851-4522-AB52-9D9C126B1DA7}" srcOrd="0" destOrd="0" presId="urn:microsoft.com/office/officeart/2005/8/layout/hList3"/>
    <dgm:cxn modelId="{F41AF43C-B4F8-4D27-A144-E3A845971B38}" type="presOf" srcId="{58CED336-0A73-4B4B-BE71-DD807D47AD75}" destId="{2A8DE0EC-0088-4C67-A01F-A32623EBAAF7}" srcOrd="0" destOrd="0" presId="urn:microsoft.com/office/officeart/2005/8/layout/hList3"/>
    <dgm:cxn modelId="{9CB74877-9C53-4B1E-BA82-2DFD2A9DA9F0}" type="presParOf" srcId="{2A8DE0EC-0088-4C67-A01F-A32623EBAAF7}" destId="{75EA7ECF-5851-4522-AB52-9D9C126B1DA7}" srcOrd="0" destOrd="0" presId="urn:microsoft.com/office/officeart/2005/8/layout/hList3"/>
    <dgm:cxn modelId="{1863B277-695C-403A-8295-249DE1C91EC9}" type="presParOf" srcId="{2A8DE0EC-0088-4C67-A01F-A32623EBAAF7}" destId="{B2433805-5331-4F6D-BACC-C2E18887A6D1}" srcOrd="1" destOrd="0" presId="urn:microsoft.com/office/officeart/2005/8/layout/hList3"/>
    <dgm:cxn modelId="{8EE65755-B3DB-40D8-8EB8-69D045F5BAF0}" type="presParOf" srcId="{B2433805-5331-4F6D-BACC-C2E18887A6D1}" destId="{F8699CF8-4A16-4BC5-AFC6-D5AD5865729C}" srcOrd="0" destOrd="0" presId="urn:microsoft.com/office/officeart/2005/8/layout/hList3"/>
    <dgm:cxn modelId="{211AE5A0-6A90-46F3-8EC9-ED9A7AA90E81}" type="presParOf" srcId="{B2433805-5331-4F6D-BACC-C2E18887A6D1}" destId="{842CE7D7-B3D0-4594-9F25-9A012D4BAA24}" srcOrd="1" destOrd="0" presId="urn:microsoft.com/office/officeart/2005/8/layout/hList3"/>
    <dgm:cxn modelId="{7B3DB9CC-E9E1-4719-9905-AD8988231895}" type="presParOf" srcId="{2A8DE0EC-0088-4C67-A01F-A32623EBAAF7}" destId="{8862F9CC-CB70-40AE-B681-E745BAF78C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C2E5AA-FA49-4229-B2F9-BC7D07B7D22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654495B-8939-4C79-82F5-7BDCD1EF017E}">
      <dgm:prSet phldrT="[Текст]"/>
      <dgm:spPr/>
      <dgm:t>
        <a:bodyPr/>
        <a:lstStyle/>
        <a:p>
          <a:r>
            <a:rPr lang="ru-RU" b="0" i="0" dirty="0" smtClean="0">
              <a:latin typeface="+mj-lt"/>
            </a:rPr>
            <a:t>КРИТЕРИЯМИ ПРАВИЛЬНОСТИ ВЫБОРА ТЕМЫ ЯВЛЯЮТСЯ</a:t>
          </a:r>
          <a:endParaRPr lang="ru-RU" dirty="0">
            <a:latin typeface="+mj-lt"/>
          </a:endParaRPr>
        </a:p>
      </dgm:t>
    </dgm:pt>
    <dgm:pt modelId="{10F61102-CEBF-446C-9826-BC6FA8E1ED26}" type="parTrans" cxnId="{8757F0CC-42DF-4527-8DCD-B547AA38B34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17C8060-1ED1-45DB-B635-0BB26C96C1EE}" type="sibTrans" cxnId="{8757F0CC-42DF-4527-8DCD-B547AA38B34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40509FA-3AE9-45F6-949A-F14891482889}">
      <dgm:prSet custT="1"/>
      <dgm:spPr/>
      <dgm:t>
        <a:bodyPr/>
        <a:lstStyle/>
        <a:p>
          <a:r>
            <a:rPr lang="ru-RU" sz="1600" b="0" i="0" dirty="0" smtClean="0">
              <a:latin typeface="+mj-lt"/>
            </a:rPr>
            <a:t>Актуальность темы</a:t>
          </a:r>
          <a:endParaRPr lang="ru-RU" sz="1600" b="0" i="0" dirty="0">
            <a:latin typeface="+mj-lt"/>
          </a:endParaRPr>
        </a:p>
      </dgm:t>
    </dgm:pt>
    <dgm:pt modelId="{F4AF0CB6-1617-4B80-BE69-B1D3852A7153}" type="parTrans" cxnId="{17F705D9-05CF-400F-B444-3B8FCDEE58F8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46F5FC4-82C7-44D8-8B41-F8FC1DAAB538}" type="sibTrans" cxnId="{17F705D9-05CF-400F-B444-3B8FCDEE58F8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32ED84B7-F953-4487-B045-05D491466677}">
      <dgm:prSet custT="1"/>
      <dgm:spPr/>
      <dgm:t>
        <a:bodyPr/>
        <a:lstStyle/>
        <a:p>
          <a:r>
            <a:rPr lang="ru-RU" sz="1600" b="0" i="0" dirty="0" smtClean="0">
              <a:latin typeface="+mj-lt"/>
            </a:rPr>
            <a:t>Изученность темы</a:t>
          </a:r>
          <a:endParaRPr lang="ru-RU" sz="1600" b="0" i="0" dirty="0">
            <a:latin typeface="+mj-lt"/>
          </a:endParaRPr>
        </a:p>
      </dgm:t>
    </dgm:pt>
    <dgm:pt modelId="{20C5FD58-B39A-4DFE-A34E-060319FE1891}" type="parTrans" cxnId="{AE1826BB-1703-4976-8EC4-0E2187F67060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1F9D6D20-80E5-4ECC-8AD2-D40327D842F2}" type="sibTrans" cxnId="{AE1826BB-1703-4976-8EC4-0E2187F67060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0BCB7F5-46F3-4664-8475-9D2730CA5E94}">
      <dgm:prSet custT="1"/>
      <dgm:spPr/>
      <dgm:t>
        <a:bodyPr/>
        <a:lstStyle/>
        <a:p>
          <a:r>
            <a:rPr lang="ru-RU" sz="1600" b="0" i="0" dirty="0" smtClean="0">
              <a:latin typeface="+mj-lt"/>
            </a:rPr>
            <a:t>Уровень теоретической и практической подготовки исследователя</a:t>
          </a:r>
          <a:endParaRPr lang="ru-RU" sz="1600" b="0" i="0" dirty="0">
            <a:latin typeface="+mj-lt"/>
          </a:endParaRPr>
        </a:p>
      </dgm:t>
    </dgm:pt>
    <dgm:pt modelId="{8D67D10A-F6F3-4F74-93AB-61F67B333DFC}" type="parTrans" cxnId="{2BC65407-B40F-47CC-A346-6945141F9BB7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56405EDD-14D8-4FA6-AEA5-95352FC116A5}" type="sibTrans" cxnId="{2BC65407-B40F-47CC-A346-6945141F9BB7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1F364634-51D2-408D-9F3F-7B79D1A06A90}">
      <dgm:prSet custT="1"/>
      <dgm:spPr/>
      <dgm:t>
        <a:bodyPr/>
        <a:lstStyle/>
        <a:p>
          <a:r>
            <a:rPr lang="ru-RU" sz="1600" b="0" i="0" dirty="0" smtClean="0">
              <a:latin typeface="+mj-lt"/>
            </a:rPr>
            <a:t>Наличие условий и средств для организации исследования</a:t>
          </a:r>
          <a:endParaRPr lang="ru-RU" sz="1600" b="0" i="0" dirty="0">
            <a:latin typeface="+mj-lt"/>
          </a:endParaRPr>
        </a:p>
      </dgm:t>
    </dgm:pt>
    <dgm:pt modelId="{D9BFD0BF-99ED-49A2-9103-36EA5F71AD23}" type="parTrans" cxnId="{58931228-AEB0-4F4D-B485-EF304063967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77E13ED-96FF-4A50-A7F4-74B211C7EEED}" type="sibTrans" cxnId="{58931228-AEB0-4F4D-B485-EF304063967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F78E7DE-156A-4303-ADCA-F3F69CBAACE9}">
      <dgm:prSet custT="1"/>
      <dgm:spPr/>
      <dgm:t>
        <a:bodyPr/>
        <a:lstStyle/>
        <a:p>
          <a:r>
            <a:rPr lang="ru-RU" sz="1600" b="0" i="0" dirty="0" smtClean="0">
              <a:latin typeface="+mj-lt"/>
            </a:rPr>
            <a:t>Не слишком широкий охват вопросов, входящих в тематику исследования</a:t>
          </a:r>
          <a:endParaRPr lang="ru-RU" sz="1600" b="0" i="0" dirty="0">
            <a:latin typeface="+mj-lt"/>
          </a:endParaRPr>
        </a:p>
      </dgm:t>
    </dgm:pt>
    <dgm:pt modelId="{B2EBD19C-6861-4A59-97E1-DAE87C73DC66}" type="parTrans" cxnId="{CB5ED764-862C-4883-9F57-F6F13FDD81A9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640255C-4E60-4AAF-8820-8BC7D088E8C4}" type="sibTrans" cxnId="{CB5ED764-862C-4883-9F57-F6F13FDD81A9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4419D9CE-EBED-4AE5-A6A6-534DE7E25060}">
      <dgm:prSet custT="1"/>
      <dgm:spPr/>
      <dgm:t>
        <a:bodyPr/>
        <a:lstStyle/>
        <a:p>
          <a:r>
            <a:rPr lang="ru-RU" sz="1600" b="0" i="0" dirty="0" smtClean="0">
              <a:latin typeface="+mj-lt"/>
            </a:rPr>
            <a:t>Практическая выполнимость темы</a:t>
          </a:r>
          <a:endParaRPr lang="ru-RU" sz="1600" b="0" i="0" dirty="0">
            <a:latin typeface="+mj-lt"/>
          </a:endParaRPr>
        </a:p>
      </dgm:t>
    </dgm:pt>
    <dgm:pt modelId="{99914B97-F62F-469C-A2FB-2704DE5663A6}" type="parTrans" cxnId="{AF4DEA31-C2D2-46B1-B2AD-B4E30E68A04A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DF464FD-84D2-4774-8F95-12831E1B3A87}" type="sibTrans" cxnId="{AF4DEA31-C2D2-46B1-B2AD-B4E30E68A04A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E1EEC6D-A30D-48A6-AC94-93896CE0159F}" type="pres">
      <dgm:prSet presAssocID="{1BC2E5AA-FA49-4229-B2F9-BC7D07B7D22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73D16E-B9B3-48F7-A2BB-237B53FE509A}" type="pres">
      <dgm:prSet presAssocID="{5654495B-8939-4C79-82F5-7BDCD1EF017E}" presName="centerShape" presStyleLbl="node0" presStyleIdx="0" presStyleCnt="1" custScaleX="132209"/>
      <dgm:spPr/>
      <dgm:t>
        <a:bodyPr/>
        <a:lstStyle/>
        <a:p>
          <a:endParaRPr lang="ru-RU"/>
        </a:p>
      </dgm:t>
    </dgm:pt>
    <dgm:pt modelId="{24A3816E-A150-4ED6-8F3E-91FC48555CC2}" type="pres">
      <dgm:prSet presAssocID="{F4AF0CB6-1617-4B80-BE69-B1D3852A7153}" presName="parTrans" presStyleLbl="bgSibTrans2D1" presStyleIdx="0" presStyleCnt="6"/>
      <dgm:spPr/>
      <dgm:t>
        <a:bodyPr/>
        <a:lstStyle/>
        <a:p>
          <a:endParaRPr lang="ru-RU"/>
        </a:p>
      </dgm:t>
    </dgm:pt>
    <dgm:pt modelId="{ADE514AD-1FDB-46F4-919D-4EC2F348484A}" type="pres">
      <dgm:prSet presAssocID="{C40509FA-3AE9-45F6-949A-F14891482889}" presName="node" presStyleLbl="node1" presStyleIdx="0" presStyleCnt="6" custScaleX="123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6A4A3-7BF6-4661-9FD3-5008EA3140DD}" type="pres">
      <dgm:prSet presAssocID="{20C5FD58-B39A-4DFE-A34E-060319FE1891}" presName="parTrans" presStyleLbl="bgSibTrans2D1" presStyleIdx="1" presStyleCnt="6"/>
      <dgm:spPr/>
      <dgm:t>
        <a:bodyPr/>
        <a:lstStyle/>
        <a:p>
          <a:endParaRPr lang="ru-RU"/>
        </a:p>
      </dgm:t>
    </dgm:pt>
    <dgm:pt modelId="{36F47528-44C9-4FAF-BFB0-04C3E92EC32D}" type="pres">
      <dgm:prSet presAssocID="{32ED84B7-F953-4487-B045-05D491466677}" presName="node" presStyleLbl="node1" presStyleIdx="1" presStyleCnt="6" custScaleX="123932" custScaleY="76855" custRadScaleRad="105707" custRadScaleInc="-153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53922-6E03-470F-8D05-A00083A38750}" type="pres">
      <dgm:prSet presAssocID="{8D67D10A-F6F3-4F74-93AB-61F67B333DFC}" presName="parTrans" presStyleLbl="bgSibTrans2D1" presStyleIdx="2" presStyleCnt="6"/>
      <dgm:spPr/>
      <dgm:t>
        <a:bodyPr/>
        <a:lstStyle/>
        <a:p>
          <a:endParaRPr lang="ru-RU"/>
        </a:p>
      </dgm:t>
    </dgm:pt>
    <dgm:pt modelId="{78977F23-7025-4D41-A236-B838669E27D1}" type="pres">
      <dgm:prSet presAssocID="{A0BCB7F5-46F3-4664-8475-9D2730CA5E94}" presName="node" presStyleLbl="node1" presStyleIdx="2" presStyleCnt="6" custScaleX="151705" custScaleY="85165" custRadScaleRad="106130" custRadScaleInc="-285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5FD2C-757B-4CC8-BF75-F984FAB17688}" type="pres">
      <dgm:prSet presAssocID="{D9BFD0BF-99ED-49A2-9103-36EA5F71AD23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B5B26EAC-609E-441D-ADBC-C9E0831E9DBD}" type="pres">
      <dgm:prSet presAssocID="{1F364634-51D2-408D-9F3F-7B79D1A06A90}" presName="node" presStyleLbl="node1" presStyleIdx="3" presStyleCnt="6" custScaleX="156857" custScaleY="82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071BC-8460-4D57-A1A1-DD94DFDE1A95}" type="pres">
      <dgm:prSet presAssocID="{B2EBD19C-6861-4A59-97E1-DAE87C73DC66}" presName="parTrans" presStyleLbl="bgSibTrans2D1" presStyleIdx="4" presStyleCnt="6"/>
      <dgm:spPr/>
      <dgm:t>
        <a:bodyPr/>
        <a:lstStyle/>
        <a:p>
          <a:endParaRPr lang="ru-RU"/>
        </a:p>
      </dgm:t>
    </dgm:pt>
    <dgm:pt modelId="{B92CF306-674C-42BD-AE50-DD7787C4CB86}" type="pres">
      <dgm:prSet presAssocID="{BF78E7DE-156A-4303-ADCA-F3F69CBAACE9}" presName="node" presStyleLbl="node1" presStyleIdx="4" presStyleCnt="6" custScaleX="153215" custRadScaleRad="106360" custRadScaleInc="115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26C4D-90E7-4C2F-8112-6B0E31CCD06E}" type="pres">
      <dgm:prSet presAssocID="{99914B97-F62F-469C-A2FB-2704DE5663A6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1AB047CA-73F4-44A5-8765-BBFCAB66C4B6}" type="pres">
      <dgm:prSet presAssocID="{4419D9CE-EBED-4AE5-A6A6-534DE7E25060}" presName="node" presStyleLbl="node1" presStyleIdx="5" presStyleCnt="6" custScaleX="123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C65407-B40F-47CC-A346-6945141F9BB7}" srcId="{5654495B-8939-4C79-82F5-7BDCD1EF017E}" destId="{A0BCB7F5-46F3-4664-8475-9D2730CA5E94}" srcOrd="2" destOrd="0" parTransId="{8D67D10A-F6F3-4F74-93AB-61F67B333DFC}" sibTransId="{56405EDD-14D8-4FA6-AEA5-95352FC116A5}"/>
    <dgm:cxn modelId="{3E092791-2431-4A52-8913-5B6AF2B55952}" type="presOf" srcId="{D9BFD0BF-99ED-49A2-9103-36EA5F71AD23}" destId="{BE05FD2C-757B-4CC8-BF75-F984FAB17688}" srcOrd="0" destOrd="0" presId="urn:microsoft.com/office/officeart/2005/8/layout/radial4"/>
    <dgm:cxn modelId="{8757F0CC-42DF-4527-8DCD-B547AA38B34D}" srcId="{1BC2E5AA-FA49-4229-B2F9-BC7D07B7D22D}" destId="{5654495B-8939-4C79-82F5-7BDCD1EF017E}" srcOrd="0" destOrd="0" parTransId="{10F61102-CEBF-446C-9826-BC6FA8E1ED26}" sibTransId="{E17C8060-1ED1-45DB-B635-0BB26C96C1EE}"/>
    <dgm:cxn modelId="{E1DE9A9A-CC5B-47C9-9FCF-C62565762664}" type="presOf" srcId="{B2EBD19C-6861-4A59-97E1-DAE87C73DC66}" destId="{98E071BC-8460-4D57-A1A1-DD94DFDE1A95}" srcOrd="0" destOrd="0" presId="urn:microsoft.com/office/officeart/2005/8/layout/radial4"/>
    <dgm:cxn modelId="{2B8EF40C-A049-4C35-B60F-89A6EB82818B}" type="presOf" srcId="{8D67D10A-F6F3-4F74-93AB-61F67B333DFC}" destId="{21353922-6E03-470F-8D05-A00083A38750}" srcOrd="0" destOrd="0" presId="urn:microsoft.com/office/officeart/2005/8/layout/radial4"/>
    <dgm:cxn modelId="{17F705D9-05CF-400F-B444-3B8FCDEE58F8}" srcId="{5654495B-8939-4C79-82F5-7BDCD1EF017E}" destId="{C40509FA-3AE9-45F6-949A-F14891482889}" srcOrd="0" destOrd="0" parTransId="{F4AF0CB6-1617-4B80-BE69-B1D3852A7153}" sibTransId="{C46F5FC4-82C7-44D8-8B41-F8FC1DAAB538}"/>
    <dgm:cxn modelId="{78ED0BC0-3D0D-410B-8672-99C03BEF6248}" type="presOf" srcId="{C40509FA-3AE9-45F6-949A-F14891482889}" destId="{ADE514AD-1FDB-46F4-919D-4EC2F348484A}" srcOrd="0" destOrd="0" presId="urn:microsoft.com/office/officeart/2005/8/layout/radial4"/>
    <dgm:cxn modelId="{BDC2B545-5F1F-49A5-B616-203D05AC08E0}" type="presOf" srcId="{99914B97-F62F-469C-A2FB-2704DE5663A6}" destId="{E5E26C4D-90E7-4C2F-8112-6B0E31CCD06E}" srcOrd="0" destOrd="0" presId="urn:microsoft.com/office/officeart/2005/8/layout/radial4"/>
    <dgm:cxn modelId="{F63E5381-0504-44ED-AFD1-97A1A687CA63}" type="presOf" srcId="{F4AF0CB6-1617-4B80-BE69-B1D3852A7153}" destId="{24A3816E-A150-4ED6-8F3E-91FC48555CC2}" srcOrd="0" destOrd="0" presId="urn:microsoft.com/office/officeart/2005/8/layout/radial4"/>
    <dgm:cxn modelId="{AE1826BB-1703-4976-8EC4-0E2187F67060}" srcId="{5654495B-8939-4C79-82F5-7BDCD1EF017E}" destId="{32ED84B7-F953-4487-B045-05D491466677}" srcOrd="1" destOrd="0" parTransId="{20C5FD58-B39A-4DFE-A34E-060319FE1891}" sibTransId="{1F9D6D20-80E5-4ECC-8AD2-D40327D842F2}"/>
    <dgm:cxn modelId="{38DAAD00-6F73-48EC-938B-1376791A65D8}" type="presOf" srcId="{A0BCB7F5-46F3-4664-8475-9D2730CA5E94}" destId="{78977F23-7025-4D41-A236-B838669E27D1}" srcOrd="0" destOrd="0" presId="urn:microsoft.com/office/officeart/2005/8/layout/radial4"/>
    <dgm:cxn modelId="{F0E69D9A-820D-4C71-9A7D-861DBCECC212}" type="presOf" srcId="{20C5FD58-B39A-4DFE-A34E-060319FE1891}" destId="{63C6A4A3-7BF6-4661-9FD3-5008EA3140DD}" srcOrd="0" destOrd="0" presId="urn:microsoft.com/office/officeart/2005/8/layout/radial4"/>
    <dgm:cxn modelId="{94AF720C-F5DF-433B-AE8E-F6C2DE968269}" type="presOf" srcId="{1F364634-51D2-408D-9F3F-7B79D1A06A90}" destId="{B5B26EAC-609E-441D-ADBC-C9E0831E9DBD}" srcOrd="0" destOrd="0" presId="urn:microsoft.com/office/officeart/2005/8/layout/radial4"/>
    <dgm:cxn modelId="{8F23C9E0-6B2B-4498-B973-CDB25D0C3C71}" type="presOf" srcId="{1BC2E5AA-FA49-4229-B2F9-BC7D07B7D22D}" destId="{CE1EEC6D-A30D-48A6-AC94-93896CE0159F}" srcOrd="0" destOrd="0" presId="urn:microsoft.com/office/officeart/2005/8/layout/radial4"/>
    <dgm:cxn modelId="{AF4DEA31-C2D2-46B1-B2AD-B4E30E68A04A}" srcId="{5654495B-8939-4C79-82F5-7BDCD1EF017E}" destId="{4419D9CE-EBED-4AE5-A6A6-534DE7E25060}" srcOrd="5" destOrd="0" parTransId="{99914B97-F62F-469C-A2FB-2704DE5663A6}" sibTransId="{6DF464FD-84D2-4774-8F95-12831E1B3A87}"/>
    <dgm:cxn modelId="{DB3A3F72-DC10-4A09-9770-48BA4F1384E0}" type="presOf" srcId="{BF78E7DE-156A-4303-ADCA-F3F69CBAACE9}" destId="{B92CF306-674C-42BD-AE50-DD7787C4CB86}" srcOrd="0" destOrd="0" presId="urn:microsoft.com/office/officeart/2005/8/layout/radial4"/>
    <dgm:cxn modelId="{CB5ED764-862C-4883-9F57-F6F13FDD81A9}" srcId="{5654495B-8939-4C79-82F5-7BDCD1EF017E}" destId="{BF78E7DE-156A-4303-ADCA-F3F69CBAACE9}" srcOrd="4" destOrd="0" parTransId="{B2EBD19C-6861-4A59-97E1-DAE87C73DC66}" sibTransId="{8640255C-4E60-4AAF-8820-8BC7D088E8C4}"/>
    <dgm:cxn modelId="{0FB2B0D6-9376-4BA7-B9F4-6164B3E1F2F2}" type="presOf" srcId="{32ED84B7-F953-4487-B045-05D491466677}" destId="{36F47528-44C9-4FAF-BFB0-04C3E92EC32D}" srcOrd="0" destOrd="0" presId="urn:microsoft.com/office/officeart/2005/8/layout/radial4"/>
    <dgm:cxn modelId="{533A7279-5919-4B06-A1AE-8CA8F0FD8737}" type="presOf" srcId="{5654495B-8939-4C79-82F5-7BDCD1EF017E}" destId="{2A73D16E-B9B3-48F7-A2BB-237B53FE509A}" srcOrd="0" destOrd="0" presId="urn:microsoft.com/office/officeart/2005/8/layout/radial4"/>
    <dgm:cxn modelId="{AEA718DA-6603-4789-B343-3CD7D977DB2D}" type="presOf" srcId="{4419D9CE-EBED-4AE5-A6A6-534DE7E25060}" destId="{1AB047CA-73F4-44A5-8765-BBFCAB66C4B6}" srcOrd="0" destOrd="0" presId="urn:microsoft.com/office/officeart/2005/8/layout/radial4"/>
    <dgm:cxn modelId="{58931228-AEB0-4F4D-B485-EF304063967E}" srcId="{5654495B-8939-4C79-82F5-7BDCD1EF017E}" destId="{1F364634-51D2-408D-9F3F-7B79D1A06A90}" srcOrd="3" destOrd="0" parTransId="{D9BFD0BF-99ED-49A2-9103-36EA5F71AD23}" sibTransId="{F77E13ED-96FF-4A50-A7F4-74B211C7EEED}"/>
    <dgm:cxn modelId="{ADA04471-7A04-4F9E-93C0-5C5775048892}" type="presParOf" srcId="{CE1EEC6D-A30D-48A6-AC94-93896CE0159F}" destId="{2A73D16E-B9B3-48F7-A2BB-237B53FE509A}" srcOrd="0" destOrd="0" presId="urn:microsoft.com/office/officeart/2005/8/layout/radial4"/>
    <dgm:cxn modelId="{BB1DCA9F-6A8B-41B0-A7A6-8AA8B4824BCB}" type="presParOf" srcId="{CE1EEC6D-A30D-48A6-AC94-93896CE0159F}" destId="{24A3816E-A150-4ED6-8F3E-91FC48555CC2}" srcOrd="1" destOrd="0" presId="urn:microsoft.com/office/officeart/2005/8/layout/radial4"/>
    <dgm:cxn modelId="{B75EE3DE-A7D9-45F3-AFCE-125DC2CE206D}" type="presParOf" srcId="{CE1EEC6D-A30D-48A6-AC94-93896CE0159F}" destId="{ADE514AD-1FDB-46F4-919D-4EC2F348484A}" srcOrd="2" destOrd="0" presId="urn:microsoft.com/office/officeart/2005/8/layout/radial4"/>
    <dgm:cxn modelId="{B650B346-3520-4DC2-931A-538ACB94BCBF}" type="presParOf" srcId="{CE1EEC6D-A30D-48A6-AC94-93896CE0159F}" destId="{63C6A4A3-7BF6-4661-9FD3-5008EA3140DD}" srcOrd="3" destOrd="0" presId="urn:microsoft.com/office/officeart/2005/8/layout/radial4"/>
    <dgm:cxn modelId="{C7069337-96BD-400B-8E6D-6096E38CD6DB}" type="presParOf" srcId="{CE1EEC6D-A30D-48A6-AC94-93896CE0159F}" destId="{36F47528-44C9-4FAF-BFB0-04C3E92EC32D}" srcOrd="4" destOrd="0" presId="urn:microsoft.com/office/officeart/2005/8/layout/radial4"/>
    <dgm:cxn modelId="{5FA49DD1-5C18-488F-980C-CD828CF2B66D}" type="presParOf" srcId="{CE1EEC6D-A30D-48A6-AC94-93896CE0159F}" destId="{21353922-6E03-470F-8D05-A00083A38750}" srcOrd="5" destOrd="0" presId="urn:microsoft.com/office/officeart/2005/8/layout/radial4"/>
    <dgm:cxn modelId="{8FCB69CC-0245-402A-9128-598CC8291AD4}" type="presParOf" srcId="{CE1EEC6D-A30D-48A6-AC94-93896CE0159F}" destId="{78977F23-7025-4D41-A236-B838669E27D1}" srcOrd="6" destOrd="0" presId="urn:microsoft.com/office/officeart/2005/8/layout/radial4"/>
    <dgm:cxn modelId="{8D1FA992-A755-4C11-A86D-0C8C7D84E68B}" type="presParOf" srcId="{CE1EEC6D-A30D-48A6-AC94-93896CE0159F}" destId="{BE05FD2C-757B-4CC8-BF75-F984FAB17688}" srcOrd="7" destOrd="0" presId="urn:microsoft.com/office/officeart/2005/8/layout/radial4"/>
    <dgm:cxn modelId="{182C8025-005B-40B4-A984-2177A6614D80}" type="presParOf" srcId="{CE1EEC6D-A30D-48A6-AC94-93896CE0159F}" destId="{B5B26EAC-609E-441D-ADBC-C9E0831E9DBD}" srcOrd="8" destOrd="0" presId="urn:microsoft.com/office/officeart/2005/8/layout/radial4"/>
    <dgm:cxn modelId="{C7AD7EDB-763D-4479-BCB9-DCFCC75D4908}" type="presParOf" srcId="{CE1EEC6D-A30D-48A6-AC94-93896CE0159F}" destId="{98E071BC-8460-4D57-A1A1-DD94DFDE1A95}" srcOrd="9" destOrd="0" presId="urn:microsoft.com/office/officeart/2005/8/layout/radial4"/>
    <dgm:cxn modelId="{EEB5FE74-FE06-483A-B973-524B1B557E13}" type="presParOf" srcId="{CE1EEC6D-A30D-48A6-AC94-93896CE0159F}" destId="{B92CF306-674C-42BD-AE50-DD7787C4CB86}" srcOrd="10" destOrd="0" presId="urn:microsoft.com/office/officeart/2005/8/layout/radial4"/>
    <dgm:cxn modelId="{D0C228BA-2878-4AB9-9375-AF12BCB7E54C}" type="presParOf" srcId="{CE1EEC6D-A30D-48A6-AC94-93896CE0159F}" destId="{E5E26C4D-90E7-4C2F-8112-6B0E31CCD06E}" srcOrd="11" destOrd="0" presId="urn:microsoft.com/office/officeart/2005/8/layout/radial4"/>
    <dgm:cxn modelId="{DE81D233-1508-498F-8A34-50721DD16E6E}" type="presParOf" srcId="{CE1EEC6D-A30D-48A6-AC94-93896CE0159F}" destId="{1AB047CA-73F4-44A5-8765-BBFCAB66C4B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87CB28-0759-48EE-988C-D76DFF492938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E856A4-9B78-4288-AD01-88B5A55F00D0}">
      <dgm:prSet phldrT="[Текст]" custT="1"/>
      <dgm:spPr/>
      <dgm:t>
        <a:bodyPr/>
        <a:lstStyle/>
        <a:p>
          <a:r>
            <a:rPr lang="ru-RU" sz="3200" dirty="0" smtClean="0">
              <a:latin typeface="+mj-lt"/>
            </a:rPr>
            <a:t>Обычно намечаются следующие этапы:</a:t>
          </a:r>
          <a:endParaRPr lang="ru-RU" sz="3200" dirty="0"/>
        </a:p>
      </dgm:t>
    </dgm:pt>
    <dgm:pt modelId="{1BADBE2F-A761-40B3-BE78-7A5F7189AF6E}" type="parTrans" cxnId="{B9728019-D49F-482D-96C8-D8252D9AAAC2}">
      <dgm:prSet/>
      <dgm:spPr/>
      <dgm:t>
        <a:bodyPr/>
        <a:lstStyle/>
        <a:p>
          <a:endParaRPr lang="ru-RU"/>
        </a:p>
      </dgm:t>
    </dgm:pt>
    <dgm:pt modelId="{0D013ADD-F6C8-4FEB-B919-3BFAB8A5DBCD}" type="sibTrans" cxnId="{B9728019-D49F-482D-96C8-D8252D9AAAC2}">
      <dgm:prSet/>
      <dgm:spPr/>
      <dgm:t>
        <a:bodyPr/>
        <a:lstStyle/>
        <a:p>
          <a:endParaRPr lang="ru-RU"/>
        </a:p>
      </dgm:t>
    </dgm:pt>
    <dgm:pt modelId="{DF73B672-7409-458C-9FD7-9795A19C4A85}">
      <dgm:prSet/>
      <dgm:spPr/>
      <dgm:t>
        <a:bodyPr/>
        <a:lstStyle/>
        <a:p>
          <a:r>
            <a:rPr lang="ru-RU" dirty="0" smtClean="0">
              <a:latin typeface="+mj-lt"/>
            </a:rPr>
            <a:t>сбор и изучение литературных источников (выявление литературных источников по библиографическим указателям; составление картотеки литературы; чтение источников);</a:t>
          </a:r>
        </a:p>
      </dgm:t>
    </dgm:pt>
    <dgm:pt modelId="{08411819-2082-48BD-82E9-099FE9BEA243}" type="parTrans" cxnId="{79106CC1-6062-4A22-B9DA-91199729807C}">
      <dgm:prSet/>
      <dgm:spPr/>
      <dgm:t>
        <a:bodyPr/>
        <a:lstStyle/>
        <a:p>
          <a:endParaRPr lang="ru-RU"/>
        </a:p>
      </dgm:t>
    </dgm:pt>
    <dgm:pt modelId="{9C1BDD54-EE02-4CD7-82C3-BCFB81BE9232}" type="sibTrans" cxnId="{79106CC1-6062-4A22-B9DA-91199729807C}">
      <dgm:prSet/>
      <dgm:spPr/>
      <dgm:t>
        <a:bodyPr/>
        <a:lstStyle/>
        <a:p>
          <a:endParaRPr lang="ru-RU"/>
        </a:p>
      </dgm:t>
    </dgm:pt>
    <dgm:pt modelId="{37E42099-004E-4F0A-8D34-CA021F995119}">
      <dgm:prSet/>
      <dgm:spPr/>
      <dgm:t>
        <a:bodyPr/>
        <a:lstStyle/>
        <a:p>
          <a:r>
            <a:rPr lang="ru-RU" dirty="0" smtClean="0">
              <a:latin typeface="+mj-lt"/>
            </a:rPr>
            <a:t>определение объекта и предмета исследования. </a:t>
          </a:r>
        </a:p>
      </dgm:t>
    </dgm:pt>
    <dgm:pt modelId="{1B429664-2DFB-4EB3-A9B1-53B7997CC36A}" type="parTrans" cxnId="{A8AA4E9E-2B72-4E40-ACF7-F22ABF0DDDA1}">
      <dgm:prSet/>
      <dgm:spPr/>
      <dgm:t>
        <a:bodyPr/>
        <a:lstStyle/>
        <a:p>
          <a:endParaRPr lang="ru-RU"/>
        </a:p>
      </dgm:t>
    </dgm:pt>
    <dgm:pt modelId="{DBD82BB2-C548-42F6-8838-6FDF40FC554B}" type="sibTrans" cxnId="{A8AA4E9E-2B72-4E40-ACF7-F22ABF0DDDA1}">
      <dgm:prSet/>
      <dgm:spPr/>
      <dgm:t>
        <a:bodyPr/>
        <a:lstStyle/>
        <a:p>
          <a:endParaRPr lang="ru-RU"/>
        </a:p>
      </dgm:t>
    </dgm:pt>
    <dgm:pt modelId="{8D6AF39C-A15E-4368-879B-82A56C15753E}" type="pres">
      <dgm:prSet presAssocID="{0387CB28-0759-48EE-988C-D76DFF49293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BAF22F8-7919-437B-9919-52B0FCA336FC}" type="pres">
      <dgm:prSet presAssocID="{D4E856A4-9B78-4288-AD01-88B5A55F00D0}" presName="vertOne" presStyleCnt="0"/>
      <dgm:spPr/>
    </dgm:pt>
    <dgm:pt modelId="{34AEE95F-5C04-4EFE-B9A6-06A6FE71AE89}" type="pres">
      <dgm:prSet presAssocID="{D4E856A4-9B78-4288-AD01-88B5A55F00D0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C37DC2-0A25-4B2F-B18B-CF2119986058}" type="pres">
      <dgm:prSet presAssocID="{D4E856A4-9B78-4288-AD01-88B5A55F00D0}" presName="parTransOne" presStyleCnt="0"/>
      <dgm:spPr/>
    </dgm:pt>
    <dgm:pt modelId="{1EA67843-2EE1-4654-A15A-CF4E521E562B}" type="pres">
      <dgm:prSet presAssocID="{D4E856A4-9B78-4288-AD01-88B5A55F00D0}" presName="horzOne" presStyleCnt="0"/>
      <dgm:spPr/>
    </dgm:pt>
    <dgm:pt modelId="{068D0C0D-19FB-4E9F-B4D1-A28FD7842722}" type="pres">
      <dgm:prSet presAssocID="{DF73B672-7409-458C-9FD7-9795A19C4A85}" presName="vertTwo" presStyleCnt="0"/>
      <dgm:spPr/>
    </dgm:pt>
    <dgm:pt modelId="{5BCD6389-F28A-4E2D-AADD-E13BE727FA19}" type="pres">
      <dgm:prSet presAssocID="{DF73B672-7409-458C-9FD7-9795A19C4A8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BF58F8-39F1-4BE3-805D-F1CAF29567D4}" type="pres">
      <dgm:prSet presAssocID="{DF73B672-7409-458C-9FD7-9795A19C4A85}" presName="horzTwo" presStyleCnt="0"/>
      <dgm:spPr/>
    </dgm:pt>
    <dgm:pt modelId="{5778C0D4-F2C9-40F0-90DF-451C0D6D31BD}" type="pres">
      <dgm:prSet presAssocID="{9C1BDD54-EE02-4CD7-82C3-BCFB81BE9232}" presName="sibSpaceTwo" presStyleCnt="0"/>
      <dgm:spPr/>
    </dgm:pt>
    <dgm:pt modelId="{48ACCCDA-E980-4A2A-81A4-47DACEE0A54F}" type="pres">
      <dgm:prSet presAssocID="{37E42099-004E-4F0A-8D34-CA021F995119}" presName="vertTwo" presStyleCnt="0"/>
      <dgm:spPr/>
    </dgm:pt>
    <dgm:pt modelId="{CC326D68-268F-49D3-BAFB-3A533030E2B9}" type="pres">
      <dgm:prSet presAssocID="{37E42099-004E-4F0A-8D34-CA021F99511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F45BED-32DE-405D-A6A8-ECFA247CA462}" type="pres">
      <dgm:prSet presAssocID="{37E42099-004E-4F0A-8D34-CA021F995119}" presName="horzTwo" presStyleCnt="0"/>
      <dgm:spPr/>
    </dgm:pt>
  </dgm:ptLst>
  <dgm:cxnLst>
    <dgm:cxn modelId="{48A8AF54-CA5C-4DB2-A07A-F4236F60E256}" type="presOf" srcId="{DF73B672-7409-458C-9FD7-9795A19C4A85}" destId="{5BCD6389-F28A-4E2D-AADD-E13BE727FA19}" srcOrd="0" destOrd="0" presId="urn:microsoft.com/office/officeart/2005/8/layout/hierarchy4"/>
    <dgm:cxn modelId="{0680C3EA-4B3B-4D8D-A34F-795AB9905A30}" type="presOf" srcId="{0387CB28-0759-48EE-988C-D76DFF492938}" destId="{8D6AF39C-A15E-4368-879B-82A56C15753E}" srcOrd="0" destOrd="0" presId="urn:microsoft.com/office/officeart/2005/8/layout/hierarchy4"/>
    <dgm:cxn modelId="{79106CC1-6062-4A22-B9DA-91199729807C}" srcId="{D4E856A4-9B78-4288-AD01-88B5A55F00D0}" destId="{DF73B672-7409-458C-9FD7-9795A19C4A85}" srcOrd="0" destOrd="0" parTransId="{08411819-2082-48BD-82E9-099FE9BEA243}" sibTransId="{9C1BDD54-EE02-4CD7-82C3-BCFB81BE9232}"/>
    <dgm:cxn modelId="{64048E0C-7318-4E8C-84AD-7ED9B4629D0F}" type="presOf" srcId="{37E42099-004E-4F0A-8D34-CA021F995119}" destId="{CC326D68-268F-49D3-BAFB-3A533030E2B9}" srcOrd="0" destOrd="0" presId="urn:microsoft.com/office/officeart/2005/8/layout/hierarchy4"/>
    <dgm:cxn modelId="{A8AA4E9E-2B72-4E40-ACF7-F22ABF0DDDA1}" srcId="{D4E856A4-9B78-4288-AD01-88B5A55F00D0}" destId="{37E42099-004E-4F0A-8D34-CA021F995119}" srcOrd="1" destOrd="0" parTransId="{1B429664-2DFB-4EB3-A9B1-53B7997CC36A}" sibTransId="{DBD82BB2-C548-42F6-8838-6FDF40FC554B}"/>
    <dgm:cxn modelId="{B9728019-D49F-482D-96C8-D8252D9AAAC2}" srcId="{0387CB28-0759-48EE-988C-D76DFF492938}" destId="{D4E856A4-9B78-4288-AD01-88B5A55F00D0}" srcOrd="0" destOrd="0" parTransId="{1BADBE2F-A761-40B3-BE78-7A5F7189AF6E}" sibTransId="{0D013ADD-F6C8-4FEB-B919-3BFAB8A5DBCD}"/>
    <dgm:cxn modelId="{848529D3-D615-41E6-ADC6-CA2CE0A32F9B}" type="presOf" srcId="{D4E856A4-9B78-4288-AD01-88B5A55F00D0}" destId="{34AEE95F-5C04-4EFE-B9A6-06A6FE71AE89}" srcOrd="0" destOrd="0" presId="urn:microsoft.com/office/officeart/2005/8/layout/hierarchy4"/>
    <dgm:cxn modelId="{10C70040-EDC7-4F77-8785-3E88E083C3A6}" type="presParOf" srcId="{8D6AF39C-A15E-4368-879B-82A56C15753E}" destId="{0BAF22F8-7919-437B-9919-52B0FCA336FC}" srcOrd="0" destOrd="0" presId="urn:microsoft.com/office/officeart/2005/8/layout/hierarchy4"/>
    <dgm:cxn modelId="{8F87EDD8-7BE9-49D6-8D9C-F56B5C79E1BB}" type="presParOf" srcId="{0BAF22F8-7919-437B-9919-52B0FCA336FC}" destId="{34AEE95F-5C04-4EFE-B9A6-06A6FE71AE89}" srcOrd="0" destOrd="0" presId="urn:microsoft.com/office/officeart/2005/8/layout/hierarchy4"/>
    <dgm:cxn modelId="{DB6B32B2-86D1-47BD-906C-26F7B95A8557}" type="presParOf" srcId="{0BAF22F8-7919-437B-9919-52B0FCA336FC}" destId="{4EC37DC2-0A25-4B2F-B18B-CF2119986058}" srcOrd="1" destOrd="0" presId="urn:microsoft.com/office/officeart/2005/8/layout/hierarchy4"/>
    <dgm:cxn modelId="{36672B9C-B79A-40D7-9697-84C5F676E756}" type="presParOf" srcId="{0BAF22F8-7919-437B-9919-52B0FCA336FC}" destId="{1EA67843-2EE1-4654-A15A-CF4E521E562B}" srcOrd="2" destOrd="0" presId="urn:microsoft.com/office/officeart/2005/8/layout/hierarchy4"/>
    <dgm:cxn modelId="{E6BEB394-E1CA-485B-B440-82234B7F6BD7}" type="presParOf" srcId="{1EA67843-2EE1-4654-A15A-CF4E521E562B}" destId="{068D0C0D-19FB-4E9F-B4D1-A28FD7842722}" srcOrd="0" destOrd="0" presId="urn:microsoft.com/office/officeart/2005/8/layout/hierarchy4"/>
    <dgm:cxn modelId="{CB5D2EC9-FAC8-41A4-A216-7EB4F15A15EF}" type="presParOf" srcId="{068D0C0D-19FB-4E9F-B4D1-A28FD7842722}" destId="{5BCD6389-F28A-4E2D-AADD-E13BE727FA19}" srcOrd="0" destOrd="0" presId="urn:microsoft.com/office/officeart/2005/8/layout/hierarchy4"/>
    <dgm:cxn modelId="{0A290908-8DAB-490F-BC1D-23AD4C37D63D}" type="presParOf" srcId="{068D0C0D-19FB-4E9F-B4D1-A28FD7842722}" destId="{91BF58F8-39F1-4BE3-805D-F1CAF29567D4}" srcOrd="1" destOrd="0" presId="urn:microsoft.com/office/officeart/2005/8/layout/hierarchy4"/>
    <dgm:cxn modelId="{44F9FF02-2FFF-407F-86E5-298BE9CAA8B2}" type="presParOf" srcId="{1EA67843-2EE1-4654-A15A-CF4E521E562B}" destId="{5778C0D4-F2C9-40F0-90DF-451C0D6D31BD}" srcOrd="1" destOrd="0" presId="urn:microsoft.com/office/officeart/2005/8/layout/hierarchy4"/>
    <dgm:cxn modelId="{2C8E17DD-C893-425A-BE1E-BAD40753603A}" type="presParOf" srcId="{1EA67843-2EE1-4654-A15A-CF4E521E562B}" destId="{48ACCCDA-E980-4A2A-81A4-47DACEE0A54F}" srcOrd="2" destOrd="0" presId="urn:microsoft.com/office/officeart/2005/8/layout/hierarchy4"/>
    <dgm:cxn modelId="{7AE945B5-1072-454E-AC9D-B83F4D2B64D6}" type="presParOf" srcId="{48ACCCDA-E980-4A2A-81A4-47DACEE0A54F}" destId="{CC326D68-268F-49D3-BAFB-3A533030E2B9}" srcOrd="0" destOrd="0" presId="urn:microsoft.com/office/officeart/2005/8/layout/hierarchy4"/>
    <dgm:cxn modelId="{150CB6C4-3DEE-45D1-B40C-BDEFD64E275D}" type="presParOf" srcId="{48ACCCDA-E980-4A2A-81A4-47DACEE0A54F}" destId="{DAF45BED-32DE-405D-A6A8-ECFA247CA4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D8CD3D-C666-4CD2-9562-8B55697F347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92F50C-8CB7-471A-AFB3-63A77FE29DD0}">
      <dgm:prSet custT="1"/>
      <dgm:spPr/>
      <dgm:t>
        <a:bodyPr/>
        <a:lstStyle/>
        <a:p>
          <a:pPr algn="ctr"/>
          <a:r>
            <a:rPr lang="ru-RU" sz="1800" b="0" i="0" dirty="0" smtClean="0">
              <a:latin typeface="+mj-lt"/>
            </a:rPr>
            <a:t>Основой совместного анализа теоретических и экспериментальных исследований является сопоставление выдвинутой рабочей гипотезы с опытными данными наблюдений. В результате теоретико-экспериментального анализа могут возникнуть три случая:</a:t>
          </a:r>
          <a:endParaRPr lang="ru-RU" sz="1800" dirty="0">
            <a:latin typeface="+mj-lt"/>
          </a:endParaRPr>
        </a:p>
      </dgm:t>
    </dgm:pt>
    <dgm:pt modelId="{93D3D6CB-7EF9-4A3D-A820-DECA6177AA36}" type="parTrans" cxnId="{FF9B9B69-A4AE-4DFE-A1B0-7841F979F127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BDBE26F-D97B-4BFF-B87D-F665ECBB1E21}" type="sibTrans" cxnId="{FF9B9B69-A4AE-4DFE-A1B0-7841F979F127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10190A9A-C668-4108-8F4B-95919AB0C84A}">
      <dgm:prSet/>
      <dgm:spPr/>
      <dgm:t>
        <a:bodyPr/>
        <a:lstStyle/>
        <a:p>
          <a:pPr algn="just"/>
          <a:r>
            <a:rPr lang="ru-RU" b="0" i="0" dirty="0" smtClean="0">
              <a:latin typeface="+mj-lt"/>
            </a:rPr>
            <a:t>1) установлено полное или достаточно хорошее совпадение рабочей гипотезы, теоретических предпосылок с результатами опыта. При этом дополнительно группируют полученный материал исследований таким образом, чтобы из него вытекали основные положения разработанной ранее рабочей гипотезы, в результате чего последняя превращается в доказанное теоретическое положение, в теорию; </a:t>
          </a:r>
          <a:endParaRPr lang="ru-RU" dirty="0">
            <a:latin typeface="+mj-lt"/>
          </a:endParaRPr>
        </a:p>
      </dgm:t>
    </dgm:pt>
    <dgm:pt modelId="{28BBB4E4-5830-466E-9AAD-BEDBF5BDF608}" type="parTrans" cxnId="{0B636112-D2AB-4B36-9BC2-30A9093A88A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D100242-DD71-4FD9-AEB6-777A94EC3ADB}" type="sibTrans" cxnId="{0B636112-D2AB-4B36-9BC2-30A9093A88A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2023D5BC-F92F-464C-A333-E223AC94A258}">
      <dgm:prSet/>
      <dgm:spPr/>
      <dgm:t>
        <a:bodyPr/>
        <a:lstStyle/>
        <a:p>
          <a:pPr algn="just"/>
          <a:r>
            <a:rPr lang="ru-RU" b="0" i="0" dirty="0" smtClean="0">
              <a:latin typeface="+mj-lt"/>
            </a:rPr>
            <a:t>3) рабочая гипотеза не подтверждается экспериментом. Тогда ее критически анализируют и полностью пересматривают. </a:t>
          </a:r>
          <a:endParaRPr lang="ru-RU" b="0" i="0" dirty="0">
            <a:latin typeface="+mj-lt"/>
          </a:endParaRPr>
        </a:p>
      </dgm:t>
    </dgm:pt>
    <dgm:pt modelId="{9DE37B36-43F0-421A-B8AE-93EFF37F4083}" type="parTrans" cxnId="{227AF901-232F-41AE-A173-65FAD006F48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53B8055-CD90-4B20-81A4-756EB10AB732}" type="sibTrans" cxnId="{227AF901-232F-41AE-A173-65FAD006F48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46A3DB6-7A6D-4A04-89AE-743E53375156}">
      <dgm:prSet/>
      <dgm:spPr/>
      <dgm:t>
        <a:bodyPr/>
        <a:lstStyle/>
        <a:p>
          <a:pPr algn="just"/>
          <a:r>
            <a:rPr lang="ru-RU" b="0" i="0" smtClean="0">
              <a:latin typeface="+mj-lt"/>
            </a:rPr>
            <a:t>2</a:t>
          </a:r>
          <a:r>
            <a:rPr lang="ru-RU" b="0" i="0" dirty="0" smtClean="0">
              <a:latin typeface="+mj-lt"/>
            </a:rPr>
            <a:t>) экспериментальные данные лишь частично подтверждают положение рабочей гипотезы и в той или иной ее части противоречат ей. В этом случае рабочую гипотезу изменяют и перерабатывают так, чтобы она наиболее полно соответствовала результатам эксперимента. Чаще всего производят дополнительные корректировочные эксперименты с целью подтвердить изменения рабочей гипотезы, после чего она также превращается в теорию;</a:t>
          </a:r>
          <a:endParaRPr lang="ru-RU" dirty="0">
            <a:latin typeface="+mj-lt"/>
          </a:endParaRPr>
        </a:p>
      </dgm:t>
    </dgm:pt>
    <dgm:pt modelId="{AEE031FE-BDA8-45DB-ABE3-9E2433808E86}" type="parTrans" cxnId="{F4BFED0B-9DE4-4CF8-A87E-1F718134A0D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8C44AA3-8AA6-4330-804D-22AD12F56CB5}" type="sibTrans" cxnId="{F4BFED0B-9DE4-4CF8-A87E-1F718134A0D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4678DE1D-2DE5-4002-8A6F-D4D3D35CFB75}" type="pres">
      <dgm:prSet presAssocID="{68D8CD3D-C666-4CD2-9562-8B55697F34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AB5CED-6F30-4B0E-B0DC-7BCF1109D42C}" type="pres">
      <dgm:prSet presAssocID="{BC92F50C-8CB7-471A-AFB3-63A77FE29DD0}" presName="linNode" presStyleCnt="0"/>
      <dgm:spPr/>
    </dgm:pt>
    <dgm:pt modelId="{836BDFE1-38BD-4462-B18E-771BF64D909C}" type="pres">
      <dgm:prSet presAssocID="{BC92F50C-8CB7-471A-AFB3-63A77FE29DD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5B9567-9081-4103-A231-399FEC06BA5F}" type="pres">
      <dgm:prSet presAssocID="{BC92F50C-8CB7-471A-AFB3-63A77FE29DD0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8B7896-01FB-4D59-95DD-4DAC23811972}" type="presOf" srcId="{68D8CD3D-C666-4CD2-9562-8B55697F347D}" destId="{4678DE1D-2DE5-4002-8A6F-D4D3D35CFB75}" srcOrd="0" destOrd="0" presId="urn:microsoft.com/office/officeart/2005/8/layout/vList5"/>
    <dgm:cxn modelId="{FF9B9B69-A4AE-4DFE-A1B0-7841F979F127}" srcId="{68D8CD3D-C666-4CD2-9562-8B55697F347D}" destId="{BC92F50C-8CB7-471A-AFB3-63A77FE29DD0}" srcOrd="0" destOrd="0" parTransId="{93D3D6CB-7EF9-4A3D-A820-DECA6177AA36}" sibTransId="{BBDBE26F-D97B-4BFF-B87D-F665ECBB1E21}"/>
    <dgm:cxn modelId="{CE608256-2C95-480E-B322-8736F292F8D9}" type="presOf" srcId="{BC92F50C-8CB7-471A-AFB3-63A77FE29DD0}" destId="{836BDFE1-38BD-4462-B18E-771BF64D909C}" srcOrd="0" destOrd="0" presId="urn:microsoft.com/office/officeart/2005/8/layout/vList5"/>
    <dgm:cxn modelId="{F4BFED0B-9DE4-4CF8-A87E-1F718134A0DB}" srcId="{BC92F50C-8CB7-471A-AFB3-63A77FE29DD0}" destId="{C46A3DB6-7A6D-4A04-89AE-743E53375156}" srcOrd="1" destOrd="0" parTransId="{AEE031FE-BDA8-45DB-ABE3-9E2433808E86}" sibTransId="{A8C44AA3-8AA6-4330-804D-22AD12F56CB5}"/>
    <dgm:cxn modelId="{7438F59E-3FDE-4D6C-B6F4-15D88F50B902}" type="presOf" srcId="{2023D5BC-F92F-464C-A333-E223AC94A258}" destId="{175B9567-9081-4103-A231-399FEC06BA5F}" srcOrd="0" destOrd="2" presId="urn:microsoft.com/office/officeart/2005/8/layout/vList5"/>
    <dgm:cxn modelId="{227AF901-232F-41AE-A173-65FAD006F482}" srcId="{BC92F50C-8CB7-471A-AFB3-63A77FE29DD0}" destId="{2023D5BC-F92F-464C-A333-E223AC94A258}" srcOrd="2" destOrd="0" parTransId="{9DE37B36-43F0-421A-B8AE-93EFF37F4083}" sibTransId="{A53B8055-CD90-4B20-81A4-756EB10AB732}"/>
    <dgm:cxn modelId="{E4948310-F93C-43DF-9693-62F7A4D795B3}" type="presOf" srcId="{10190A9A-C668-4108-8F4B-95919AB0C84A}" destId="{175B9567-9081-4103-A231-399FEC06BA5F}" srcOrd="0" destOrd="0" presId="urn:microsoft.com/office/officeart/2005/8/layout/vList5"/>
    <dgm:cxn modelId="{0B636112-D2AB-4B36-9BC2-30A9093A88A1}" srcId="{BC92F50C-8CB7-471A-AFB3-63A77FE29DD0}" destId="{10190A9A-C668-4108-8F4B-95919AB0C84A}" srcOrd="0" destOrd="0" parTransId="{28BBB4E4-5830-466E-9AAD-BEDBF5BDF608}" sibTransId="{AD100242-DD71-4FD9-AEB6-777A94EC3ADB}"/>
    <dgm:cxn modelId="{E0F106C2-5A65-4B29-B40B-A88A438F71E6}" type="presOf" srcId="{C46A3DB6-7A6D-4A04-89AE-743E53375156}" destId="{175B9567-9081-4103-A231-399FEC06BA5F}" srcOrd="0" destOrd="1" presId="urn:microsoft.com/office/officeart/2005/8/layout/vList5"/>
    <dgm:cxn modelId="{9B3DC8E3-EC3B-43B8-85FE-3A3595AC5F1B}" type="presParOf" srcId="{4678DE1D-2DE5-4002-8A6F-D4D3D35CFB75}" destId="{E9AB5CED-6F30-4B0E-B0DC-7BCF1109D42C}" srcOrd="0" destOrd="0" presId="urn:microsoft.com/office/officeart/2005/8/layout/vList5"/>
    <dgm:cxn modelId="{60EC6145-6986-4AB7-8581-7296E96C5FD8}" type="presParOf" srcId="{E9AB5CED-6F30-4B0E-B0DC-7BCF1109D42C}" destId="{836BDFE1-38BD-4462-B18E-771BF64D909C}" srcOrd="0" destOrd="0" presId="urn:microsoft.com/office/officeart/2005/8/layout/vList5"/>
    <dgm:cxn modelId="{C6FC154C-EBA1-4527-B838-15D9EE683623}" type="presParOf" srcId="{E9AB5CED-6F30-4B0E-B0DC-7BCF1109D42C}" destId="{175B9567-9081-4103-A231-399FEC06BA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9A84BD-1B8A-4458-B3B2-032BB3C88A6B}">
      <dsp:nvSpPr>
        <dsp:cNvPr id="0" name=""/>
        <dsp:cNvSpPr/>
      </dsp:nvSpPr>
      <dsp:spPr>
        <a:xfrm rot="5400000">
          <a:off x="-617074" y="998714"/>
          <a:ext cx="4113832" cy="28796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latin typeface="+mj-lt"/>
            </a:rPr>
            <a:t>Этапы научного исследования</a:t>
          </a:r>
          <a:endParaRPr lang="ru-RU" sz="3000" kern="1200" dirty="0">
            <a:latin typeface="+mj-lt"/>
          </a:endParaRPr>
        </a:p>
      </dsp:txBody>
      <dsp:txXfrm rot="-5400000">
        <a:off x="1" y="1821480"/>
        <a:ext cx="2879682" cy="1234150"/>
      </dsp:txXfrm>
    </dsp:sp>
    <dsp:sp modelId="{6C1780B0-55ED-4D9B-B76E-24D1FB0421C1}">
      <dsp:nvSpPr>
        <dsp:cNvPr id="0" name=""/>
        <dsp:cNvSpPr/>
      </dsp:nvSpPr>
      <dsp:spPr>
        <a:xfrm rot="5400000">
          <a:off x="3864938" y="-357395"/>
          <a:ext cx="3436613" cy="54071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j-lt"/>
            </a:rPr>
            <a:t>Выбор темы, обоснование актуальности проблемы;</a:t>
          </a:r>
          <a:endParaRPr lang="ru-RU" sz="1600" kern="1200" dirty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j-lt"/>
            </a:rPr>
            <a:t>Постановка цели, гипотез и конкретных задач исследования;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j-lt"/>
            </a:rPr>
            <a:t>Определение объекта и предмета исследования;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j-lt"/>
            </a:rPr>
            <a:t>Выбор методов (методики) проведения исследования;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j-lt"/>
            </a:rPr>
            <a:t>Описание процесса и содержания исследования;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>
              <a:latin typeface="+mj-lt"/>
            </a:rPr>
            <a:t>Обсуждение результатов исследования;</a:t>
          </a:r>
          <a:endParaRPr lang="ru-RU" sz="1600" kern="1200" dirty="0" smtClean="0">
            <a:latin typeface="+mj-lt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+mj-lt"/>
            </a:rPr>
            <a:t>Формулировка выводов с оценкой полученных результатов.</a:t>
          </a:r>
        </a:p>
      </dsp:txBody>
      <dsp:txXfrm rot="-5400000">
        <a:off x="2879682" y="795623"/>
        <a:ext cx="5239363" cy="3101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89A37-C781-48CB-8D62-81FDE7084705}">
      <dsp:nvSpPr>
        <dsp:cNvPr id="0" name=""/>
        <dsp:cNvSpPr/>
      </dsp:nvSpPr>
      <dsp:spPr>
        <a:xfrm>
          <a:off x="0" y="0"/>
          <a:ext cx="8229600" cy="49371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latin typeface="+mj-lt"/>
            </a:rPr>
            <a:t>Полученные в результате работы данные представляются тремя способами</a:t>
          </a:r>
          <a:r>
            <a:rPr lang="ru-RU" sz="3100" kern="1200" dirty="0" smtClean="0">
              <a:latin typeface="+mj-lt"/>
            </a:rPr>
            <a:t>:</a:t>
          </a:r>
          <a:endParaRPr lang="ru-RU" sz="3100" kern="1200" dirty="0"/>
        </a:p>
      </dsp:txBody>
      <dsp:txXfrm>
        <a:off x="0" y="0"/>
        <a:ext cx="8229600" cy="1481137"/>
      </dsp:txXfrm>
    </dsp:sp>
    <dsp:sp modelId="{B2B2F3EE-6637-4DF2-B0E4-6E27012F0261}">
      <dsp:nvSpPr>
        <dsp:cNvPr id="0" name=""/>
        <dsp:cNvSpPr/>
      </dsp:nvSpPr>
      <dsp:spPr>
        <a:xfrm>
          <a:off x="822960" y="1481559"/>
          <a:ext cx="6583680" cy="9699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+mj-lt"/>
            </a:rPr>
            <a:t>Перечисляются в тексте работы</a:t>
          </a:r>
        </a:p>
      </dsp:txBody>
      <dsp:txXfrm>
        <a:off x="851369" y="1509968"/>
        <a:ext cx="6526862" cy="913129"/>
      </dsp:txXfrm>
    </dsp:sp>
    <dsp:sp modelId="{5753E1A2-E6C8-4E1B-A6A4-A4FFC6592BDA}">
      <dsp:nvSpPr>
        <dsp:cNvPr id="0" name=""/>
        <dsp:cNvSpPr/>
      </dsp:nvSpPr>
      <dsp:spPr>
        <a:xfrm>
          <a:off x="822960" y="2600729"/>
          <a:ext cx="6583680" cy="9699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+mj-lt"/>
            </a:rPr>
            <a:t>Представляются в виде таблиц</a:t>
          </a:r>
        </a:p>
      </dsp:txBody>
      <dsp:txXfrm>
        <a:off x="851369" y="2629138"/>
        <a:ext cx="6526862" cy="913129"/>
      </dsp:txXfrm>
    </dsp:sp>
    <dsp:sp modelId="{9048FC87-6E1D-493D-A098-C4D427AEE6A9}">
      <dsp:nvSpPr>
        <dsp:cNvPr id="0" name=""/>
        <dsp:cNvSpPr/>
      </dsp:nvSpPr>
      <dsp:spPr>
        <a:xfrm>
          <a:off x="822960" y="3719899"/>
          <a:ext cx="6583680" cy="9699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+mj-lt"/>
            </a:rPr>
            <a:t>Представляются в виде графиков</a:t>
          </a:r>
        </a:p>
      </dsp:txBody>
      <dsp:txXfrm>
        <a:off x="851369" y="3748308"/>
        <a:ext cx="6526862" cy="9131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D926F-47CE-4473-B567-92B6773DA1E8}">
      <dsp:nvSpPr>
        <dsp:cNvPr id="0" name=""/>
        <dsp:cNvSpPr/>
      </dsp:nvSpPr>
      <dsp:spPr>
        <a:xfrm>
          <a:off x="1643039" y="2286010"/>
          <a:ext cx="4929262" cy="21895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+mj-lt"/>
            </a:rPr>
            <a:t>ТЕМА НАУЧНО-ИССЛЕДОВАТЕЛЬСКОЙ РАБОТЫ МОЖЕТ БЫТЬ ОТНЕСЕНА К ОПРЕДЕЛЕННОМУ НАУЧНОМУ НАПРАВЛЕНИЮ ИЛИ К НАУЧНОЙ ПРОБЛЕМЕ</a:t>
          </a:r>
          <a:endParaRPr lang="ru-RU" sz="1800" b="1" kern="1200" dirty="0">
            <a:latin typeface="+mj-lt"/>
          </a:endParaRPr>
        </a:p>
      </dsp:txBody>
      <dsp:txXfrm>
        <a:off x="2364913" y="2606662"/>
        <a:ext cx="3485514" cy="1548242"/>
      </dsp:txXfrm>
    </dsp:sp>
    <dsp:sp modelId="{DD2F6A0B-BAB0-4AE7-BBCD-1EF50CE8BF14}">
      <dsp:nvSpPr>
        <dsp:cNvPr id="0" name=""/>
        <dsp:cNvSpPr/>
      </dsp:nvSpPr>
      <dsp:spPr>
        <a:xfrm rot="13632651">
          <a:off x="1417204" y="1537294"/>
          <a:ext cx="1792493" cy="7518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2640B-80F9-47C4-97FB-8E5DBB7AA49A}">
      <dsp:nvSpPr>
        <dsp:cNvPr id="0" name=""/>
        <dsp:cNvSpPr/>
      </dsp:nvSpPr>
      <dsp:spPr>
        <a:xfrm>
          <a:off x="71437" y="142873"/>
          <a:ext cx="3620936" cy="166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>
              <a:latin typeface="+mj-lt"/>
            </a:rPr>
            <a:t>Научная проблема </a:t>
          </a:r>
          <a:r>
            <a:rPr lang="ru-RU" sz="1400" b="0" i="0" kern="1200" dirty="0" smtClean="0">
              <a:latin typeface="+mj-lt"/>
            </a:rPr>
            <a:t>– это совокупность сложных теоретических или практических задач; совокупность тем научно-исследовательской работы. </a:t>
          </a:r>
          <a:endParaRPr lang="ru-RU" sz="1400" kern="1200" dirty="0">
            <a:latin typeface="+mj-lt"/>
          </a:endParaRPr>
        </a:p>
      </dsp:txBody>
      <dsp:txXfrm>
        <a:off x="120255" y="191691"/>
        <a:ext cx="3523300" cy="1569146"/>
      </dsp:txXfrm>
    </dsp:sp>
    <dsp:sp modelId="{A17562BF-797C-4809-97A5-4984997BBC6D}">
      <dsp:nvSpPr>
        <dsp:cNvPr id="0" name=""/>
        <dsp:cNvSpPr/>
      </dsp:nvSpPr>
      <dsp:spPr>
        <a:xfrm rot="18910413">
          <a:off x="5187065" y="1557955"/>
          <a:ext cx="1881510" cy="7518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C23A4-DD26-4C9A-B2A1-3378E2C7FBA1}">
      <dsp:nvSpPr>
        <dsp:cNvPr id="0" name=""/>
        <dsp:cNvSpPr/>
      </dsp:nvSpPr>
      <dsp:spPr>
        <a:xfrm>
          <a:off x="4714902" y="214288"/>
          <a:ext cx="3620936" cy="15267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latin typeface="+mj-lt"/>
            </a:rPr>
            <a:t>Под научным направлением </a:t>
          </a:r>
          <a:r>
            <a:rPr lang="ru-RU" sz="1400" kern="1200" dirty="0" smtClean="0">
              <a:latin typeface="+mj-lt"/>
            </a:rPr>
            <a:t>понимают сферу научных исследований научного коллектива, посвященных решению каких-либо крупных, фундаментальных теоретических и экспериментальных задач в определенной отрасли науки.</a:t>
          </a:r>
          <a:endParaRPr lang="ru-RU" sz="1400" kern="1200" dirty="0">
            <a:latin typeface="+mj-lt"/>
          </a:endParaRPr>
        </a:p>
      </dsp:txBody>
      <dsp:txXfrm>
        <a:off x="4759620" y="259006"/>
        <a:ext cx="3531500" cy="14373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77642-A6A0-42EF-8FE0-7571F1B0F9D2}">
      <dsp:nvSpPr>
        <dsp:cNvPr id="0" name=""/>
        <dsp:cNvSpPr/>
      </dsp:nvSpPr>
      <dsp:spPr>
        <a:xfrm>
          <a:off x="0" y="222417"/>
          <a:ext cx="8229600" cy="926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latin typeface="+mj-lt"/>
            </a:rPr>
            <a:t>Постановка (выбор) тем является трудной, ответственной задачей и включает в себя ряд этапов. </a:t>
          </a:r>
          <a:endParaRPr lang="ru-RU" sz="2400" kern="1200" dirty="0">
            <a:latin typeface="+mj-lt"/>
          </a:endParaRPr>
        </a:p>
      </dsp:txBody>
      <dsp:txXfrm>
        <a:off x="45235" y="267652"/>
        <a:ext cx="8139130" cy="836169"/>
      </dsp:txXfrm>
    </dsp:sp>
    <dsp:sp modelId="{C901E641-DF03-4A88-BB83-FE53C76EDD75}">
      <dsp:nvSpPr>
        <dsp:cNvPr id="0" name=""/>
        <dsp:cNvSpPr/>
      </dsp:nvSpPr>
      <dsp:spPr>
        <a:xfrm>
          <a:off x="0" y="1149057"/>
          <a:ext cx="8229600" cy="457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900" kern="1200" dirty="0">
            <a:latin typeface="+mj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b="0" i="0" kern="1200" dirty="0" smtClean="0">
              <a:latin typeface="+mj-lt"/>
            </a:rPr>
            <a:t>Первый этап — формулирование проблем. На основе анализа противоречий исследуемого направления формулируют основной вопрос — проблему — и определяют в общих чертах ожидаемый результат. </a:t>
          </a:r>
          <a:endParaRPr lang="ru-RU" sz="1900" kern="1200" dirty="0">
            <a:latin typeface="+mj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b="0" i="0" kern="1200" dirty="0" smtClean="0">
              <a:latin typeface="+mj-lt"/>
            </a:rPr>
            <a:t>Второй этап включает в себя разработку структуры проблемы. Выделяют темы, вопросы. Композиция этих компонентов должна составлять древо проблемы (или комплексной проблемы). По каждой теме выявляют ориентировочную область исследования.</a:t>
          </a:r>
          <a:endParaRPr lang="ru-RU" sz="1900" kern="1200" dirty="0">
            <a:latin typeface="+mj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b="0" i="0" kern="1200" dirty="0" smtClean="0">
              <a:latin typeface="+mj-lt"/>
            </a:rPr>
            <a:t>На третьем этапе устанавливают актуальность этапе проблемы, т. е. ценность ее на данном этапе для науки и техники. Для этого по каждой теме выставляют несколько возражений и на основе анализа, методом исследовательского приближения, исключают возражения в пользу реальности данной темы. Тема должна быть экономически эффективной и должна иметь значимость. Любая тема прикладных исследований должна давать экономический эффект в народном хозяйстве. Это одно из важнейших требований.</a:t>
          </a:r>
          <a:endParaRPr lang="ru-RU" sz="1900" b="0" i="0" kern="1200" dirty="0">
            <a:latin typeface="+mj-lt"/>
          </a:endParaRPr>
        </a:p>
      </dsp:txBody>
      <dsp:txXfrm>
        <a:off x="0" y="1149057"/>
        <a:ext cx="8229600" cy="45705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A7ECF-5851-4522-AB52-9D9C126B1DA7}">
      <dsp:nvSpPr>
        <dsp:cNvPr id="0" name=""/>
        <dsp:cNvSpPr/>
      </dsp:nvSpPr>
      <dsp:spPr>
        <a:xfrm>
          <a:off x="0" y="0"/>
          <a:ext cx="8229600" cy="163115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j-lt"/>
            </a:rPr>
            <a:t>ВЫБОР ТЕМЫ ИССЛЕДОВАНИЯ ЗАВИСИТ ОТ ТИПА БУДУЩЕГО ИССЛЕДОВАНИЯ</a:t>
          </a:r>
          <a:r>
            <a:rPr lang="ru-RU" sz="2000" i="1" kern="1200" dirty="0" smtClean="0">
              <a:latin typeface="+mj-lt"/>
            </a:rPr>
            <a:t>.</a:t>
          </a:r>
          <a:endParaRPr lang="ru-RU" sz="2000" kern="1200" dirty="0">
            <a:latin typeface="+mj-lt"/>
          </a:endParaRPr>
        </a:p>
      </dsp:txBody>
      <dsp:txXfrm>
        <a:off x="0" y="0"/>
        <a:ext cx="8229600" cy="1631157"/>
      </dsp:txXfrm>
    </dsp:sp>
    <dsp:sp modelId="{F8699CF8-4A16-4BC5-AFC6-D5AD5865729C}">
      <dsp:nvSpPr>
        <dsp:cNvPr id="0" name=""/>
        <dsp:cNvSpPr/>
      </dsp:nvSpPr>
      <dsp:spPr>
        <a:xfrm>
          <a:off x="0" y="1428765"/>
          <a:ext cx="4114799" cy="3830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Фундаментальные исследования</a:t>
          </a:r>
          <a:r>
            <a:rPr lang="ru-RU" sz="2000" b="0" i="0" kern="1200" dirty="0" smtClean="0"/>
            <a:t> направлены на усиление интеллектуального потенциала общества путем получения нового знания и его использования в общем образовании и подготовке специалистов практически всех современных профессии. </a:t>
          </a:r>
          <a:endParaRPr lang="ru-RU" sz="2000" kern="1200" dirty="0"/>
        </a:p>
      </dsp:txBody>
      <dsp:txXfrm>
        <a:off x="0" y="1428765"/>
        <a:ext cx="4114799" cy="3830213"/>
      </dsp:txXfrm>
    </dsp:sp>
    <dsp:sp modelId="{842CE7D7-B3D0-4594-9F25-9A012D4BAA24}">
      <dsp:nvSpPr>
        <dsp:cNvPr id="0" name=""/>
        <dsp:cNvSpPr/>
      </dsp:nvSpPr>
      <dsp:spPr>
        <a:xfrm>
          <a:off x="4114800" y="1428765"/>
          <a:ext cx="4114799" cy="3830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u="none" kern="1200" dirty="0" smtClean="0"/>
            <a:t>Прикладные исследования </a:t>
          </a:r>
          <a:r>
            <a:rPr lang="ru-RU" sz="2000" b="0" i="0" kern="1200" dirty="0" smtClean="0"/>
            <a:t>направлены на интеллектуальное обеспечение инновационного процесса как основы социально-экономического развития современной цивилизации. Знания, получаемые в прикладных исследованиях, ориентированы на непосредственное использование в других областях деятельности (технологии, экономике, социальном управлении и т. д.)</a:t>
          </a:r>
          <a:endParaRPr lang="ru-RU" sz="2000" kern="1200" dirty="0"/>
        </a:p>
      </dsp:txBody>
      <dsp:txXfrm>
        <a:off x="4114800" y="1428765"/>
        <a:ext cx="4114799" cy="3830213"/>
      </dsp:txXfrm>
    </dsp:sp>
    <dsp:sp modelId="{8862F9CC-CB70-40AE-B681-E745BAF78C28}">
      <dsp:nvSpPr>
        <dsp:cNvPr id="0" name=""/>
        <dsp:cNvSpPr/>
      </dsp:nvSpPr>
      <dsp:spPr>
        <a:xfrm>
          <a:off x="0" y="5056587"/>
          <a:ext cx="8229600" cy="38060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3D16E-B9B3-48F7-A2BB-237B53FE509A}">
      <dsp:nvSpPr>
        <dsp:cNvPr id="0" name=""/>
        <dsp:cNvSpPr/>
      </dsp:nvSpPr>
      <dsp:spPr>
        <a:xfrm>
          <a:off x="2657438" y="2667329"/>
          <a:ext cx="2914722" cy="2204632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+mj-lt"/>
            </a:rPr>
            <a:t>КРИТЕРИЯМИ ПРАВИЛЬНОСТИ ВЫБОРА ТЕМЫ ЯВЛЯЮТСЯ</a:t>
          </a:r>
          <a:endParaRPr lang="ru-RU" sz="2000" kern="1200" dirty="0">
            <a:latin typeface="+mj-lt"/>
          </a:endParaRPr>
        </a:p>
      </dsp:txBody>
      <dsp:txXfrm>
        <a:off x="3084289" y="2990190"/>
        <a:ext cx="2061020" cy="1558910"/>
      </dsp:txXfrm>
    </dsp:sp>
    <dsp:sp modelId="{24A3816E-A150-4ED6-8F3E-91FC48555CC2}">
      <dsp:nvSpPr>
        <dsp:cNvPr id="0" name=""/>
        <dsp:cNvSpPr/>
      </dsp:nvSpPr>
      <dsp:spPr>
        <a:xfrm rot="10800000">
          <a:off x="772452" y="3455485"/>
          <a:ext cx="1781311" cy="6283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514AD-1FDB-46F4-919D-4EC2F348484A}">
      <dsp:nvSpPr>
        <dsp:cNvPr id="0" name=""/>
        <dsp:cNvSpPr/>
      </dsp:nvSpPr>
      <dsp:spPr>
        <a:xfrm>
          <a:off x="-183833" y="3152348"/>
          <a:ext cx="1912571" cy="123459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+mj-lt"/>
            </a:rPr>
            <a:t>Актуальность темы</a:t>
          </a:r>
          <a:endParaRPr lang="ru-RU" sz="1600" b="0" i="0" kern="1200" dirty="0">
            <a:latin typeface="+mj-lt"/>
          </a:endParaRPr>
        </a:p>
      </dsp:txBody>
      <dsp:txXfrm>
        <a:off x="-147673" y="3188508"/>
        <a:ext cx="1840251" cy="1162274"/>
      </dsp:txXfrm>
    </dsp:sp>
    <dsp:sp modelId="{63C6A4A3-7BF6-4661-9FD3-5008EA3140DD}">
      <dsp:nvSpPr>
        <dsp:cNvPr id="0" name=""/>
        <dsp:cNvSpPr/>
      </dsp:nvSpPr>
      <dsp:spPr>
        <a:xfrm rot="12684042">
          <a:off x="946602" y="2157352"/>
          <a:ext cx="2083148" cy="6283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5212"/>
            <a:satOff val="-1184"/>
            <a:lumOff val="99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47528-44C9-4FAF-BFB0-04C3E92EC32D}">
      <dsp:nvSpPr>
        <dsp:cNvPr id="0" name=""/>
        <dsp:cNvSpPr/>
      </dsp:nvSpPr>
      <dsp:spPr>
        <a:xfrm>
          <a:off x="142860" y="1454408"/>
          <a:ext cx="1912571" cy="94884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3829"/>
            <a:satOff val="-836"/>
            <a:lumOff val="134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+mj-lt"/>
            </a:rPr>
            <a:t>Изученность темы</a:t>
          </a:r>
          <a:endParaRPr lang="ru-RU" sz="1600" b="0" i="0" kern="1200" dirty="0">
            <a:latin typeface="+mj-lt"/>
          </a:endParaRPr>
        </a:p>
      </dsp:txBody>
      <dsp:txXfrm>
        <a:off x="170651" y="1482199"/>
        <a:ext cx="1856989" cy="893265"/>
      </dsp:txXfrm>
    </dsp:sp>
    <dsp:sp modelId="{21353922-6E03-470F-8D05-A00083A38750}">
      <dsp:nvSpPr>
        <dsp:cNvPr id="0" name=""/>
        <dsp:cNvSpPr/>
      </dsp:nvSpPr>
      <dsp:spPr>
        <a:xfrm rot="14605542">
          <a:off x="1902669" y="1294854"/>
          <a:ext cx="2262758" cy="6283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70425"/>
            <a:satOff val="-2367"/>
            <a:lumOff val="199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77F23-7025-4D41-A236-B838669E27D1}">
      <dsp:nvSpPr>
        <dsp:cNvPr id="0" name=""/>
        <dsp:cNvSpPr/>
      </dsp:nvSpPr>
      <dsp:spPr>
        <a:xfrm>
          <a:off x="1357328" y="71438"/>
          <a:ext cx="2341176" cy="1051442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67659"/>
            <a:satOff val="-1672"/>
            <a:lumOff val="267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+mj-lt"/>
            </a:rPr>
            <a:t>Уровень теоретической и практической подготовки исследователя</a:t>
          </a:r>
          <a:endParaRPr lang="ru-RU" sz="1600" b="0" i="0" kern="1200" dirty="0">
            <a:latin typeface="+mj-lt"/>
          </a:endParaRPr>
        </a:p>
      </dsp:txBody>
      <dsp:txXfrm>
        <a:off x="1388124" y="102234"/>
        <a:ext cx="2279584" cy="989850"/>
      </dsp:txXfrm>
    </dsp:sp>
    <dsp:sp modelId="{BE05FD2C-757B-4CC8-BF75-F984FAB17688}">
      <dsp:nvSpPr>
        <dsp:cNvPr id="0" name=""/>
        <dsp:cNvSpPr/>
      </dsp:nvSpPr>
      <dsp:spPr>
        <a:xfrm rot="17280000">
          <a:off x="3776530" y="1272895"/>
          <a:ext cx="2094872" cy="6283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05637"/>
            <a:satOff val="-3551"/>
            <a:lumOff val="299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26EAC-609E-441D-ADBC-C9E0831E9DBD}">
      <dsp:nvSpPr>
        <dsp:cNvPr id="0" name=""/>
        <dsp:cNvSpPr/>
      </dsp:nvSpPr>
      <dsp:spPr>
        <a:xfrm>
          <a:off x="3937299" y="84546"/>
          <a:ext cx="2420684" cy="101267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01488"/>
            <a:satOff val="-2508"/>
            <a:lumOff val="401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+mj-lt"/>
            </a:rPr>
            <a:t>Наличие условий и средств для организации исследования</a:t>
          </a:r>
          <a:endParaRPr lang="ru-RU" sz="1600" b="0" i="0" kern="1200" dirty="0">
            <a:latin typeface="+mj-lt"/>
          </a:endParaRPr>
        </a:p>
      </dsp:txBody>
      <dsp:txXfrm>
        <a:off x="3966959" y="114206"/>
        <a:ext cx="2361364" cy="953355"/>
      </dsp:txXfrm>
    </dsp:sp>
    <dsp:sp modelId="{98E071BC-8460-4D57-A1A1-DD94DFDE1A95}">
      <dsp:nvSpPr>
        <dsp:cNvPr id="0" name=""/>
        <dsp:cNvSpPr/>
      </dsp:nvSpPr>
      <dsp:spPr>
        <a:xfrm rot="19613558">
          <a:off x="5151707" y="2106686"/>
          <a:ext cx="2063128" cy="6283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70425"/>
            <a:satOff val="-2367"/>
            <a:lumOff val="199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CF306-674C-42BD-AE50-DD7787C4CB86}">
      <dsp:nvSpPr>
        <dsp:cNvPr id="0" name=""/>
        <dsp:cNvSpPr/>
      </dsp:nvSpPr>
      <dsp:spPr>
        <a:xfrm>
          <a:off x="5865120" y="1240098"/>
          <a:ext cx="2364479" cy="123459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67659"/>
            <a:satOff val="-1672"/>
            <a:lumOff val="267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+mj-lt"/>
            </a:rPr>
            <a:t>Не слишком широкий охват вопросов, входящих в тематику исследования</a:t>
          </a:r>
          <a:endParaRPr lang="ru-RU" sz="1600" b="0" i="0" kern="1200" dirty="0">
            <a:latin typeface="+mj-lt"/>
          </a:endParaRPr>
        </a:p>
      </dsp:txBody>
      <dsp:txXfrm>
        <a:off x="5901280" y="1276258"/>
        <a:ext cx="2292159" cy="1162274"/>
      </dsp:txXfrm>
    </dsp:sp>
    <dsp:sp modelId="{E5E26C4D-90E7-4C2F-8112-6B0E31CCD06E}">
      <dsp:nvSpPr>
        <dsp:cNvPr id="0" name=""/>
        <dsp:cNvSpPr/>
      </dsp:nvSpPr>
      <dsp:spPr>
        <a:xfrm>
          <a:off x="5675835" y="3455485"/>
          <a:ext cx="1781311" cy="6283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5212"/>
            <a:satOff val="-1184"/>
            <a:lumOff val="99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047CA-73F4-44A5-8765-BBFCAB66C4B6}">
      <dsp:nvSpPr>
        <dsp:cNvPr id="0" name=""/>
        <dsp:cNvSpPr/>
      </dsp:nvSpPr>
      <dsp:spPr>
        <a:xfrm>
          <a:off x="6500861" y="3152348"/>
          <a:ext cx="1912571" cy="123459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3829"/>
            <a:satOff val="-836"/>
            <a:lumOff val="134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+mj-lt"/>
            </a:rPr>
            <a:t>Практическая выполнимость темы</a:t>
          </a:r>
          <a:endParaRPr lang="ru-RU" sz="1600" b="0" i="0" kern="1200" dirty="0">
            <a:latin typeface="+mj-lt"/>
          </a:endParaRPr>
        </a:p>
      </dsp:txBody>
      <dsp:txXfrm>
        <a:off x="6537021" y="3188508"/>
        <a:ext cx="1840251" cy="11622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AEE95F-5C04-4EFE-B9A6-06A6FE71AE89}">
      <dsp:nvSpPr>
        <dsp:cNvPr id="0" name=""/>
        <dsp:cNvSpPr/>
      </dsp:nvSpPr>
      <dsp:spPr>
        <a:xfrm>
          <a:off x="1740" y="1602"/>
          <a:ext cx="4711427" cy="1966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+mj-lt"/>
            </a:rPr>
            <a:t>Обычно намечаются следующие этапы:</a:t>
          </a:r>
          <a:endParaRPr lang="ru-RU" sz="3200" kern="1200" dirty="0"/>
        </a:p>
      </dsp:txBody>
      <dsp:txXfrm>
        <a:off x="59337" y="59199"/>
        <a:ext cx="4596233" cy="1851321"/>
      </dsp:txXfrm>
    </dsp:sp>
    <dsp:sp modelId="{5BCD6389-F28A-4E2D-AADD-E13BE727FA19}">
      <dsp:nvSpPr>
        <dsp:cNvPr id="0" name=""/>
        <dsp:cNvSpPr/>
      </dsp:nvSpPr>
      <dsp:spPr>
        <a:xfrm>
          <a:off x="1740" y="2095881"/>
          <a:ext cx="2260761" cy="1966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j-lt"/>
            </a:rPr>
            <a:t>сбор и изучение литературных источников (выявление литературных источников по библиографическим указателям; составление картотеки литературы; чтение источников);</a:t>
          </a:r>
        </a:p>
      </dsp:txBody>
      <dsp:txXfrm>
        <a:off x="59337" y="2153478"/>
        <a:ext cx="2145567" cy="1851321"/>
      </dsp:txXfrm>
    </dsp:sp>
    <dsp:sp modelId="{CC326D68-268F-49D3-BAFB-3A533030E2B9}">
      <dsp:nvSpPr>
        <dsp:cNvPr id="0" name=""/>
        <dsp:cNvSpPr/>
      </dsp:nvSpPr>
      <dsp:spPr>
        <a:xfrm>
          <a:off x="2452405" y="2095881"/>
          <a:ext cx="2260761" cy="1966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+mj-lt"/>
            </a:rPr>
            <a:t>определение объекта и предмета исследования. </a:t>
          </a:r>
        </a:p>
      </dsp:txBody>
      <dsp:txXfrm>
        <a:off x="2510002" y="2153478"/>
        <a:ext cx="2145567" cy="18513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B9567-9081-4103-A231-399FEC06BA5F}">
      <dsp:nvSpPr>
        <dsp:cNvPr id="0" name=""/>
        <dsp:cNvSpPr/>
      </dsp:nvSpPr>
      <dsp:spPr>
        <a:xfrm rot="5400000">
          <a:off x="3621278" y="-164909"/>
          <a:ext cx="394970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 dirty="0" smtClean="0">
              <a:latin typeface="+mj-lt"/>
            </a:rPr>
            <a:t>1) установлено полное или достаточно хорошее совпадение рабочей гипотезы, теоретических предпосылок с результатами опыта. При этом дополнительно группируют полученный материал исследований таким образом, чтобы из него вытекали основные положения разработанной ранее рабочей гипотезы, в результате чего последняя превращается в доказанное теоретическое положение, в теорию; </a:t>
          </a:r>
          <a:endParaRPr lang="ru-RU" sz="1300" kern="1200" dirty="0">
            <a:latin typeface="+mj-lt"/>
          </a:endParaRP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 smtClean="0">
              <a:latin typeface="+mj-lt"/>
            </a:rPr>
            <a:t>2</a:t>
          </a:r>
          <a:r>
            <a:rPr lang="ru-RU" sz="1300" b="0" i="0" kern="1200" dirty="0" smtClean="0">
              <a:latin typeface="+mj-lt"/>
            </a:rPr>
            <a:t>) экспериментальные данные лишь частично подтверждают положение рабочей гипотезы и в той или иной ее части противоречат ей. В этом случае рабочую гипотезу изменяют и перерабатывают так, чтобы она наиболее полно соответствовала результатам эксперимента. Чаще всего производят дополнительные корректировочные эксперименты с целью подтвердить изменения рабочей гипотезы, после чего она также превращается в теорию;</a:t>
          </a:r>
          <a:endParaRPr lang="ru-RU" sz="1300" kern="1200" dirty="0">
            <a:latin typeface="+mj-lt"/>
          </a:endParaRP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 dirty="0" smtClean="0">
              <a:latin typeface="+mj-lt"/>
            </a:rPr>
            <a:t>3) рабочая гипотеза не подтверждается экспериментом. Тогда ее критически анализируют и полностью пересматривают. </a:t>
          </a:r>
          <a:endParaRPr lang="ru-RU" sz="1300" b="0" i="0" kern="1200" dirty="0">
            <a:latin typeface="+mj-lt"/>
          </a:endParaRPr>
        </a:p>
      </dsp:txBody>
      <dsp:txXfrm rot="-5400000">
        <a:off x="2962656" y="686521"/>
        <a:ext cx="5074136" cy="3564084"/>
      </dsp:txXfrm>
    </dsp:sp>
    <dsp:sp modelId="{836BDFE1-38BD-4462-B18E-771BF64D909C}">
      <dsp:nvSpPr>
        <dsp:cNvPr id="0" name=""/>
        <dsp:cNvSpPr/>
      </dsp:nvSpPr>
      <dsp:spPr>
        <a:xfrm>
          <a:off x="0" y="0"/>
          <a:ext cx="2962656" cy="4937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+mj-lt"/>
            </a:rPr>
            <a:t>Основой совместного анализа теоретических и экспериментальных исследований является сопоставление выдвинутой рабочей гипотезы с опытными данными наблюдений. В результате теоретико-экспериментального анализа могут возникнуть три случая:</a:t>
          </a:r>
          <a:endParaRPr lang="ru-RU" sz="1800" kern="1200" dirty="0">
            <a:latin typeface="+mj-lt"/>
          </a:endParaRPr>
        </a:p>
      </dsp:txBody>
      <dsp:txXfrm>
        <a:off x="144625" y="144625"/>
        <a:ext cx="2673406" cy="4647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82394F-AC0E-411C-8E6E-9B67A47EB895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A9F0CE-0759-44CA-9739-EADEEF07D1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8286776" cy="235745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ВЫБОР НАПРАВЛЕНИЯ </a:t>
            </a:r>
            <a:br>
              <a:rPr lang="ru-RU" sz="4000" b="1" dirty="0" smtClean="0"/>
            </a:br>
            <a:r>
              <a:rPr lang="ru-RU" sz="4000" b="1" dirty="0" smtClean="0"/>
              <a:t>И ПЛАНИРОВАНИЕ ИССЛЕДОВАНИЯ</a:t>
            </a:r>
            <a:endParaRPr lang="ru-RU" sz="4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dirty="0" smtClean="0"/>
              <a:t>Планирование научной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4000496" cy="49377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+mj-lt"/>
              </a:rPr>
              <a:t>Началу исследования предшествует его тщательное планирование. Организация научного исследования начинается с составления плана, в плане указываются сроки начала и окончания этапов разработки темы с перечислением выполняемых заданий.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4214810" y="1643050"/>
          <a:ext cx="47149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dirty="0" smtClean="0"/>
              <a:t>Планирование научной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+mj-lt"/>
              </a:rPr>
              <a:t>Научно-исследовательские организации и образовательные учреждения разрабатывают планы работы на год на основе целевых комплексных программ, долгосрочных научных и научно-технических программ, хозяйственных договоров и заявок на исследования, представленных заказчиками. Научная работа кафедр учебных заведений организуется и проводится в соответствии с планами работы на учебный год. </a:t>
            </a:r>
          </a:p>
          <a:p>
            <a:pPr algn="just"/>
            <a:r>
              <a:rPr lang="ru-RU" dirty="0" smtClean="0">
                <a:latin typeface="+mj-lt"/>
              </a:rPr>
              <a:t>В научно-исследовательских и образовательных учреждениях по темам научно-исследовательских работ составляются рабочие программы и планы-графики их выполнения. При подготовке монографий, учебников, учебных пособий и лекций разрабатываются планы- проспекты этих работ.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Анализ </a:t>
            </a:r>
            <a:r>
              <a:rPr lang="ru-RU" sz="2800" dirty="0" err="1" smtClean="0"/>
              <a:t>теоретико</a:t>
            </a:r>
            <a:r>
              <a:rPr lang="ru-RU" sz="2800" dirty="0" smtClean="0"/>
              <a:t>- экспериментальных исследований и формулирование выводов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+mj-lt"/>
              </a:rPr>
              <a:t>Затем проводят новые экспериментальные исследования с учетом новой рабочей гипотезы. После выполненного анализа принимают окончательное решение, которое формулируют как заключение, выводы или предложения. Обычно по одной теме не рекомендуется составлять много выводов (не более 5 -10). </a:t>
            </a:r>
          </a:p>
          <a:p>
            <a:pPr algn="just"/>
            <a:r>
              <a:rPr lang="ru-RU" dirty="0" smtClean="0">
                <a:latin typeface="+mj-lt"/>
              </a:rPr>
              <a:t>Если же помимо основных выводов, отвечающих поставленной цели исследования, можно сделать еще и другие, то их формулируют отдельно, чтобы не затемнить конкретного ответа на основную задачу темы.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Список использованной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715436" cy="4652008"/>
          </a:xfrm>
        </p:spPr>
        <p:txBody>
          <a:bodyPr/>
          <a:lstStyle/>
          <a:p>
            <a:pPr algn="just"/>
            <a:r>
              <a:rPr lang="ru-RU" dirty="0" smtClean="0">
                <a:latin typeface="+mj-lt"/>
              </a:rPr>
              <a:t>Андреев, Г. И. Основы научной работы и оформление результатов научной деятельности</a:t>
            </a:r>
            <a:r>
              <a:rPr lang="en-US" dirty="0" smtClean="0">
                <a:latin typeface="+mj-lt"/>
              </a:rPr>
              <a:t> / C</a:t>
            </a:r>
            <a:r>
              <a:rPr lang="ru-RU" dirty="0" err="1" smtClean="0">
                <a:latin typeface="+mj-lt"/>
              </a:rPr>
              <a:t>мирнов</a:t>
            </a:r>
            <a:r>
              <a:rPr lang="ru-RU" dirty="0" smtClean="0">
                <a:latin typeface="+mj-lt"/>
              </a:rPr>
              <a:t> С. А., Тихомиров В. А. </a:t>
            </a:r>
            <a:r>
              <a:rPr lang="en-US" dirty="0" smtClean="0">
                <a:latin typeface="+mj-lt"/>
              </a:rPr>
              <a:t>[</a:t>
            </a:r>
            <a:r>
              <a:rPr lang="ru-RU" dirty="0" smtClean="0">
                <a:latin typeface="+mj-lt"/>
              </a:rPr>
              <a:t>и др.</a:t>
            </a:r>
            <a:r>
              <a:rPr lang="en-US" dirty="0" smtClean="0">
                <a:latin typeface="+mj-lt"/>
              </a:rPr>
              <a:t>]</a:t>
            </a:r>
            <a:r>
              <a:rPr lang="ru-RU" dirty="0" smtClean="0">
                <a:latin typeface="+mj-lt"/>
              </a:rPr>
              <a:t> – Москва: Финансы и статистика, 2003. - 269 с.</a:t>
            </a:r>
          </a:p>
          <a:p>
            <a:pPr algn="just"/>
            <a:r>
              <a:rPr lang="ru-RU" dirty="0" err="1" smtClean="0">
                <a:latin typeface="+mj-lt"/>
              </a:rPr>
              <a:t>Коровкина</a:t>
            </a:r>
            <a:r>
              <a:rPr lang="ru-RU" dirty="0" smtClean="0">
                <a:latin typeface="+mj-lt"/>
              </a:rPr>
              <a:t>, Н. Л. Методика подготовки исследовательских работ студентов: лекции </a:t>
            </a:r>
            <a:r>
              <a:rPr lang="en-US" dirty="0" smtClean="0">
                <a:latin typeface="+mj-lt"/>
              </a:rPr>
              <a:t>/</a:t>
            </a:r>
            <a:r>
              <a:rPr lang="ru-RU" dirty="0" smtClean="0">
                <a:latin typeface="+mj-lt"/>
              </a:rPr>
              <a:t> Н. Л. </a:t>
            </a:r>
            <a:r>
              <a:rPr lang="ru-RU" dirty="0" err="1" smtClean="0">
                <a:latin typeface="+mj-lt"/>
              </a:rPr>
              <a:t>Коровкина</a:t>
            </a:r>
            <a:r>
              <a:rPr lang="ru-RU" dirty="0" smtClean="0">
                <a:latin typeface="+mj-lt"/>
              </a:rPr>
              <a:t>, Г. А. </a:t>
            </a:r>
            <a:r>
              <a:rPr lang="ru-RU" dirty="0" err="1" smtClean="0">
                <a:latin typeface="+mj-lt"/>
              </a:rPr>
              <a:t>Левочкина</a:t>
            </a:r>
            <a:r>
              <a:rPr lang="ru-RU" dirty="0" smtClean="0">
                <a:latin typeface="+mj-lt"/>
              </a:rPr>
              <a:t> – Москва : Национальный Открытый Университет «ИНТУИТ», 2016. – 206 с.</a:t>
            </a:r>
          </a:p>
          <a:p>
            <a:pPr algn="just"/>
            <a:r>
              <a:rPr lang="ru-RU" dirty="0" smtClean="0">
                <a:latin typeface="+mj-lt"/>
              </a:rPr>
              <a:t>Бубенчиков, А. А. Основы научных исследований: учеб. пособие / А. А. Бубенчиков </a:t>
            </a:r>
            <a:r>
              <a:rPr lang="en-US" dirty="0" smtClean="0">
                <a:latin typeface="+mj-lt"/>
              </a:rPr>
              <a:t>[</a:t>
            </a:r>
            <a:r>
              <a:rPr lang="ru-RU" dirty="0" smtClean="0">
                <a:latin typeface="+mj-lt"/>
              </a:rPr>
              <a:t>и др.] ; </a:t>
            </a:r>
            <a:r>
              <a:rPr lang="ru-RU" dirty="0" err="1" smtClean="0">
                <a:latin typeface="+mj-lt"/>
              </a:rPr>
              <a:t>Минобрнауки</a:t>
            </a:r>
            <a:r>
              <a:rPr lang="ru-RU" dirty="0" smtClean="0">
                <a:latin typeface="+mj-lt"/>
              </a:rPr>
              <a:t> России, </a:t>
            </a:r>
            <a:r>
              <a:rPr lang="ru-RU" dirty="0" err="1" smtClean="0">
                <a:latin typeface="+mj-lt"/>
              </a:rPr>
              <a:t>ОмГТУ</a:t>
            </a:r>
            <a:r>
              <a:rPr lang="ru-RU" dirty="0" smtClean="0">
                <a:latin typeface="+mj-lt"/>
              </a:rPr>
              <a:t>. – Омск : Изд-во </a:t>
            </a:r>
            <a:r>
              <a:rPr lang="ru-RU" dirty="0" err="1" smtClean="0">
                <a:latin typeface="+mj-lt"/>
              </a:rPr>
              <a:t>ОмГТУ</a:t>
            </a:r>
            <a:r>
              <a:rPr lang="ru-RU" dirty="0" smtClean="0">
                <a:latin typeface="+mj-lt"/>
              </a:rPr>
              <a:t>, 2019.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643182"/>
            <a:ext cx="8229600" cy="9953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СПАСИБО ЗА ВНИМАНИЕ!</a:t>
            </a:r>
            <a:endParaRPr lang="ru-RU" sz="48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785926"/>
            <a:ext cx="8153400" cy="449580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+mj-lt"/>
              </a:rPr>
              <a:t>Формулирование </a:t>
            </a:r>
            <a:r>
              <a:rPr lang="ru-RU" sz="2800" dirty="0">
                <a:latin typeface="+mj-lt"/>
              </a:rPr>
              <a:t>темы научного исследования </a:t>
            </a:r>
            <a:endParaRPr lang="ru-RU" sz="2800" dirty="0" smtClean="0">
              <a:latin typeface="+mj-lt"/>
            </a:endParaRPr>
          </a:p>
          <a:p>
            <a:pPr algn="just"/>
            <a:r>
              <a:rPr lang="ru-RU" sz="2800" dirty="0" smtClean="0">
                <a:latin typeface="+mj-lt"/>
              </a:rPr>
              <a:t>Планирование </a:t>
            </a:r>
            <a:r>
              <a:rPr lang="ru-RU" sz="2800" dirty="0">
                <a:latin typeface="+mj-lt"/>
              </a:rPr>
              <a:t>научной работы </a:t>
            </a:r>
            <a:endParaRPr lang="ru-RU" sz="2800" dirty="0" smtClean="0">
              <a:latin typeface="+mj-lt"/>
            </a:endParaRPr>
          </a:p>
          <a:p>
            <a:pPr algn="just"/>
            <a:r>
              <a:rPr lang="ru-RU" sz="2800" dirty="0" smtClean="0">
                <a:latin typeface="+mj-lt"/>
              </a:rPr>
              <a:t>Анализ </a:t>
            </a:r>
            <a:r>
              <a:rPr lang="ru-RU" sz="2800" dirty="0">
                <a:latin typeface="+mj-lt"/>
              </a:rPr>
              <a:t>теоретико-экспериментальных исследований и формулирование выводов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500034" y="1000108"/>
          <a:ext cx="828680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785794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Подготовительным этапом научно- исследовательской работы является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выбор темы научного исследования. 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500174"/>
          <a:ext cx="835824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14290"/>
          <a:ext cx="8229600" cy="5942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500042"/>
          <a:ext cx="8229600" cy="543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714356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+mj-lt"/>
              </a:rPr>
              <a:t>Определение </a:t>
            </a:r>
            <a:r>
              <a:rPr lang="ru-RU" i="1" dirty="0" smtClean="0">
                <a:latin typeface="+mj-lt"/>
              </a:rPr>
              <a:t>объекта и предмета исследования </a:t>
            </a:r>
            <a:r>
              <a:rPr lang="ru-RU" dirty="0" smtClean="0">
                <a:latin typeface="+mj-lt"/>
              </a:rPr>
              <a:t>является важным методологическим этапом научной научно-исследовательской работы. </a:t>
            </a:r>
            <a:r>
              <a:rPr lang="ru-RU" b="1" dirty="0" smtClean="0">
                <a:latin typeface="+mj-lt"/>
              </a:rPr>
              <a:t>Объект исследования </a:t>
            </a:r>
            <a:r>
              <a:rPr lang="ru-RU" dirty="0" smtClean="0">
                <a:latin typeface="+mj-lt"/>
              </a:rPr>
              <a:t>- это то социальное явление (процесс), которое содержит противоречие и порождает проблемную ситуацию. </a:t>
            </a:r>
            <a:r>
              <a:rPr lang="ru-RU" b="1" dirty="0" smtClean="0">
                <a:latin typeface="+mj-lt"/>
              </a:rPr>
              <a:t>Предмет исследования </a:t>
            </a:r>
            <a:r>
              <a:rPr lang="ru-RU" dirty="0" smtClean="0">
                <a:latin typeface="+mj-lt"/>
              </a:rPr>
              <a:t>- это те наиболее значимые с точки зрения практики и теории свойства, стороны, особенности объекта, которые подлежат изучению. </a:t>
            </a:r>
          </a:p>
          <a:p>
            <a:pPr marL="273050" indent="-3175" algn="just">
              <a:buNone/>
            </a:pPr>
            <a:r>
              <a:rPr lang="ru-RU" dirty="0" smtClean="0">
                <a:latin typeface="+mj-lt"/>
              </a:rPr>
              <a:t>Например, если тема научной работы посвящена формированию механизма кредитно-денежного регулирования, то объектом исследования являются процессы трансформации системы кредитно-денежного регулирования в определенных условиях, а предметом - механизм кредитно-денежного регулирования экономики.</a:t>
            </a:r>
          </a:p>
          <a:p>
            <a:pPr algn="just"/>
            <a:r>
              <a:rPr lang="ru-RU" b="1" dirty="0" smtClean="0">
                <a:latin typeface="+mj-lt"/>
              </a:rPr>
              <a:t>Цель исследования </a:t>
            </a:r>
            <a:r>
              <a:rPr lang="ru-RU" dirty="0" smtClean="0">
                <a:latin typeface="+mj-lt"/>
              </a:rPr>
              <a:t>- это общая его направленность на конечный результат. </a:t>
            </a:r>
            <a:r>
              <a:rPr lang="ru-RU" b="1" dirty="0" smtClean="0">
                <a:latin typeface="+mj-lt"/>
              </a:rPr>
              <a:t>Задачи исследования </a:t>
            </a:r>
            <a:r>
              <a:rPr lang="ru-RU" dirty="0" smtClean="0">
                <a:latin typeface="+mj-lt"/>
              </a:rPr>
              <a:t>- это то, что требует решения в процессе исследования; вопросы, на которые должен быть получен ответ.</a:t>
            </a:r>
          </a:p>
          <a:p>
            <a:pPr algn="just"/>
            <a:endParaRPr lang="ru-RU" dirty="0"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</TotalTime>
  <Words>1010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Bookman Old Style</vt:lpstr>
      <vt:lpstr>Calibri</vt:lpstr>
      <vt:lpstr>Cambria</vt:lpstr>
      <vt:lpstr>Century Schoolbook</vt:lpstr>
      <vt:lpstr>Gill Sans MT</vt:lpstr>
      <vt:lpstr>Wingdings</vt:lpstr>
      <vt:lpstr>Wingdings 2</vt:lpstr>
      <vt:lpstr>Wingdings 3</vt:lpstr>
      <vt:lpstr>Начальная</vt:lpstr>
      <vt:lpstr>Эркер</vt:lpstr>
      <vt:lpstr>ВЫБОР НАПРАВЛЕНИЯ  И ПЛАНИРОВАНИЕ ИССЛЕДОВАНИЯ</vt:lpstr>
      <vt:lpstr>Содержание </vt:lpstr>
      <vt:lpstr>Презентация PowerPoint</vt:lpstr>
      <vt:lpstr>Презентация PowerPoint</vt:lpstr>
      <vt:lpstr>Подготовительным этапом научно- исследовательской работы является выбор темы научного исследования. 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Планирование научной работы</vt:lpstr>
      <vt:lpstr>Планирование научной работы</vt:lpstr>
      <vt:lpstr>Анализ теоретико- экспериментальных исследований и формулирование выводов</vt:lpstr>
      <vt:lpstr>Презентация PowerPoint</vt:lpstr>
      <vt:lpstr>Список использованной литературы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направления и планирование исследования</dc:title>
  <dc:creator>1</dc:creator>
  <cp:lastModifiedBy>Пользователь Windows</cp:lastModifiedBy>
  <cp:revision>8</cp:revision>
  <dcterms:created xsi:type="dcterms:W3CDTF">2020-11-02T22:15:28Z</dcterms:created>
  <dcterms:modified xsi:type="dcterms:W3CDTF">2020-12-02T12:36:40Z</dcterms:modified>
</cp:coreProperties>
</file>