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Статистический анализ функционирования предприятий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81934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коэффициент использования максимально возможного фонда рабочего времени (МВФРВ): </a:t>
            </a:r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 lvl="0"/>
            <a:r>
              <a:rPr lang="ru-RU" dirty="0"/>
              <a:t>коэффициент неявок: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/>
              <a:t>К показателям использования рабочего времени</a:t>
            </a:r>
            <a:r>
              <a:rPr lang="ru-RU" dirty="0"/>
              <a:t> относят</a:t>
            </a:r>
            <a:r>
              <a:rPr lang="ru-RU" dirty="0" smtClean="0"/>
              <a:t>: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669010"/>
            <a:ext cx="5821200" cy="759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3" y="4474288"/>
            <a:ext cx="5081923" cy="9709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10279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Основные фонды </a:t>
            </a:r>
            <a:r>
              <a:rPr lang="ru-RU" dirty="0"/>
              <a:t>– это средства труда, которые многократно участвуют в процессе производства товаров и услуг в неизменной натурально-вещественной форме и постепенно переносят свою стоимость на создаваемые товары и услуги.</a:t>
            </a:r>
          </a:p>
          <a:p>
            <a:endParaRPr lang="ru-RU" dirty="0" smtClean="0"/>
          </a:p>
          <a:p>
            <a:r>
              <a:rPr lang="ru-RU" b="1" dirty="0"/>
              <a:t>Оборотные активы</a:t>
            </a:r>
            <a:r>
              <a:rPr lang="ru-RU" dirty="0"/>
              <a:t> – это средства, совершающие оборот в течение года или одного производственного цикла.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i="1" dirty="0"/>
              <a:t>Статистическое изучение основных и оборотных фондов </a:t>
            </a:r>
            <a:r>
              <a:rPr lang="ru-RU" sz="2800" b="1" i="1" dirty="0" smtClean="0"/>
              <a:t>предприятия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3392549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u="sng" dirty="0"/>
              <a:t>I</a:t>
            </a:r>
            <a:r>
              <a:rPr lang="ru-RU" u="sng" dirty="0"/>
              <a:t> Материальные оборотные средства (фонды)</a:t>
            </a:r>
          </a:p>
          <a:p>
            <a:pPr marL="45720" indent="0">
              <a:buNone/>
            </a:pPr>
            <a:r>
              <a:rPr lang="ru-RU" dirty="0"/>
              <a:t>1.1 Производственные запасы</a:t>
            </a:r>
          </a:p>
          <a:p>
            <a:pPr marL="45720" indent="0">
              <a:buNone/>
            </a:pPr>
            <a:r>
              <a:rPr lang="ru-RU" dirty="0"/>
              <a:t>1.2 Незавершенное производство</a:t>
            </a:r>
          </a:p>
          <a:p>
            <a:pPr marL="45720" indent="0">
              <a:buNone/>
            </a:pPr>
            <a:r>
              <a:rPr lang="ru-RU" dirty="0"/>
              <a:t>1.3 Готовая продукция</a:t>
            </a:r>
          </a:p>
          <a:p>
            <a:pPr marL="45720" indent="0">
              <a:buNone/>
            </a:pPr>
            <a:r>
              <a:rPr lang="ru-RU" dirty="0"/>
              <a:t>1.4 Товары для перепродажи</a:t>
            </a:r>
          </a:p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u="sng" dirty="0"/>
              <a:t>II</a:t>
            </a:r>
            <a:r>
              <a:rPr lang="ru-RU" u="sng" dirty="0"/>
              <a:t> Нематериальные оборотные средства</a:t>
            </a:r>
          </a:p>
          <a:p>
            <a:pPr marL="45720" indent="0">
              <a:buNone/>
            </a:pPr>
            <a:r>
              <a:rPr lang="ru-RU" dirty="0"/>
              <a:t>2.1 Дебиторская задолженность</a:t>
            </a:r>
          </a:p>
          <a:p>
            <a:pPr marL="45720" indent="0">
              <a:buNone/>
            </a:pPr>
            <a:r>
              <a:rPr lang="ru-RU" dirty="0"/>
              <a:t>2.2 Краткосрочные финансовые вложения</a:t>
            </a:r>
          </a:p>
          <a:p>
            <a:pPr marL="45720" indent="0">
              <a:buNone/>
            </a:pPr>
            <a:r>
              <a:rPr lang="ru-RU" dirty="0"/>
              <a:t>2.3 Денежные средства, денежные эквиваленты и НДС</a:t>
            </a:r>
          </a:p>
          <a:p>
            <a:pPr marL="45720" indent="0">
              <a:buNone/>
            </a:pPr>
            <a:r>
              <a:rPr lang="ru-RU" dirty="0"/>
              <a:t>2.4 Прочие оборотные активы.</a:t>
            </a:r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Классификация оборотных средств</a:t>
            </a:r>
            <a:r>
              <a:rPr lang="ru-RU" dirty="0" smtClean="0"/>
              <a:t>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94391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half" idx="1"/>
          </p:nvPr>
        </p:nvSpPr>
        <p:spPr>
          <a:xfrm>
            <a:off x="395536" y="1719072"/>
            <a:ext cx="4100264" cy="4407408"/>
          </a:xfrm>
        </p:spPr>
        <p:txBody>
          <a:bodyPr>
            <a:normAutofit fontScale="85000" lnSpcReduction="10000"/>
          </a:bodyPr>
          <a:lstStyle/>
          <a:p>
            <a:pPr marL="45720" indent="0">
              <a:buNone/>
            </a:pPr>
            <a:r>
              <a:rPr lang="ru-RU" i="1" dirty="0"/>
              <a:t>К обобщающим показателям</a:t>
            </a:r>
            <a:r>
              <a:rPr lang="ru-RU" dirty="0"/>
              <a:t> относятся:</a:t>
            </a:r>
          </a:p>
          <a:p>
            <a:r>
              <a:rPr lang="ru-RU" dirty="0" smtClean="0"/>
              <a:t>1.Материалоотдача (МО)</a:t>
            </a:r>
          </a:p>
          <a:p>
            <a:endParaRPr lang="ru-RU" dirty="0"/>
          </a:p>
          <a:p>
            <a:r>
              <a:rPr lang="ru-RU" dirty="0" smtClean="0"/>
              <a:t>2.Материалоемкость (МЕ)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i="1" dirty="0"/>
              <a:t>Частные показатели</a:t>
            </a:r>
            <a:r>
              <a:rPr lang="ru-RU" b="1" i="1" dirty="0"/>
              <a:t> </a:t>
            </a:r>
            <a:r>
              <a:rPr lang="ru-RU" dirty="0"/>
              <a:t>применяются для характеристики использования отдельных видов производственных запасов (</a:t>
            </a:r>
            <a:r>
              <a:rPr lang="ru-RU" dirty="0" err="1"/>
              <a:t>сырьеемкость</a:t>
            </a:r>
            <a:r>
              <a:rPr lang="ru-RU" dirty="0"/>
              <a:t>, металлоемкость, </a:t>
            </a:r>
            <a:r>
              <a:rPr lang="ru-RU" dirty="0" err="1"/>
              <a:t>топливоемкость</a:t>
            </a:r>
            <a:r>
              <a:rPr lang="ru-RU" dirty="0"/>
              <a:t> и др.).</a:t>
            </a:r>
          </a:p>
          <a:p>
            <a:r>
              <a:rPr lang="ru-RU" dirty="0"/>
              <a:t>Удельная материалоемкость </a:t>
            </a:r>
            <a:r>
              <a:rPr lang="ru-RU" i="1" dirty="0"/>
              <a:t>(m) </a:t>
            </a:r>
            <a:endParaRPr lang="ru-RU" dirty="0"/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/>
              <a:t>Использование производственных запасов характеризуется обобщающими и частными показателями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3854187"/>
            <a:ext cx="1152128" cy="7139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941" y="5373216"/>
            <a:ext cx="1024859" cy="635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5775927"/>
            <a:ext cx="1008112" cy="821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278393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575054"/>
            <a:ext cx="8407893" cy="5238322"/>
          </a:xfrm>
        </p:spPr>
        <p:txBody>
          <a:bodyPr>
            <a:normAutofit/>
          </a:bodyPr>
          <a:lstStyle/>
          <a:p>
            <a:r>
              <a:rPr lang="ru-RU" b="1" dirty="0"/>
              <a:t>Финансовый результат (прибыль или убыток) </a:t>
            </a:r>
            <a:r>
              <a:rPr lang="ru-RU" dirty="0"/>
              <a:t>является абсолютным показателем эффективности деятельности организации. На практике используется следующая система показателей финансовых результатов:</a:t>
            </a:r>
          </a:p>
          <a:p>
            <a:pPr marL="45720" indent="0">
              <a:buNone/>
            </a:pPr>
            <a:r>
              <a:rPr lang="ru-RU" dirty="0"/>
              <a:t>1) валовая прибыль (убыток);</a:t>
            </a:r>
          </a:p>
          <a:p>
            <a:pPr marL="45720" indent="0">
              <a:buNone/>
            </a:pPr>
            <a:r>
              <a:rPr lang="ru-RU" dirty="0"/>
              <a:t>2) прибыль (убыток) от продаж (ПП);</a:t>
            </a:r>
          </a:p>
          <a:p>
            <a:pPr marL="45720" indent="0">
              <a:buNone/>
            </a:pPr>
            <a:r>
              <a:rPr lang="ru-RU" dirty="0"/>
              <a:t>3) прибыль (убыток) до налогообложения (ПН);</a:t>
            </a:r>
          </a:p>
          <a:p>
            <a:pPr marL="45720" indent="0">
              <a:buNone/>
            </a:pPr>
            <a:r>
              <a:rPr lang="ru-RU" dirty="0"/>
              <a:t>4) чистая прибыль (убыток) (ЧП).</a:t>
            </a:r>
          </a:p>
          <a:p>
            <a:endParaRPr lang="ru-RU" dirty="0" smtClean="0"/>
          </a:p>
          <a:p>
            <a:r>
              <a:rPr lang="ru-RU" dirty="0"/>
              <a:t>Общее изменение прибыли (убытка) от продаж определяется по формуле</a:t>
            </a:r>
            <a:r>
              <a:rPr lang="ru-RU" dirty="0" smtClean="0"/>
              <a:t>:</a:t>
            </a:r>
          </a:p>
          <a:p>
            <a:endParaRPr lang="ru-RU" dirty="0"/>
          </a:p>
          <a:p>
            <a:r>
              <a:rPr lang="ru-RU" dirty="0"/>
              <a:t>где </a:t>
            </a:r>
            <a:r>
              <a:rPr lang="ru-RU" i="1" dirty="0"/>
              <a:t>р </a:t>
            </a:r>
            <a:r>
              <a:rPr lang="ru-RU" dirty="0"/>
              <a:t>– цена продажи единицы продукции; </a:t>
            </a:r>
            <a:r>
              <a:rPr lang="ru-RU" i="1" dirty="0"/>
              <a:t>z </a:t>
            </a:r>
            <a:r>
              <a:rPr lang="ru-RU" dirty="0"/>
              <a:t>– себестоимость единицы продукции; </a:t>
            </a:r>
            <a:r>
              <a:rPr lang="ru-RU" i="1" dirty="0"/>
              <a:t>q </a:t>
            </a:r>
            <a:r>
              <a:rPr lang="ru-RU" dirty="0"/>
              <a:t>– объем проданной продукции.</a:t>
            </a:r>
          </a:p>
          <a:p>
            <a:pPr marL="45720" indent="0">
              <a:buNone/>
            </a:pPr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/>
              <a:t>Статистика эффективности функционирования предприятий</a:t>
            </a:r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59" y="5445224"/>
            <a:ext cx="3803885" cy="401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823238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Рентабельность</a:t>
            </a:r>
            <a:r>
              <a:rPr lang="ru-RU" dirty="0"/>
              <a:t> - это относительный показатель эффективности производства, означающий прибыльность, доходность предприятия или предпринимательской деятельности.</a:t>
            </a:r>
          </a:p>
          <a:p>
            <a:pPr lvl="0"/>
            <a:r>
              <a:rPr lang="ru-RU" dirty="0"/>
              <a:t>Рентабельность прибыли от реализации продукции:         </a:t>
            </a:r>
          </a:p>
          <a:p>
            <a:endParaRPr lang="ru-RU" dirty="0" smtClean="0"/>
          </a:p>
          <a:p>
            <a:endParaRPr lang="ru-RU" dirty="0"/>
          </a:p>
          <a:p>
            <a:pPr lvl="0"/>
            <a:r>
              <a:rPr lang="ru-RU" dirty="0"/>
              <a:t>Рентабельность продаж предприятия (организации) определяется по формулам:                                       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/>
              <a:t>Статистика эффективности функционирования предприятий</a:t>
            </a:r>
            <a:endParaRPr lang="ru-RU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3356992"/>
            <a:ext cx="1906369" cy="6636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8130" y="4719886"/>
            <a:ext cx="1311782" cy="72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4683734"/>
            <a:ext cx="1442542" cy="797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57199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i="1" dirty="0" smtClean="0"/>
              <a:t>Статистика </a:t>
            </a:r>
            <a:r>
              <a:rPr lang="ru-RU" sz="2800" i="1" dirty="0"/>
              <a:t>продукции предприятий и издержек ее производства</a:t>
            </a:r>
            <a:endParaRPr lang="ru-RU" sz="2800" dirty="0"/>
          </a:p>
          <a:p>
            <a:r>
              <a:rPr lang="ru-RU" sz="2800" i="1" dirty="0" smtClean="0"/>
              <a:t>Статистика </a:t>
            </a:r>
            <a:r>
              <a:rPr lang="ru-RU" sz="2800" i="1" dirty="0"/>
              <a:t>персонала предприятия</a:t>
            </a:r>
            <a:endParaRPr lang="ru-RU" sz="2800" dirty="0"/>
          </a:p>
          <a:p>
            <a:r>
              <a:rPr lang="ru-RU" sz="2800" i="1" dirty="0" smtClean="0"/>
              <a:t>Статистическое </a:t>
            </a:r>
            <a:r>
              <a:rPr lang="ru-RU" sz="2800" i="1" dirty="0"/>
              <a:t>изучение основных и оборотных фондов предприятия</a:t>
            </a:r>
            <a:endParaRPr lang="ru-RU" sz="2800" dirty="0"/>
          </a:p>
          <a:p>
            <a:r>
              <a:rPr lang="ru-RU" sz="2800" i="1" dirty="0" smtClean="0"/>
              <a:t>Статистика </a:t>
            </a:r>
            <a:r>
              <a:rPr lang="ru-RU" sz="2800" i="1" dirty="0"/>
              <a:t>эффективности функционирования предприятий</a:t>
            </a:r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7828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5022297"/>
          </a:xfrm>
        </p:spPr>
        <p:txBody>
          <a:bodyPr>
            <a:normAutofit fontScale="92500" lnSpcReduction="20000"/>
          </a:bodyPr>
          <a:lstStyle/>
          <a:p>
            <a:r>
              <a:rPr lang="ru-RU" i="1" dirty="0"/>
              <a:t>Под </a:t>
            </a:r>
            <a:r>
              <a:rPr lang="ru-RU" b="1" i="1" dirty="0"/>
              <a:t>продукцией</a:t>
            </a:r>
            <a:r>
              <a:rPr lang="ru-RU" dirty="0"/>
              <a:t> понимается прямой полезный результат деятельности предприятия, который может выступать в виде продукта, имеющего вещественную форму, работ и </a:t>
            </a:r>
            <a:r>
              <a:rPr lang="ru-RU" dirty="0" smtClean="0"/>
              <a:t>услуг</a:t>
            </a:r>
          </a:p>
          <a:p>
            <a:endParaRPr lang="ru-RU" dirty="0"/>
          </a:p>
          <a:p>
            <a:pPr marL="45720" indent="0" algn="ctr">
              <a:buNone/>
            </a:pPr>
            <a:r>
              <a:rPr lang="ru-RU" i="1" u="sng" dirty="0"/>
              <a:t>Основными задачами статистического анализа объёма производства и реализации продукции</a:t>
            </a:r>
            <a:r>
              <a:rPr lang="ru-RU" u="sng" dirty="0"/>
              <a:t> на предприятиях являются:</a:t>
            </a:r>
          </a:p>
          <a:p>
            <a:pPr marL="45720" indent="0">
              <a:buNone/>
            </a:pPr>
            <a:r>
              <a:rPr lang="ru-RU" dirty="0"/>
              <a:t>- оценка динамики по основным показателям объёма, структуры и качества продукции</a:t>
            </a:r>
          </a:p>
          <a:p>
            <a:pPr marL="45720" indent="0">
              <a:buNone/>
            </a:pPr>
            <a:r>
              <a:rPr lang="ru-RU" dirty="0"/>
              <a:t>- выявление степени влияния основных факторов на показатели объёма производства и реализации продукции;</a:t>
            </a:r>
          </a:p>
          <a:p>
            <a:pPr marL="45720" indent="0">
              <a:buNone/>
            </a:pPr>
            <a:r>
              <a:rPr lang="ru-RU" dirty="0"/>
              <a:t>- характеристика выполнения плана по объему, ассортименту продукции с учетом выполнения договорных обязательств;</a:t>
            </a:r>
          </a:p>
          <a:p>
            <a:pPr marL="45720" indent="0">
              <a:buNone/>
            </a:pPr>
            <a:r>
              <a:rPr lang="ru-RU" dirty="0"/>
              <a:t>- характеристика ритмичности производства, выпуска и реализации продукции.</a:t>
            </a:r>
          </a:p>
          <a:p>
            <a:pPr marL="45720" indent="0">
              <a:buNone/>
            </a:pPr>
            <a:endParaRPr lang="ru-RU" dirty="0" smtClean="0"/>
          </a:p>
          <a:p>
            <a:r>
              <a:rPr lang="ru-RU" dirty="0" smtClean="0"/>
              <a:t>Для </a:t>
            </a:r>
            <a:r>
              <a:rPr lang="ru-RU" dirty="0"/>
              <a:t>измерения объема продукции могут быть использованы </a:t>
            </a:r>
            <a:r>
              <a:rPr lang="ru-RU" b="1" i="1" dirty="0"/>
              <a:t>такие методы как: </a:t>
            </a:r>
            <a:r>
              <a:rPr lang="ru-RU" dirty="0"/>
              <a:t>натуральный;</a:t>
            </a:r>
            <a:r>
              <a:rPr lang="ru-RU" b="1" i="1" dirty="0"/>
              <a:t> </a:t>
            </a:r>
            <a:r>
              <a:rPr lang="ru-RU" dirty="0"/>
              <a:t>условно-натуральный;</a:t>
            </a:r>
            <a:r>
              <a:rPr lang="ru-RU" b="1" i="1" dirty="0"/>
              <a:t> </a:t>
            </a:r>
            <a:r>
              <a:rPr lang="ru-RU" dirty="0"/>
              <a:t>стоимостной.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i="1" dirty="0"/>
              <a:t>Статистика продукции предприятий и издержек ее </a:t>
            </a:r>
            <a:r>
              <a:rPr lang="ru-RU" sz="2800" b="1" i="1" dirty="0" smtClean="0"/>
              <a:t>производства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585899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/>
              <a:t>Валовой оборот</a:t>
            </a:r>
            <a:r>
              <a:rPr lang="ru-RU" b="1" dirty="0"/>
              <a:t> </a:t>
            </a:r>
            <a:r>
              <a:rPr lang="ru-RU" dirty="0"/>
              <a:t>характеризует в стоимостном выражении объем продукции, произведенной за отчетный период всеми цехами предприятия как для отпуска на сторону за пределы предприятия, так и для дальнейшей переработки и производственного использования в других целях.</a:t>
            </a:r>
          </a:p>
          <a:p>
            <a:r>
              <a:rPr lang="ru-RU" b="1" i="1" dirty="0"/>
              <a:t>Валовая продукция</a:t>
            </a:r>
            <a:r>
              <a:rPr lang="ru-RU" b="1" dirty="0"/>
              <a:t> </a:t>
            </a:r>
            <a:r>
              <a:rPr lang="ru-RU" dirty="0"/>
              <a:t>промышленного предприятия представляет собой общий объем продуктов основной деятельности предприятия за отчетный период в денежном выражении.</a:t>
            </a:r>
          </a:p>
          <a:p>
            <a:r>
              <a:rPr lang="ru-RU" b="1" i="1" dirty="0"/>
              <a:t>Товарная продукция</a:t>
            </a:r>
            <a:r>
              <a:rPr lang="ru-RU" b="1" dirty="0"/>
              <a:t> </a:t>
            </a:r>
            <a:r>
              <a:rPr lang="ru-RU" dirty="0"/>
              <a:t>– это объем продукции, произведенной для реализации на сторону.</a:t>
            </a:r>
          </a:p>
          <a:p>
            <a:r>
              <a:rPr lang="ru-RU" b="1" dirty="0"/>
              <a:t>Реализованная продукция </a:t>
            </a:r>
            <a:r>
              <a:rPr lang="ru-RU" dirty="0"/>
              <a:t>– продукция, отгруженная потребителю и оплаченная им (либо принятая к оплате).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Система стоимостных </a:t>
            </a:r>
            <a:r>
              <a:rPr lang="ru-RU" dirty="0" smtClean="0"/>
              <a:t>показателей: 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5949280"/>
            <a:ext cx="2798493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54908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950289"/>
          </a:xfrm>
        </p:spPr>
        <p:txBody>
          <a:bodyPr>
            <a:normAutofit lnSpcReduction="10000"/>
          </a:bodyPr>
          <a:lstStyle/>
          <a:p>
            <a:pPr marL="45720" indent="0" algn="ctr">
              <a:buNone/>
            </a:pPr>
            <a:r>
              <a:rPr lang="ru-RU" u="sng" dirty="0"/>
              <a:t>В статистических исследованиях применяют различные методы оценки ритмичности</a:t>
            </a:r>
            <a:r>
              <a:rPr lang="ru-RU" u="sng" dirty="0" smtClean="0"/>
              <a:t>:</a:t>
            </a:r>
          </a:p>
          <a:p>
            <a:r>
              <a:rPr lang="ru-RU" dirty="0" smtClean="0"/>
              <a:t>- </a:t>
            </a:r>
            <a:r>
              <a:rPr lang="ru-RU" dirty="0"/>
              <a:t>по уровню среднесуточного выпуска;</a:t>
            </a:r>
          </a:p>
          <a:p>
            <a:r>
              <a:rPr lang="ru-RU" dirty="0"/>
              <a:t>- по коэффициенту ритмичности;</a:t>
            </a:r>
          </a:p>
          <a:p>
            <a:r>
              <a:rPr lang="ru-RU" dirty="0"/>
              <a:t>- графический метод;</a:t>
            </a:r>
          </a:p>
          <a:p>
            <a:r>
              <a:rPr lang="ru-RU" dirty="0"/>
              <a:t>- по коэффициенту вариации.</a:t>
            </a:r>
          </a:p>
          <a:p>
            <a:endParaRPr lang="ru-RU" dirty="0" smtClean="0"/>
          </a:p>
          <a:p>
            <a:pPr marL="45720" indent="0" algn="ctr">
              <a:buNone/>
            </a:pPr>
            <a:r>
              <a:rPr lang="ru-RU" u="sng" dirty="0"/>
              <a:t>Обобщающими показателями качества продукции принято считать:</a:t>
            </a:r>
          </a:p>
          <a:p>
            <a:r>
              <a:rPr lang="ru-RU" dirty="0"/>
              <a:t>- удельный вес новой продукции;</a:t>
            </a:r>
          </a:p>
          <a:p>
            <a:r>
              <a:rPr lang="ru-RU" dirty="0"/>
              <a:t>- удельный вес инновационной продукции;</a:t>
            </a:r>
          </a:p>
          <a:p>
            <a:r>
              <a:rPr lang="ru-RU" dirty="0"/>
              <a:t>- удельный вес сертифицированной продукции;</a:t>
            </a:r>
          </a:p>
          <a:p>
            <a:r>
              <a:rPr lang="ru-RU" dirty="0"/>
              <a:t>- удельный вес экспортируемой продукции;</a:t>
            </a:r>
          </a:p>
          <a:p>
            <a:r>
              <a:rPr lang="ru-RU" dirty="0"/>
              <a:t>- коэффициент сортности продукции и др.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57940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853955"/>
            <a:ext cx="8407893" cy="5022297"/>
          </a:xfrm>
        </p:spPr>
        <p:txBody>
          <a:bodyPr>
            <a:normAutofit/>
          </a:bodyPr>
          <a:lstStyle/>
          <a:p>
            <a:r>
              <a:rPr lang="ru-RU" dirty="0"/>
              <a:t>Сводная оценка качества (К</a:t>
            </a:r>
            <a:r>
              <a:rPr lang="ru-RU" baseline="-25000" dirty="0"/>
              <a:t>СВ</a:t>
            </a:r>
            <a:r>
              <a:rPr lang="ru-RU" dirty="0"/>
              <a:t>) проводится на основе:</a:t>
            </a:r>
          </a:p>
          <a:p>
            <a:r>
              <a:rPr lang="ru-RU" dirty="0"/>
              <a:t>1) коэффициента качества В.А. Трапезникова</a:t>
            </a:r>
            <a:r>
              <a:rPr lang="ru-RU" dirty="0" smtClean="0"/>
              <a:t>:</a:t>
            </a:r>
          </a:p>
          <a:p>
            <a:endParaRPr lang="ru-RU" dirty="0"/>
          </a:p>
          <a:p>
            <a:endParaRPr lang="ru-RU" dirty="0" smtClean="0"/>
          </a:p>
          <a:p>
            <a:r>
              <a:rPr lang="ru-RU" dirty="0"/>
              <a:t>2) индекса качества А.Я. Боярского:</a:t>
            </a:r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  <a:p>
            <a:r>
              <a:rPr lang="ru-RU" dirty="0"/>
              <a:t>Затраты на производство и реализацию продукции за определенный период называют </a:t>
            </a:r>
            <a:r>
              <a:rPr lang="ru-RU" b="1" i="1" dirty="0"/>
              <a:t>издержками</a:t>
            </a:r>
            <a:r>
              <a:rPr lang="ru-RU" i="1" dirty="0"/>
              <a:t> производства.</a:t>
            </a:r>
            <a:r>
              <a:rPr lang="ru-RU" dirty="0"/>
              <a:t> Издержки, относящиеся к произведенной продукции, отражает ее </a:t>
            </a:r>
            <a:r>
              <a:rPr lang="ru-RU" b="1" i="1" dirty="0"/>
              <a:t>себестоимость</a:t>
            </a:r>
            <a:r>
              <a:rPr lang="ru-RU" i="1" dirty="0"/>
              <a:t>.</a:t>
            </a:r>
            <a:endParaRPr lang="ru-RU" dirty="0"/>
          </a:p>
          <a:p>
            <a:pPr marL="4572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Сводная оценка качества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2523030"/>
            <a:ext cx="1347378" cy="7278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3753036"/>
            <a:ext cx="1656184" cy="828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455146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/>
              <a:t>Классификация затрат на производство и реализацию продукции по </a:t>
            </a:r>
            <a:r>
              <a:rPr lang="ru-RU" sz="2800" dirty="0" smtClean="0"/>
              <a:t>категориям</a:t>
            </a:r>
            <a:endParaRPr lang="ru-RU" sz="28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44824"/>
            <a:ext cx="8672940" cy="20127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95536" y="4005064"/>
            <a:ext cx="83529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Для расчета себестоимости единицы продукции применяется следующее соотношение: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4334849"/>
            <a:ext cx="1224136" cy="790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1969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950289"/>
          </a:xfrm>
        </p:spPr>
        <p:txBody>
          <a:bodyPr>
            <a:normAutofit lnSpcReduction="10000"/>
          </a:bodyPr>
          <a:lstStyle/>
          <a:p>
            <a:r>
              <a:rPr lang="ru-RU" b="1" i="1" dirty="0"/>
              <a:t>Персонал предприятия</a:t>
            </a:r>
            <a:r>
              <a:rPr lang="ru-RU" b="1" dirty="0"/>
              <a:t> </a:t>
            </a:r>
            <a:r>
              <a:rPr lang="ru-RU" dirty="0"/>
              <a:t>– это профессионально-квалифицированный численный состав занятых работников (кадры). Под кадрами предприятия понимают не только наемных работников, но и собственников или совладельцев фирмы, если они принимают участие в деятельности предприятия своим трудом и получают за это соответствующую оплату. </a:t>
            </a:r>
            <a:endParaRPr lang="ru-RU" dirty="0" smtClean="0"/>
          </a:p>
          <a:p>
            <a:endParaRPr lang="ru-RU" dirty="0"/>
          </a:p>
          <a:p>
            <a:pPr marL="45720" indent="0" algn="ctr">
              <a:buNone/>
            </a:pPr>
            <a:r>
              <a:rPr lang="ru-RU" u="sng" dirty="0"/>
              <a:t>Для характеристики численности работников используются следующие показатели:</a:t>
            </a:r>
          </a:p>
          <a:p>
            <a:r>
              <a:rPr lang="ru-RU" dirty="0"/>
              <a:t>- списочная численность;</a:t>
            </a:r>
          </a:p>
          <a:p>
            <a:r>
              <a:rPr lang="ru-RU" dirty="0"/>
              <a:t>- явочная численность;</a:t>
            </a:r>
          </a:p>
          <a:p>
            <a:r>
              <a:rPr lang="ru-RU" dirty="0"/>
              <a:t>- численность фактически работавших.</a:t>
            </a:r>
          </a:p>
          <a:p>
            <a:endParaRPr lang="ru-RU" dirty="0"/>
          </a:p>
          <a:p>
            <a:r>
              <a:rPr lang="ru-RU" dirty="0"/>
              <a:t>Всякое изменение численности называется </a:t>
            </a:r>
            <a:r>
              <a:rPr lang="ru-RU" b="1" i="1" dirty="0"/>
              <a:t>оборотом рабочей силы</a:t>
            </a:r>
            <a:r>
              <a:rPr lang="ru-RU" b="1" dirty="0"/>
              <a:t>.</a:t>
            </a:r>
            <a:endParaRPr lang="ru-RU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/>
              <a:t>Статистика персонала предприятия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4384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556792"/>
            <a:ext cx="8407893" cy="5238322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Основными единицами учета рабочего времени являются </a:t>
            </a:r>
            <a:r>
              <a:rPr lang="ru-RU" i="1" dirty="0"/>
              <a:t>отработанные человеко-дни и отработанные человеко-часы. </a:t>
            </a:r>
            <a:endParaRPr lang="ru-RU" dirty="0"/>
          </a:p>
          <a:p>
            <a:pPr marL="45720" indent="0">
              <a:buNone/>
            </a:pPr>
            <a:r>
              <a:rPr lang="ru-RU" dirty="0"/>
              <a:t>По данным учета рабочего времени в человеко-днях определяют фонды рабочего времени: календарный, табельный и максимально возможный:</a:t>
            </a:r>
          </a:p>
          <a:p>
            <a:r>
              <a:rPr lang="ru-RU" dirty="0"/>
              <a:t>1) </a:t>
            </a:r>
            <a:r>
              <a:rPr lang="ru-RU" i="1" dirty="0"/>
              <a:t>Максимально возможный фонд рабочего времени</a:t>
            </a:r>
            <a:r>
              <a:rPr lang="ru-RU" dirty="0"/>
              <a:t> (МВФРВ) складывается из:</a:t>
            </a:r>
          </a:p>
          <a:p>
            <a:pPr marL="45720" indent="0">
              <a:buNone/>
            </a:pPr>
            <a:r>
              <a:rPr lang="ru-RU" dirty="0"/>
              <a:t>- фактически отработанных дней;</a:t>
            </a:r>
          </a:p>
          <a:p>
            <a:pPr marL="45720" indent="0">
              <a:buNone/>
            </a:pPr>
            <a:r>
              <a:rPr lang="ru-RU" dirty="0"/>
              <a:t>- целодневных простоев;</a:t>
            </a:r>
          </a:p>
          <a:p>
            <a:pPr marL="45720" indent="0">
              <a:buNone/>
            </a:pPr>
            <a:r>
              <a:rPr lang="ru-RU" dirty="0"/>
              <a:t>- отпусков по учебе;</a:t>
            </a:r>
          </a:p>
          <a:p>
            <a:pPr marL="45720" indent="0">
              <a:buNone/>
            </a:pPr>
            <a:r>
              <a:rPr lang="ru-RU" dirty="0"/>
              <a:t>- отпусков по болезни;</a:t>
            </a:r>
          </a:p>
          <a:p>
            <a:pPr marL="45720" indent="0">
              <a:buNone/>
            </a:pPr>
            <a:r>
              <a:rPr lang="ru-RU" dirty="0"/>
              <a:t>- отпусков в связи с родами;</a:t>
            </a:r>
          </a:p>
          <a:p>
            <a:pPr marL="45720" indent="0">
              <a:buNone/>
            </a:pPr>
            <a:r>
              <a:rPr lang="ru-RU" dirty="0"/>
              <a:t>- неявок с разрешения администрации;</a:t>
            </a:r>
          </a:p>
          <a:p>
            <a:pPr marL="45720" indent="0">
              <a:buNone/>
            </a:pPr>
            <a:r>
              <a:rPr lang="ru-RU" dirty="0"/>
              <a:t>- прогулов;</a:t>
            </a:r>
          </a:p>
          <a:p>
            <a:pPr marL="45720" indent="0">
              <a:buNone/>
            </a:pPr>
            <a:r>
              <a:rPr lang="ru-RU" dirty="0"/>
              <a:t>- прочих неявок, разрешенных законом.</a:t>
            </a:r>
          </a:p>
          <a:p>
            <a:r>
              <a:rPr lang="ru-RU" dirty="0"/>
              <a:t>2) </a:t>
            </a:r>
            <a:r>
              <a:rPr lang="ru-RU" i="1" dirty="0"/>
              <a:t>Табельный фонд рабочего времени</a:t>
            </a:r>
            <a:r>
              <a:rPr lang="ru-RU" dirty="0"/>
              <a:t> (ТФРВ) = МВФРВ + очередные отпуска;</a:t>
            </a:r>
          </a:p>
          <a:p>
            <a:r>
              <a:rPr lang="ru-RU" dirty="0"/>
              <a:t>3) </a:t>
            </a:r>
            <a:r>
              <a:rPr lang="ru-RU" i="1" dirty="0"/>
              <a:t>Календарный фонд рабочего времени</a:t>
            </a:r>
            <a:r>
              <a:rPr lang="ru-RU" dirty="0"/>
              <a:t> (КФРВ) = ТФРВ + выходные и праздничные дни.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/>
              <a:t>Статистика персонала предприятия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56962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15</TotalTime>
  <Words>863</Words>
  <Application>Microsoft Office PowerPoint</Application>
  <PresentationFormat>Экран (4:3)</PresentationFormat>
  <Paragraphs>112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Сетка</vt:lpstr>
      <vt:lpstr>Статистический анализ функционирования предприятий</vt:lpstr>
      <vt:lpstr>Презентация PowerPoint</vt:lpstr>
      <vt:lpstr>Статистика продукции предприятий и издержек ее производства</vt:lpstr>
      <vt:lpstr>Система стоимостных показателей: </vt:lpstr>
      <vt:lpstr>Презентация PowerPoint</vt:lpstr>
      <vt:lpstr>Сводная оценка качества</vt:lpstr>
      <vt:lpstr>Классификация затрат на производство и реализацию продукции по категориям</vt:lpstr>
      <vt:lpstr>Статистика персонала предприятия</vt:lpstr>
      <vt:lpstr>Статистика персонала предприятия</vt:lpstr>
      <vt:lpstr>К показателям использования рабочего времени относят:</vt:lpstr>
      <vt:lpstr>Статистическое изучение основных и оборотных фондов предприятия</vt:lpstr>
      <vt:lpstr>Классификация оборотных средств:</vt:lpstr>
      <vt:lpstr>Использование производственных запасов характеризуется обобщающими и частными показателями.</vt:lpstr>
      <vt:lpstr>Статистика эффективности функционирования предприятий</vt:lpstr>
      <vt:lpstr>Статистика эффективности функционирования предприятий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Статистический анализ функционирования предприятий</dc:title>
  <dc:creator>Ксения</dc:creator>
  <cp:lastModifiedBy>Ксения</cp:lastModifiedBy>
  <cp:revision>4</cp:revision>
  <dcterms:created xsi:type="dcterms:W3CDTF">2020-09-13T18:06:34Z</dcterms:created>
  <dcterms:modified xsi:type="dcterms:W3CDTF">2020-09-13T18:32:32Z</dcterms:modified>
</cp:coreProperties>
</file>