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Статистика уровня жизни и доходов 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569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/>
          </a:bodyPr>
          <a:lstStyle/>
          <a:p>
            <a:r>
              <a:rPr lang="ru-RU" b="1" i="1" dirty="0"/>
              <a:t>Доходы населения </a:t>
            </a:r>
            <a:r>
              <a:rPr lang="ru-RU" dirty="0"/>
              <a:t>– это сумма всех видов поступлений в денежной форме материальных благ либо услуг, получаемых в качестве платы за труд в результате различных видов экономической деятельности или использования собственности, а также безвозмездно в форме социальной помощи, пособий, дотаций и льгот.</a:t>
            </a:r>
          </a:p>
          <a:p>
            <a:r>
              <a:rPr lang="ru-RU" dirty="0"/>
              <a:t>К основным источникам информации о доходах и потреблении населения России относят: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dirty="0"/>
              <a:t>выборочные обследования домашних хозяйств; 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dirty="0"/>
              <a:t>баланс денежных доходов и расходов населения.</a:t>
            </a:r>
          </a:p>
          <a:p>
            <a:r>
              <a:rPr lang="ru-RU" i="1" u="sng" dirty="0"/>
              <a:t>Задачами</a:t>
            </a:r>
            <a:r>
              <a:rPr lang="ru-RU" i="1" dirty="0"/>
              <a:t> статистики доходов</a:t>
            </a:r>
            <a:r>
              <a:rPr lang="ru-RU" dirty="0"/>
              <a:t> являются количественные характеристики формирования общего объема доходов населения, их структуры, распределения между отдельными группами населения и основных направлений использования.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Доходы населения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006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</a:t>
            </a:r>
            <a:r>
              <a:rPr lang="ru-RU" i="1" dirty="0"/>
              <a:t>Личные доходы населения (ЛДН)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i="1" dirty="0"/>
              <a:t>Совокупные доходы населения (СДН)</a:t>
            </a:r>
            <a:r>
              <a:rPr lang="ru-RU" dirty="0"/>
              <a:t> </a:t>
            </a:r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i="1" dirty="0"/>
              <a:t>Личные располагаемые доходы населения (ЛРДН)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i="1" dirty="0"/>
              <a:t>Реальные располагаемые доходы населения (</a:t>
            </a:r>
            <a:r>
              <a:rPr lang="ru-RU" i="1" dirty="0" smtClean="0"/>
              <a:t>РРДН)</a:t>
            </a:r>
          </a:p>
          <a:p>
            <a:r>
              <a:rPr lang="ru-RU" dirty="0"/>
              <a:t>5. </a:t>
            </a:r>
            <a:r>
              <a:rPr lang="ru-RU" i="1" dirty="0"/>
              <a:t>Среднедушевые денежные доходы населения</a:t>
            </a:r>
            <a:r>
              <a:rPr lang="ru-RU" dirty="0"/>
              <a:t>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Модальный доход</a:t>
            </a:r>
          </a:p>
          <a:p>
            <a:r>
              <a:rPr lang="ru-RU" dirty="0" smtClean="0"/>
              <a:t>Медианный доход</a:t>
            </a:r>
          </a:p>
          <a:p>
            <a:r>
              <a:rPr lang="ru-RU" dirty="0" smtClean="0"/>
              <a:t>Коэффициент концентрации доходов Джини</a:t>
            </a:r>
          </a:p>
          <a:p>
            <a:r>
              <a:rPr lang="ru-RU" dirty="0"/>
              <a:t>линейный коэффициент абсолютных структурных сдвигов </a:t>
            </a:r>
            <a:endParaRPr lang="ru-RU" dirty="0" smtClean="0"/>
          </a:p>
          <a:p>
            <a:r>
              <a:rPr lang="ru-RU" dirty="0" err="1"/>
              <a:t>квадратический</a:t>
            </a:r>
            <a:r>
              <a:rPr lang="ru-RU" dirty="0"/>
              <a:t> коэффициент абсолютных структурных сдвигов</a:t>
            </a:r>
            <a:r>
              <a:rPr lang="ru-RU" b="1" dirty="0"/>
              <a:t> </a:t>
            </a:r>
            <a:endParaRPr lang="ru-RU" b="1" dirty="0" smtClean="0"/>
          </a:p>
          <a:p>
            <a:r>
              <a:rPr lang="ru-RU" dirty="0" smtClean="0"/>
              <a:t>средний </a:t>
            </a:r>
            <a:r>
              <a:rPr lang="ru-RU" dirty="0" err="1"/>
              <a:t>квадратический</a:t>
            </a:r>
            <a:r>
              <a:rPr lang="ru-RU" dirty="0"/>
              <a:t> коэффициент относительных структурных сдвигов </a:t>
            </a:r>
            <a:endParaRPr lang="ru-RU" dirty="0" smtClean="0"/>
          </a:p>
          <a:p>
            <a:r>
              <a:rPr lang="ru-RU" dirty="0"/>
              <a:t>коэффициент </a:t>
            </a:r>
            <a:r>
              <a:rPr lang="ru-RU" dirty="0" err="1"/>
              <a:t>Гатева</a:t>
            </a:r>
            <a:r>
              <a:rPr lang="ru-RU" dirty="0"/>
              <a:t> определяется по формуле:</a:t>
            </a:r>
          </a:p>
          <a:p>
            <a:r>
              <a:rPr lang="ru-RU" dirty="0" smtClean="0"/>
              <a:t>индекс </a:t>
            </a:r>
            <a:r>
              <a:rPr lang="ru-RU" dirty="0" err="1"/>
              <a:t>Салаи</a:t>
            </a:r>
            <a:r>
              <a:rPr lang="ru-RU" dirty="0"/>
              <a:t> определяется по формуле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Различают следующие показатели денежных доходов населения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30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ru-RU" b="1" i="1" dirty="0"/>
              <a:t>Потребление населения</a:t>
            </a:r>
            <a:r>
              <a:rPr lang="ru-RU" b="1" dirty="0"/>
              <a:t> </a:t>
            </a:r>
            <a:r>
              <a:rPr lang="ru-RU" dirty="0"/>
              <a:t>является заключительной стадией процесса воспроизводства и как экономическая категория характеризует процесс удовлетворения потребностей людей, независимо от их характера, а также способов и форм удовлетворения</a:t>
            </a:r>
            <a:r>
              <a:rPr lang="ru-RU" dirty="0" smtClean="0"/>
              <a:t>.</a:t>
            </a:r>
          </a:p>
          <a:p>
            <a:pPr marL="45720" indent="0" algn="ctr">
              <a:buNone/>
            </a:pPr>
            <a:r>
              <a:rPr lang="ru-RU" u="sng" dirty="0" smtClean="0"/>
              <a:t>Потребление классифицируется по:</a:t>
            </a:r>
          </a:p>
          <a:p>
            <a:pPr lvl="0"/>
            <a:r>
              <a:rPr lang="ru-RU" dirty="0"/>
              <a:t>характеру потребления (промежуточное и конечное);</a:t>
            </a:r>
          </a:p>
          <a:p>
            <a:pPr lvl="0"/>
            <a:r>
              <a:rPr lang="ru-RU" dirty="0"/>
              <a:t>виду потребляемых благ;</a:t>
            </a:r>
          </a:p>
          <a:p>
            <a:pPr lvl="0"/>
            <a:r>
              <a:rPr lang="ru-RU" dirty="0"/>
              <a:t>способу удовлетворяемых потребностей (индивидуальное и коллективное);</a:t>
            </a:r>
          </a:p>
          <a:p>
            <a:pPr lvl="0"/>
            <a:r>
              <a:rPr lang="ru-RU" dirty="0"/>
              <a:t>характеру оплаты (платное и бесплатное).</a:t>
            </a:r>
          </a:p>
          <a:p>
            <a:endParaRPr lang="ru-RU" dirty="0" smtClean="0"/>
          </a:p>
          <a:p>
            <a:r>
              <a:rPr lang="ru-RU" i="1" dirty="0"/>
              <a:t>Денежные расходы населения </a:t>
            </a:r>
            <a:r>
              <a:rPr lang="ru-RU" dirty="0"/>
              <a:t>представляют собой использование  доходов населения на покупку товаров и услуг и различного рода платежи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расходов и потребления </a:t>
            </a:r>
            <a:r>
              <a:rPr lang="ru-RU" b="1" i="1" dirty="0" smtClean="0"/>
              <a:t>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659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1800" i="1" u="sng" dirty="0"/>
              <a:t>Основные виды расходов</a:t>
            </a:r>
            <a:r>
              <a:rPr lang="ru-RU" sz="1800" u="sng" dirty="0"/>
              <a:t> населения таковы:</a:t>
            </a:r>
          </a:p>
          <a:p>
            <a:pPr lvl="0"/>
            <a:r>
              <a:rPr lang="ru-RU" sz="1800" dirty="0"/>
              <a:t>покупка товаров и оплата услуг;</a:t>
            </a:r>
          </a:p>
          <a:p>
            <a:pPr lvl="0"/>
            <a:r>
              <a:rPr lang="ru-RU" sz="1800" dirty="0"/>
              <a:t>покупка недвижимости;</a:t>
            </a:r>
          </a:p>
          <a:p>
            <a:pPr lvl="0"/>
            <a:r>
              <a:rPr lang="ru-RU" sz="1800" dirty="0"/>
              <a:t>расходы на приобретение иностранной валюты; </a:t>
            </a:r>
          </a:p>
          <a:p>
            <a:pPr lvl="0"/>
            <a:r>
              <a:rPr lang="ru-RU" sz="1800" dirty="0"/>
              <a:t>обязательные платежи и добровольные взносы;</a:t>
            </a:r>
          </a:p>
          <a:p>
            <a:pPr lvl="0"/>
            <a:r>
              <a:rPr lang="ru-RU" sz="1800" dirty="0"/>
              <a:t>прирост сбережений во вкладах и ценных бумагах;</a:t>
            </a:r>
          </a:p>
          <a:p>
            <a:pPr lvl="0"/>
            <a:r>
              <a:rPr lang="ru-RU" sz="1800" dirty="0"/>
              <a:t>прочие расходы.</a:t>
            </a:r>
          </a:p>
          <a:p>
            <a:endParaRPr lang="ru-RU" sz="1800" dirty="0" smtClean="0"/>
          </a:p>
          <a:p>
            <a:r>
              <a:rPr lang="ru-RU" sz="1800" i="1" dirty="0"/>
              <a:t>Общее потребление населением</a:t>
            </a:r>
            <a:r>
              <a:rPr lang="ru-RU" sz="1800" dirty="0"/>
              <a:t> материальных благ и услуг является основным обобщающим показателем для характеристики уровня жизни населения</a:t>
            </a:r>
            <a:r>
              <a:rPr lang="ru-RU" sz="1800" dirty="0" smtClean="0"/>
              <a:t>.</a:t>
            </a:r>
          </a:p>
          <a:p>
            <a:endParaRPr lang="ru-RU" sz="1800" dirty="0"/>
          </a:p>
          <a:p>
            <a:r>
              <a:rPr lang="ru-RU" sz="1800" i="1" dirty="0"/>
              <a:t>В систему показателей</a:t>
            </a:r>
            <a:r>
              <a:rPr lang="ru-RU" sz="1800" dirty="0"/>
              <a:t> статистики расходов и потребления населения входят</a:t>
            </a:r>
            <a:r>
              <a:rPr lang="ru-RU" sz="1800" dirty="0" smtClean="0"/>
              <a:t>: </a:t>
            </a:r>
            <a:r>
              <a:rPr lang="ru-RU" sz="1800" i="1" dirty="0"/>
              <a:t>потребительские расходы </a:t>
            </a:r>
            <a:r>
              <a:rPr lang="ru-RU" sz="1800" i="1" dirty="0" smtClean="0"/>
              <a:t>населения, </a:t>
            </a:r>
            <a:r>
              <a:rPr lang="ru-RU" sz="1800" i="1" dirty="0"/>
              <a:t>фактическое конечное потребление </a:t>
            </a:r>
            <a:r>
              <a:rPr lang="ru-RU" sz="1800" i="1" dirty="0" smtClean="0"/>
              <a:t>домашних, </a:t>
            </a:r>
            <a:r>
              <a:rPr lang="ru-RU" sz="1800" i="1" dirty="0"/>
              <a:t>расходы на конечное потребление домашних </a:t>
            </a:r>
            <a:r>
              <a:rPr lang="ru-RU" sz="1800" i="1" dirty="0" smtClean="0"/>
              <a:t>хозяйств.</a:t>
            </a:r>
            <a:endParaRPr lang="ru-RU" sz="1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Статистика расходов и потребления </a:t>
            </a:r>
            <a:r>
              <a:rPr lang="ru-RU" b="1" i="1" dirty="0" smtClean="0"/>
              <a:t>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005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Индексы потребления материальных благ и услуг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2332" b="38940"/>
          <a:stretch/>
        </p:blipFill>
        <p:spPr bwMode="auto">
          <a:xfrm>
            <a:off x="1310649" y="1844824"/>
            <a:ext cx="6861751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9055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Индексы потребления материальных благ и услуг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" t="60245"/>
          <a:stretch/>
        </p:blipFill>
        <p:spPr bwMode="auto">
          <a:xfrm>
            <a:off x="611560" y="2204864"/>
            <a:ext cx="809846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24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ru-RU" dirty="0"/>
              <a:t>1) </a:t>
            </a:r>
            <a:r>
              <a:rPr lang="ru-RU" i="1" dirty="0"/>
              <a:t>абсолютная бедность</a:t>
            </a:r>
            <a:r>
              <a:rPr lang="ru-RU" dirty="0"/>
              <a:t> – бедными считаются те, кто не в состоянии обеспечить себя суммой благ для удовлетворения основных потребностей;</a:t>
            </a:r>
          </a:p>
          <a:p>
            <a:r>
              <a:rPr lang="ru-RU" dirty="0"/>
              <a:t>2) </a:t>
            </a:r>
            <a:r>
              <a:rPr lang="ru-RU" i="1" dirty="0"/>
              <a:t>относительная бедность</a:t>
            </a:r>
            <a:r>
              <a:rPr lang="ru-RU" dirty="0"/>
              <a:t> – человек (семья, домохозяйство) считается бедным, в том случае если средства, которыми он располагает, не позволяют ему вести образ жизни, принятый в обществе;</a:t>
            </a:r>
          </a:p>
          <a:p>
            <a:r>
              <a:rPr lang="ru-RU" dirty="0"/>
              <a:t>3) </a:t>
            </a:r>
            <a:r>
              <a:rPr lang="ru-RU" i="1" dirty="0"/>
              <a:t>субъективный подход</a:t>
            </a:r>
            <a:r>
              <a:rPr lang="ru-RU" dirty="0"/>
              <a:t> основан на обследовании общественного мнения об уровне низких или недостаточных доходов.</a:t>
            </a:r>
          </a:p>
          <a:p>
            <a:endParaRPr lang="ru-RU" dirty="0" smtClean="0"/>
          </a:p>
          <a:p>
            <a:r>
              <a:rPr lang="ru-RU" i="1" dirty="0"/>
              <a:t>коэффициент (уровень) </a:t>
            </a:r>
            <a:r>
              <a:rPr lang="ru-RU" i="1" dirty="0" smtClean="0"/>
              <a:t>бедности </a:t>
            </a:r>
          </a:p>
          <a:p>
            <a:endParaRPr lang="ru-RU" i="1" dirty="0"/>
          </a:p>
          <a:p>
            <a:r>
              <a:rPr lang="ru-RU" i="1" dirty="0" smtClean="0"/>
              <a:t>Индекс остроты бедности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Бедность 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666" y="5157192"/>
            <a:ext cx="1906369" cy="663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69" y="5805264"/>
            <a:ext cx="2823811" cy="848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0225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15.1. Уровень жизни населения как предмет статистического изучения</a:t>
            </a:r>
          </a:p>
          <a:p>
            <a:r>
              <a:rPr lang="ru-RU" sz="2800" dirty="0"/>
              <a:t>15.2.Система показателей статистики уровня жизни и доходов населения</a:t>
            </a:r>
          </a:p>
          <a:p>
            <a:r>
              <a:rPr lang="ru-RU" sz="2800" dirty="0"/>
              <a:t>15.3. Статистика доходов населения</a:t>
            </a:r>
          </a:p>
          <a:p>
            <a:r>
              <a:rPr lang="ru-RU" sz="2800" dirty="0"/>
              <a:t>15.4. Статистика расходов и потребления населения</a:t>
            </a:r>
          </a:p>
          <a:p>
            <a:r>
              <a:rPr lang="ru-RU" sz="2800" dirty="0"/>
              <a:t>15.5. Показатели статистики бедности населения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82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310329"/>
          </a:xfrm>
        </p:spPr>
        <p:txBody>
          <a:bodyPr>
            <a:normAutofit fontScale="92500"/>
          </a:bodyPr>
          <a:lstStyle/>
          <a:p>
            <a:r>
              <a:rPr lang="ru-RU" b="1" i="1" dirty="0"/>
              <a:t>Уровень жизни</a:t>
            </a:r>
            <a:r>
              <a:rPr lang="ru-RU" b="1" dirty="0"/>
              <a:t> </a:t>
            </a:r>
            <a:r>
              <a:rPr lang="ru-RU" dirty="0" smtClean="0"/>
              <a:t>- возможности </a:t>
            </a:r>
            <a:r>
              <a:rPr lang="ru-RU" dirty="0"/>
              <a:t>населения и условия его жизни, используемые для удовлетворения разумных и рациональных потребностей, а также обеспечивающие устойчивое развитие, как отдельной личности, так и общества в целом. </a:t>
            </a:r>
          </a:p>
          <a:p>
            <a:r>
              <a:rPr lang="ru-RU" i="1" u="sng" dirty="0"/>
              <a:t>Объектом исследования</a:t>
            </a:r>
            <a:r>
              <a:rPr lang="ru-RU" u="sng" dirty="0"/>
              <a:t> </a:t>
            </a:r>
            <a:r>
              <a:rPr lang="ru-RU" dirty="0"/>
              <a:t>в статистике</a:t>
            </a:r>
            <a:r>
              <a:rPr lang="ru-RU" b="1" dirty="0"/>
              <a:t> </a:t>
            </a:r>
            <a:r>
              <a:rPr lang="ru-RU" dirty="0"/>
              <a:t>уровня жизни является </a:t>
            </a:r>
            <a:r>
              <a:rPr lang="ru-RU" i="1" dirty="0"/>
              <a:t>семья и домашнее хозяйство.</a:t>
            </a:r>
            <a:endParaRPr lang="ru-RU" dirty="0"/>
          </a:p>
          <a:p>
            <a:pPr marL="45720" indent="0" algn="ctr">
              <a:buNone/>
            </a:pPr>
            <a:r>
              <a:rPr lang="ru-RU" i="1" u="sng" dirty="0"/>
              <a:t>Задачами статистики уровня жизни и доходов населения</a:t>
            </a:r>
            <a:r>
              <a:rPr lang="ru-RU" u="sng" dirty="0"/>
              <a:t> являются: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изучение материального благополучия, которое характеризуется существующим уровнем доходов, расходов и потребления;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характеристика социального и духовного благополучия, которые включают в себя условия жизни, занятость населения, его образовательный и культурный уровень, состояние здоровья и окружающей среды;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разработка обобщающих показателей уровня жизни и доходов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Уровень жизни населения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066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достаток</a:t>
            </a:r>
            <a:r>
              <a:rPr lang="ru-RU" dirty="0"/>
              <a:t> (пользование благами, обеспечивающими всестороннее развитие человека);</a:t>
            </a:r>
          </a:p>
          <a:p>
            <a:r>
              <a:rPr lang="ru-RU" i="1" dirty="0" smtClean="0"/>
              <a:t>нормальный </a:t>
            </a:r>
            <a:r>
              <a:rPr lang="ru-RU" i="1" dirty="0"/>
              <a:t>уровень</a:t>
            </a:r>
            <a:r>
              <a:rPr lang="ru-RU" dirty="0"/>
              <a:t> (рациональное потребление по научно обоснованным нормам, обеспечивающее человеку восстановление его физических и интеллектуальных сил)</a:t>
            </a:r>
          </a:p>
          <a:p>
            <a:r>
              <a:rPr lang="ru-RU" i="1" dirty="0" smtClean="0"/>
              <a:t>бедность</a:t>
            </a:r>
            <a:r>
              <a:rPr lang="ru-RU" dirty="0" smtClean="0"/>
              <a:t> </a:t>
            </a:r>
            <a:r>
              <a:rPr lang="ru-RU" dirty="0"/>
              <a:t>(потребление благ на уровне сохранения работоспособности как границы воспроизводства рабочей силы)</a:t>
            </a:r>
          </a:p>
          <a:p>
            <a:r>
              <a:rPr lang="ru-RU" i="1" dirty="0" smtClean="0"/>
              <a:t>нищета</a:t>
            </a:r>
            <a:r>
              <a:rPr lang="ru-RU" dirty="0" smtClean="0"/>
              <a:t> </a:t>
            </a:r>
            <a:r>
              <a:rPr lang="ru-RU" dirty="0"/>
              <a:t>(минимально допустимый по биологическим критериям набор благ и услуг, потребление которых позволяет лишь поддержать жизнеспособность человека).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Различают четыре уровня жизни населения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35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текущий учет и отчетность предприятий и организаций, обслуживающих население;</a:t>
            </a:r>
          </a:p>
          <a:p>
            <a:pPr lvl="0"/>
            <a:r>
              <a:rPr lang="ru-RU" dirty="0"/>
              <a:t>данные статистики труда и занятости населения;</a:t>
            </a:r>
          </a:p>
          <a:p>
            <a:pPr lvl="0"/>
            <a:r>
              <a:rPr lang="ru-RU" dirty="0"/>
              <a:t>данные статистики бюджетов домохозяйств, переписей населения;</a:t>
            </a:r>
          </a:p>
          <a:p>
            <a:pPr lvl="0"/>
            <a:r>
              <a:rPr lang="ru-RU" dirty="0"/>
              <a:t>социологические и другие обследования условий жизни и деятельности.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Для решения перечисленных задач используются следующие источники информации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036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1) </a:t>
            </a:r>
            <a:r>
              <a:rPr lang="ru-RU" b="1" dirty="0"/>
              <a:t>обобщающие индикаторы уровня жизни населения </a:t>
            </a:r>
            <a:r>
              <a:rPr lang="ru-RU" dirty="0"/>
              <a:t>(макроэкономические, демографические, экономической активности и пенсионного обеспечения);</a:t>
            </a:r>
          </a:p>
          <a:p>
            <a:r>
              <a:rPr lang="ru-RU" dirty="0"/>
              <a:t>2</a:t>
            </a:r>
            <a:r>
              <a:rPr lang="ru-RU" b="1" dirty="0"/>
              <a:t>) показатели материальной обеспеченности населения </a:t>
            </a:r>
            <a:r>
              <a:rPr lang="ru-RU" dirty="0"/>
              <a:t>(доходы домашних хозяйств и неравенство в распределении доходов между отдельными группами населения);</a:t>
            </a:r>
          </a:p>
          <a:p>
            <a:r>
              <a:rPr lang="ru-RU" dirty="0"/>
              <a:t>3) </a:t>
            </a:r>
            <a:r>
              <a:rPr lang="ru-RU" b="1" dirty="0"/>
              <a:t>показатели личного потребления и питания населения </a:t>
            </a:r>
            <a:r>
              <a:rPr lang="ru-RU" dirty="0"/>
              <a:t>(структура и динамика потребительских расходов, величина прожиточного минимума и др.);</a:t>
            </a:r>
          </a:p>
          <a:p>
            <a:r>
              <a:rPr lang="ru-RU" dirty="0"/>
              <a:t>4) </a:t>
            </a:r>
            <a:r>
              <a:rPr lang="ru-RU" b="1" dirty="0"/>
              <a:t>показатели жилищных условий населения </a:t>
            </a:r>
            <a:r>
              <a:rPr lang="ru-RU" dirty="0"/>
              <a:t>(обеспеченность населения жильем, доля расходов на оплату жилья в потребительских расходах населения и др.);</a:t>
            </a:r>
          </a:p>
          <a:p>
            <a:r>
              <a:rPr lang="ru-RU" dirty="0"/>
              <a:t>5</a:t>
            </a:r>
            <a:r>
              <a:rPr lang="ru-RU" b="1" dirty="0"/>
              <a:t>) показатели социальной сферы </a:t>
            </a:r>
            <a:r>
              <a:rPr lang="ru-RU" dirty="0"/>
              <a:t>(образования, здравоохранения и др.);</a:t>
            </a:r>
          </a:p>
          <a:p>
            <a:r>
              <a:rPr lang="ru-RU" dirty="0"/>
              <a:t>6) </a:t>
            </a:r>
            <a:r>
              <a:rPr lang="ru-RU" b="1" dirty="0"/>
              <a:t>индикаторы общественного порядка </a:t>
            </a:r>
            <a:r>
              <a:rPr lang="ru-RU" dirty="0"/>
              <a:t>(число зарегистрированных преступлений, их раскрываемость, коэффициенты смертности от убийств и др.).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/>
              <a:t>Система показателей статистики уровня жизни и доходов </a:t>
            </a:r>
            <a:r>
              <a:rPr lang="ru-RU" sz="2800" b="1" i="1" dirty="0" smtClean="0"/>
              <a:t>населения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588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Индекс человеческого развития 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sz="1800" dirty="0"/>
              <a:t>где </a:t>
            </a:r>
            <a:r>
              <a:rPr lang="en-US" sz="1800" dirty="0"/>
              <a:t>I</a:t>
            </a:r>
            <a:r>
              <a:rPr lang="ru-RU" sz="1800" baseline="-25000" dirty="0"/>
              <a:t>1</a:t>
            </a:r>
            <a:r>
              <a:rPr lang="ru-RU" sz="1800" dirty="0"/>
              <a:t> – индекс ожидаемой продолжительности жизни при рождении; </a:t>
            </a:r>
            <a:r>
              <a:rPr lang="en-US" sz="1800" dirty="0"/>
              <a:t>I</a:t>
            </a:r>
            <a:r>
              <a:rPr lang="ru-RU" sz="1800" baseline="-25000" dirty="0"/>
              <a:t>2</a:t>
            </a:r>
            <a:r>
              <a:rPr lang="ru-RU" sz="1800" dirty="0"/>
              <a:t> – индекс достигнутого уровня образования; </a:t>
            </a:r>
            <a:r>
              <a:rPr lang="en-US" sz="1800" dirty="0"/>
              <a:t>I</a:t>
            </a:r>
            <a:r>
              <a:rPr lang="ru-RU" sz="1800" baseline="-25000" dirty="0"/>
              <a:t>3 </a:t>
            </a:r>
            <a:r>
              <a:rPr lang="ru-RU" sz="1800" dirty="0"/>
              <a:t>– индекс реального ВВП на душу населения</a:t>
            </a:r>
            <a:r>
              <a:rPr lang="ru-RU" sz="1800" dirty="0" smtClean="0"/>
              <a:t>.</a:t>
            </a:r>
          </a:p>
          <a:p>
            <a:r>
              <a:rPr lang="ru-RU" i="1" dirty="0"/>
              <a:t>Индекс ожидаемой продолжительности жизни при рождении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baseline="-25000" dirty="0"/>
              <a:t>1</a:t>
            </a:r>
            <a:r>
              <a:rPr lang="ru-RU" dirty="0"/>
              <a:t> рассчитывается по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45720" indent="0">
              <a:buNone/>
            </a:pPr>
            <a:r>
              <a:rPr lang="ru-RU" sz="1800" dirty="0" smtClean="0"/>
              <a:t>где </a:t>
            </a:r>
            <a:r>
              <a:rPr lang="ru-RU" sz="1800" dirty="0"/>
              <a:t>х</a:t>
            </a:r>
            <a:r>
              <a:rPr lang="en-US" sz="1800" baseline="-25000" dirty="0"/>
              <a:t>i</a:t>
            </a:r>
            <a:r>
              <a:rPr lang="ru-RU" sz="1800" dirty="0"/>
              <a:t> – фактический уровень ожидаемой продолжительности жизни при рождении; х</a:t>
            </a:r>
            <a:r>
              <a:rPr lang="en-US" sz="1800" baseline="-25000" dirty="0"/>
              <a:t>i max </a:t>
            </a:r>
            <a:r>
              <a:rPr lang="ru-RU" sz="1800" dirty="0"/>
              <a:t>– максимальное значение продолжительности жизни – 85 лет; х</a:t>
            </a:r>
            <a:r>
              <a:rPr lang="en-US" sz="1800" baseline="-25000" dirty="0"/>
              <a:t>i min</a:t>
            </a:r>
            <a:r>
              <a:rPr lang="ru-RU" sz="1800" dirty="0"/>
              <a:t> – минимальное значение продолжительности жизни – 25 лет.</a:t>
            </a:r>
          </a:p>
          <a:p>
            <a:pPr marL="45720" indent="0">
              <a:buNone/>
            </a:pPr>
            <a:endParaRPr lang="ru-RU" sz="18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5" y="1988840"/>
            <a:ext cx="1656184" cy="60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811884"/>
            <a:ext cx="1872209" cy="697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935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ru-RU" i="1" dirty="0"/>
              <a:t>Индекс достигнутого уровня образования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baseline="-25000" dirty="0"/>
              <a:t>2 </a:t>
            </a:r>
            <a:r>
              <a:rPr lang="ru-RU" dirty="0"/>
              <a:t>– это сумма из двух </a:t>
            </a:r>
            <a:r>
              <a:rPr lang="ru-RU" dirty="0" err="1"/>
              <a:t>субиндексов</a:t>
            </a:r>
            <a:r>
              <a:rPr lang="ru-RU" dirty="0"/>
              <a:t>:</a:t>
            </a:r>
          </a:p>
          <a:p>
            <a:pPr marL="45720" indent="0">
              <a:buNone/>
            </a:pPr>
            <a:r>
              <a:rPr lang="ru-RU" dirty="0"/>
              <a:t>а) индекс грамотности старшего поколения </a:t>
            </a:r>
            <a:r>
              <a:rPr lang="en-US" dirty="0"/>
              <a:t>I</a:t>
            </a:r>
            <a:r>
              <a:rPr lang="ru-RU" baseline="-25000" dirty="0"/>
              <a:t>2(1) </a:t>
            </a:r>
            <a:r>
              <a:rPr lang="ru-RU" dirty="0"/>
              <a:t>– это примерно 2/3 всего населения в возрасте от 25 лет и старше:</a:t>
            </a: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б</a:t>
            </a:r>
            <a:r>
              <a:rPr lang="ru-RU" dirty="0"/>
              <a:t>) индекс совокупной доли учащихся начальных, средних и высших учебных заведений </a:t>
            </a:r>
            <a:r>
              <a:rPr lang="en-US" dirty="0"/>
              <a:t>I</a:t>
            </a:r>
            <a:r>
              <a:rPr lang="ru-RU" baseline="-25000" dirty="0"/>
              <a:t>2(2) </a:t>
            </a:r>
            <a:r>
              <a:rPr lang="ru-RU" dirty="0"/>
              <a:t> – это примерно 1/3 всего населения в возрасте моложе 25 лет</a:t>
            </a:r>
            <a:r>
              <a:rPr lang="ru-RU" dirty="0" smtClean="0"/>
              <a:t>:</a:t>
            </a:r>
          </a:p>
          <a:p>
            <a:pPr marL="45720" indent="0">
              <a:buNone/>
            </a:pPr>
            <a:endParaRPr lang="ru-RU" dirty="0"/>
          </a:p>
          <a:p>
            <a:pPr marL="45720" indent="0">
              <a:buNone/>
            </a:pPr>
            <a:r>
              <a:rPr lang="ru-RU" dirty="0" smtClean="0"/>
              <a:t>Тогда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1622856" cy="695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031" y="4365104"/>
            <a:ext cx="1482985" cy="63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97152"/>
            <a:ext cx="1591984" cy="418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8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Индекс реального объема ВВП на душу населения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baseline="-25000" dirty="0"/>
              <a:t>3</a:t>
            </a:r>
            <a:r>
              <a:rPr lang="ru-RU" dirty="0"/>
              <a:t> рассчитывается по формуле: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dirty="0"/>
              <a:t>х</a:t>
            </a:r>
            <a:r>
              <a:rPr lang="en-US" baseline="-25000" dirty="0"/>
              <a:t>i</a:t>
            </a:r>
            <a:r>
              <a:rPr lang="ru-RU" dirty="0"/>
              <a:t> –фактический объем ВВП на душу населения; х</a:t>
            </a:r>
            <a:r>
              <a:rPr lang="en-US" baseline="-25000" dirty="0"/>
              <a:t>i max </a:t>
            </a:r>
            <a:r>
              <a:rPr lang="ru-RU" dirty="0"/>
              <a:t>–максимальное значение объема ВВП на душу населения – 6311 долл.; х</a:t>
            </a:r>
            <a:r>
              <a:rPr lang="en-US" baseline="-25000" dirty="0"/>
              <a:t>i min</a:t>
            </a:r>
            <a:r>
              <a:rPr lang="ru-RU" dirty="0"/>
              <a:t> – минимальное значение объема ВВП на душу населения – 100 долл.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64904"/>
            <a:ext cx="2120255" cy="778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0215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24</TotalTime>
  <Words>1026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Сетка</vt:lpstr>
      <vt:lpstr>Статистика уровня жизни и доходов населения</vt:lpstr>
      <vt:lpstr>Презентация PowerPoint</vt:lpstr>
      <vt:lpstr>Уровень жизни населения</vt:lpstr>
      <vt:lpstr>Различают четыре уровня жизни населения:</vt:lpstr>
      <vt:lpstr>Для решения перечисленных задач используются следующие источники информации:</vt:lpstr>
      <vt:lpstr>Система показателей статистики уровня жизни и доходов населения</vt:lpstr>
      <vt:lpstr>Презентация PowerPoint</vt:lpstr>
      <vt:lpstr>Презентация PowerPoint</vt:lpstr>
      <vt:lpstr>Презентация PowerPoint</vt:lpstr>
      <vt:lpstr>Доходы населения </vt:lpstr>
      <vt:lpstr>Различают следующие показатели денежных доходов населения:</vt:lpstr>
      <vt:lpstr>Статистика расходов и потребления населения</vt:lpstr>
      <vt:lpstr>Статистика расходов и потребления населения</vt:lpstr>
      <vt:lpstr>Индексы потребления материальных благ и услуг</vt:lpstr>
      <vt:lpstr>Индексы потребления материальных благ и услуг</vt:lpstr>
      <vt:lpstr>Бедность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уровня жизни и доходов населения</dc:title>
  <dc:creator>Ксения</dc:creator>
  <cp:lastModifiedBy>Ксения</cp:lastModifiedBy>
  <cp:revision>4</cp:revision>
  <dcterms:created xsi:type="dcterms:W3CDTF">2020-09-13T15:47:40Z</dcterms:created>
  <dcterms:modified xsi:type="dcterms:W3CDTF">2020-09-13T16:22:21Z</dcterms:modified>
</cp:coreProperties>
</file>