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Изучение численности и состава населения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18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Абсолютные показатели естественного и механического движения населения</a:t>
            </a:r>
            <a:endParaRPr lang="ru-RU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217" y="1995488"/>
            <a:ext cx="10217785" cy="467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93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показатели естественного движения населения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556" b="44070"/>
          <a:stretch/>
        </p:blipFill>
        <p:spPr bwMode="auto">
          <a:xfrm>
            <a:off x="374871" y="1728192"/>
            <a:ext cx="8546747" cy="48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670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показатели естественного движения населения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29"/>
          <a:stretch/>
        </p:blipFill>
        <p:spPr bwMode="auto">
          <a:xfrm>
            <a:off x="107504" y="2204864"/>
            <a:ext cx="8784976" cy="405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3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/>
          <a:lstStyle/>
          <a:p>
            <a:r>
              <a:rPr lang="ru-RU" dirty="0"/>
              <a:t>1) коэффициент фертильности (плодовитости) женщин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45720" indent="0">
              <a:buNone/>
            </a:pPr>
            <a:r>
              <a:rPr lang="ru-RU" dirty="0"/>
              <a:t>где - среднегодовая численность женщин в фертильном возрасте от 15 до 49 лет; </a:t>
            </a:r>
            <a:r>
              <a:rPr lang="en-US" dirty="0"/>
              <a:t>d</a:t>
            </a:r>
            <a:r>
              <a:rPr lang="ru-RU" baseline="-25000" dirty="0"/>
              <a:t>ж15-49</a:t>
            </a:r>
            <a:r>
              <a:rPr lang="ru-RU" dirty="0"/>
              <a:t> – доля женщин фертильного возраста.</a:t>
            </a:r>
          </a:p>
          <a:p>
            <a:r>
              <a:rPr lang="ru-RU" dirty="0"/>
              <a:t>2)</a:t>
            </a:r>
            <a:r>
              <a:rPr lang="ru-RU" b="1" i="1" dirty="0"/>
              <a:t> </a:t>
            </a:r>
            <a:r>
              <a:rPr lang="ru-RU" dirty="0"/>
              <a:t>коэффициент младенческой смертности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где М</a:t>
            </a:r>
            <a:r>
              <a:rPr lang="ru-RU" baseline="-25000" dirty="0"/>
              <a:t>0</a:t>
            </a:r>
            <a:r>
              <a:rPr lang="ru-RU" dirty="0"/>
              <a:t> (М</a:t>
            </a:r>
            <a:r>
              <a:rPr lang="ru-RU" baseline="-25000" dirty="0"/>
              <a:t>1</a:t>
            </a:r>
            <a:r>
              <a:rPr lang="ru-RU" dirty="0"/>
              <a:t>) – число умерших детей в возрасте до одного года в предыдущем (текущем) году; </a:t>
            </a:r>
            <a:r>
              <a:rPr lang="en-US" dirty="0"/>
              <a:t>N</a:t>
            </a:r>
            <a:r>
              <a:rPr lang="ru-RU" baseline="-25000" dirty="0"/>
              <a:t>0</a:t>
            </a:r>
            <a:r>
              <a:rPr lang="ru-RU" dirty="0"/>
              <a:t> (</a:t>
            </a:r>
            <a:r>
              <a:rPr lang="en-US" dirty="0"/>
              <a:t>N</a:t>
            </a:r>
            <a:r>
              <a:rPr lang="ru-RU" baseline="-25000" dirty="0"/>
              <a:t>1</a:t>
            </a:r>
            <a:r>
              <a:rPr lang="ru-RU" dirty="0"/>
              <a:t>) – число родившихся детей в предыдущем (текущем) году и др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частные коэффициенты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1883928" cy="65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2" y="2253704"/>
            <a:ext cx="1316533" cy="679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414" y="4509120"/>
            <a:ext cx="2380612" cy="70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4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показатели механического движения населения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056784" cy="419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558924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основе показателей, характеризующихся естественное и механическое население, рассчитывают показатель общего прироста </a:t>
            </a:r>
            <a:r>
              <a:rPr lang="ru-RU" dirty="0" smtClean="0"/>
              <a:t>населения: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777" y="6235570"/>
            <a:ext cx="3015327" cy="50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6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380999" y="1484784"/>
                <a:ext cx="8407893" cy="5022297"/>
              </a:xfrm>
            </p:spPr>
            <p:txBody>
              <a:bodyPr>
                <a:normAutofit/>
              </a:bodyPr>
              <a:lstStyle/>
              <a:p>
                <a:pPr marL="45720" indent="0">
                  <a:buNone/>
                </a:pPr>
                <a:r>
                  <a:rPr lang="ru-RU" sz="1800" dirty="0"/>
                  <a:t>Общая приближенная численность населения на ближайшую перспективу </a:t>
                </a:r>
                <a:r>
                  <a:rPr lang="ru-RU" sz="1800" dirty="0" smtClean="0"/>
                  <a:t>может </a:t>
                </a:r>
                <a:r>
                  <a:rPr lang="ru-RU" sz="1800" dirty="0"/>
                  <a:t>быть рассчитана на основе таких средних величин динамики как:</a:t>
                </a:r>
              </a:p>
              <a:p>
                <a:r>
                  <a:rPr lang="ru-RU" dirty="0" smtClean="0"/>
                  <a:t>1) средний абсолютный прирост:</a:t>
                </a:r>
              </a:p>
              <a:p>
                <a:endParaRPr lang="ru-RU" dirty="0"/>
              </a:p>
              <a:p>
                <a:r>
                  <a:rPr lang="ru-RU" dirty="0"/>
                  <a:t>2) средний темп роста:</a:t>
                </a:r>
              </a:p>
              <a:p>
                <a:endParaRPr lang="ru-RU" dirty="0"/>
              </a:p>
              <a:p>
                <a:r>
                  <a:rPr lang="ru-RU" dirty="0"/>
                  <a:t>3) средний темп прирост</a:t>
                </a:r>
                <a:r>
                  <a:rPr lang="ru-RU" dirty="0" smtClean="0"/>
                  <a:t>:</a:t>
                </a:r>
              </a:p>
              <a:p>
                <a:endParaRPr lang="ru-RU" dirty="0"/>
              </a:p>
              <a:p>
                <a:pPr marL="45720" indent="0">
                  <a:buNone/>
                </a:pPr>
                <a:r>
                  <a:rPr lang="ru-RU" dirty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- исходная численность населения; t – период (в годах), на который рассчитывается будущая численность </a:t>
                </a:r>
                <a:r>
                  <a:rPr lang="ru-RU" dirty="0" smtClean="0"/>
                  <a:t>населения.</a:t>
                </a:r>
                <a:endParaRPr lang="en-US" dirty="0" smtClean="0"/>
              </a:p>
              <a:p>
                <a:r>
                  <a:rPr lang="ru-RU" dirty="0" smtClean="0"/>
                  <a:t>глобальный </a:t>
                </a:r>
                <a:r>
                  <a:rPr lang="ru-RU" dirty="0"/>
                  <a:t>метод</a:t>
                </a:r>
                <a:r>
                  <a:rPr lang="ru-RU" dirty="0" smtClean="0"/>
                  <a:t>:</a:t>
                </a:r>
                <a:endParaRPr lang="en-US" dirty="0" smtClean="0"/>
              </a:p>
              <a:p>
                <a:endParaRPr lang="ru-RU" dirty="0"/>
              </a:p>
              <a:p>
                <a:r>
                  <a:rPr lang="ru-RU" dirty="0"/>
                  <a:t>метод передвижки возрастов: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0999" y="1484784"/>
                <a:ext cx="8407893" cy="5022297"/>
              </a:xfrm>
              <a:blipFill rotWithShape="1">
                <a:blip r:embed="rId2"/>
                <a:stretch>
                  <a:fillRect l="-145" t="-608" r="-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Методы расчета перспективной численности населения</a:t>
            </a:r>
            <a:endParaRPr lang="ru-RU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1465885" cy="416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50331"/>
            <a:ext cx="1580347" cy="498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216228"/>
            <a:ext cx="1515610" cy="40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1604"/>
            <a:ext cx="1728192" cy="59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165304"/>
            <a:ext cx="2204033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8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Основными источниками информации о численности, составе населения и демографических процессах являются </a:t>
            </a:r>
            <a:r>
              <a:rPr lang="ru-RU" sz="2800" i="1" dirty="0"/>
              <a:t>текущий учет и единовременные наблюдения в виде сплошных и выборочных переписей</a:t>
            </a:r>
            <a:r>
              <a:rPr lang="ru-RU" sz="2800" dirty="0"/>
              <a:t>, проводимых по единой программе. Сплошные переписи населения являют­ся первоисточником получения сведений о населении.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/>
          </a:bodyPr>
          <a:lstStyle/>
          <a:p>
            <a:pPr lvl="0"/>
            <a:r>
              <a:rPr lang="ru-RU" i="1" dirty="0"/>
              <a:t>постоянное население (</a:t>
            </a:r>
            <a:r>
              <a:rPr lang="en-US" i="1" dirty="0"/>
              <a:t>S</a:t>
            </a:r>
            <a:r>
              <a:rPr lang="ru-RU" i="1" baseline="-25000" dirty="0"/>
              <a:t>ПН</a:t>
            </a:r>
            <a:r>
              <a:rPr lang="ru-RU" i="1" dirty="0"/>
              <a:t>)</a:t>
            </a:r>
            <a:r>
              <a:rPr lang="ru-RU" dirty="0"/>
              <a:t> – это лица, проживающие постоянно (обычно) в данном населенном пункте, независимо от фактического места пребывания на дату учета;</a:t>
            </a:r>
          </a:p>
          <a:p>
            <a:pPr lvl="0"/>
            <a:r>
              <a:rPr lang="ru-RU" i="1" dirty="0"/>
              <a:t>наличное население (</a:t>
            </a:r>
            <a:r>
              <a:rPr lang="en-US" i="1" dirty="0"/>
              <a:t>S</a:t>
            </a:r>
            <a:r>
              <a:rPr lang="ru-RU" i="1" baseline="-25000" dirty="0"/>
              <a:t>НН</a:t>
            </a:r>
            <a:r>
              <a:rPr lang="ru-RU" i="1" dirty="0"/>
              <a:t>)</a:t>
            </a:r>
            <a:r>
              <a:rPr lang="ru-RU" dirty="0"/>
              <a:t> – это лица, фактически находящиеся на данной территории на момент учета, независимо от постоянного места жительства.</a:t>
            </a:r>
          </a:p>
          <a:p>
            <a:pPr lvl="0"/>
            <a:r>
              <a:rPr lang="ru-RU" i="1" dirty="0"/>
              <a:t>временно проживающие (</a:t>
            </a:r>
            <a:r>
              <a:rPr lang="en-US" i="1" dirty="0"/>
              <a:t>S</a:t>
            </a:r>
            <a:r>
              <a:rPr lang="ru-RU" i="1" baseline="-25000" dirty="0"/>
              <a:t>ВП</a:t>
            </a:r>
            <a:r>
              <a:rPr lang="ru-RU" i="1" dirty="0"/>
              <a:t>)</a:t>
            </a:r>
            <a:r>
              <a:rPr lang="ru-RU" dirty="0"/>
              <a:t> – это лица, находящиеся на момент учета в данном населенном пункте, но имеющие постоянное место жительства в другом населенном пункте</a:t>
            </a:r>
          </a:p>
          <a:p>
            <a:pPr lvl="0"/>
            <a:r>
              <a:rPr lang="ru-RU" i="1" dirty="0"/>
              <a:t>временно отсутствующие (</a:t>
            </a:r>
            <a:r>
              <a:rPr lang="en-US" i="1" dirty="0"/>
              <a:t>S</a:t>
            </a:r>
            <a:r>
              <a:rPr lang="ru-RU" i="1" baseline="-25000" dirty="0"/>
              <a:t>ВО</a:t>
            </a:r>
            <a:r>
              <a:rPr lang="ru-RU" i="1" dirty="0"/>
              <a:t>)</a:t>
            </a:r>
            <a:r>
              <a:rPr lang="ru-RU" dirty="0"/>
              <a:t> – это лица, имеющие постоянное место жительства в данном населенном пункте, которые на момент учета отсутствуют; их отсутствие не должно превышать шесть месяцев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При переписях населения численность учитывается по следующим категориям</a:t>
            </a:r>
            <a:r>
              <a:rPr lang="ru-RU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58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Между вышеперечисленными категориями населения существует следующее соотношение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Численность </a:t>
            </a:r>
            <a:r>
              <a:rPr lang="ru-RU" dirty="0"/>
              <a:t>населения является моментным показателем. Это означает, что данные учета характеризуют численность населения на определенную дату.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2564904"/>
            <a:ext cx="1510694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7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/>
          </a:bodyPr>
          <a:lstStyle/>
          <a:p>
            <a:r>
              <a:rPr lang="ru-RU" dirty="0"/>
              <a:t>1) </a:t>
            </a:r>
            <a:r>
              <a:rPr lang="ru-RU" b="1" dirty="0"/>
              <a:t>численность населения на конец года:</a:t>
            </a:r>
          </a:p>
          <a:p>
            <a:pPr marL="45720" indent="0">
              <a:buNone/>
            </a:pPr>
            <a:r>
              <a:rPr lang="ru-RU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S</a:t>
            </a:r>
            <a:r>
              <a:rPr lang="ru-RU" baseline="-25000" dirty="0" err="1">
                <a:latin typeface="Times New Roman"/>
                <a:ea typeface="Times New Roman"/>
              </a:rPr>
              <a:t>к.г</a:t>
            </a:r>
            <a:r>
              <a:rPr lang="ru-RU" baseline="-25000" dirty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= </a:t>
            </a:r>
            <a:r>
              <a:rPr lang="en-US" dirty="0">
                <a:latin typeface="Times New Roman"/>
                <a:ea typeface="Times New Roman"/>
              </a:rPr>
              <a:t>S</a:t>
            </a:r>
            <a:r>
              <a:rPr lang="ru-RU" baseline="-25000" dirty="0" err="1">
                <a:latin typeface="Times New Roman"/>
                <a:ea typeface="Times New Roman"/>
              </a:rPr>
              <a:t>н.г</a:t>
            </a:r>
            <a:r>
              <a:rPr lang="ru-RU" baseline="-25000" dirty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+ </a:t>
            </a:r>
            <a:r>
              <a:rPr lang="en-US" dirty="0">
                <a:latin typeface="Times New Roman"/>
                <a:ea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en-US" dirty="0">
                <a:latin typeface="Times New Roman"/>
                <a:ea typeface="Times New Roman"/>
              </a:rPr>
              <a:t>M</a:t>
            </a:r>
            <a:r>
              <a:rPr lang="ru-RU" dirty="0">
                <a:latin typeface="Times New Roman"/>
                <a:ea typeface="Times New Roman"/>
              </a:rPr>
              <a:t> + П – </a:t>
            </a:r>
            <a:r>
              <a:rPr lang="ru-RU" dirty="0" smtClean="0">
                <a:latin typeface="Times New Roman"/>
                <a:ea typeface="Times New Roman"/>
              </a:rPr>
              <a:t>В</a:t>
            </a:r>
          </a:p>
          <a:p>
            <a:pPr marL="45720" indent="0">
              <a:buNone/>
            </a:pPr>
            <a:r>
              <a:rPr lang="ru-RU" dirty="0"/>
              <a:t>где </a:t>
            </a:r>
            <a:r>
              <a:rPr lang="en-US" dirty="0"/>
              <a:t>S</a:t>
            </a:r>
            <a:r>
              <a:rPr lang="ru-RU" baseline="-25000" dirty="0" err="1"/>
              <a:t>н.г</a:t>
            </a:r>
            <a:r>
              <a:rPr lang="ru-RU" baseline="-25000" dirty="0"/>
              <a:t>.</a:t>
            </a:r>
            <a:r>
              <a:rPr lang="ru-RU" dirty="0"/>
              <a:t> – численность населения на начало года; </a:t>
            </a:r>
            <a:r>
              <a:rPr lang="en-US" dirty="0"/>
              <a:t>N</a:t>
            </a:r>
            <a:r>
              <a:rPr lang="ru-RU" dirty="0"/>
              <a:t> – число родившихся; М – число умерших; П – численность прибывших в данный населенный пункт; В – численность выбывших из данного населенного пункта.</a:t>
            </a:r>
          </a:p>
          <a:p>
            <a:r>
              <a:rPr lang="ru-RU" dirty="0"/>
              <a:t>2</a:t>
            </a:r>
            <a:r>
              <a:rPr lang="ru-RU" b="1" dirty="0"/>
              <a:t>) среднегодовая численность населения:</a:t>
            </a:r>
          </a:p>
          <a:p>
            <a:pPr marL="45720" indent="0">
              <a:buNone/>
            </a:pPr>
            <a:r>
              <a:rPr lang="ru-RU" dirty="0"/>
              <a:t>а) на определенную дату за равные периоды времени показатель определяется по формуле</a:t>
            </a:r>
            <a:r>
              <a:rPr lang="ru-RU" dirty="0" smtClean="0"/>
              <a:t>: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где </a:t>
            </a:r>
            <a:r>
              <a:rPr lang="en-US" dirty="0"/>
              <a:t>n</a:t>
            </a:r>
            <a:r>
              <a:rPr lang="ru-RU" dirty="0"/>
              <a:t> - число уровней (дат); </a:t>
            </a:r>
            <a:r>
              <a:rPr lang="en-US" dirty="0"/>
              <a:t>S</a:t>
            </a:r>
            <a:r>
              <a:rPr lang="ru-RU" baseline="-25000" dirty="0"/>
              <a:t>1…</a:t>
            </a:r>
            <a:r>
              <a:rPr lang="en-US" baseline="-25000" dirty="0"/>
              <a:t>n</a:t>
            </a:r>
            <a:r>
              <a:rPr lang="ru-RU" dirty="0"/>
              <a:t> – численность населения на определенную дату.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показателям, характеризующим численность населения, относят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725144"/>
            <a:ext cx="4176465" cy="795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89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б) распределение численности населения по территории рассчитывается как средняя арифметическая простая:</a:t>
            </a:r>
          </a:p>
          <a:p>
            <a:endParaRPr lang="ru-RU" dirty="0" smtClean="0"/>
          </a:p>
          <a:p>
            <a:endParaRPr lang="ru-RU" dirty="0"/>
          </a:p>
          <a:p>
            <a:pPr marL="45720" indent="0">
              <a:buNone/>
            </a:pPr>
            <a:r>
              <a:rPr lang="ru-RU" dirty="0"/>
              <a:t>где </a:t>
            </a:r>
            <a:r>
              <a:rPr lang="en-US" dirty="0"/>
              <a:t>S</a:t>
            </a:r>
            <a:r>
              <a:rPr lang="ru-RU" baseline="-25000" dirty="0" err="1"/>
              <a:t>н.г</a:t>
            </a:r>
            <a:r>
              <a:rPr lang="ru-RU" baseline="-25000" dirty="0"/>
              <a:t>.</a:t>
            </a:r>
            <a:r>
              <a:rPr lang="ru-RU" dirty="0"/>
              <a:t> – численность населения на начало года; </a:t>
            </a:r>
            <a:r>
              <a:rPr lang="en-US" dirty="0"/>
              <a:t>S</a:t>
            </a:r>
            <a:r>
              <a:rPr lang="ru-RU" baseline="-25000" dirty="0" err="1"/>
              <a:t>к.г</a:t>
            </a:r>
            <a:r>
              <a:rPr lang="ru-RU" baseline="-25000" dirty="0"/>
              <a:t>.</a:t>
            </a:r>
            <a:r>
              <a:rPr lang="ru-RU" dirty="0"/>
              <a:t> – численность населения на конец года.</a:t>
            </a:r>
          </a:p>
          <a:p>
            <a:pPr marL="45720" indent="0">
              <a:buNone/>
            </a:pPr>
            <a:r>
              <a:rPr lang="ru-RU" dirty="0"/>
              <a:t>в) в интервальном ряду с </a:t>
            </a:r>
            <a:r>
              <a:rPr lang="ru-RU" dirty="0" err="1"/>
              <a:t>неравноотстоящими</a:t>
            </a:r>
            <a:r>
              <a:rPr lang="ru-RU" dirty="0"/>
              <a:t> уровнями показатель определяется по формуле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pPr marL="45720" indent="0">
              <a:buNone/>
            </a:pPr>
            <a:r>
              <a:rPr lang="ru-RU" dirty="0"/>
              <a:t>где - средняя численность населения </a:t>
            </a:r>
            <a:r>
              <a:rPr lang="en-US" dirty="0"/>
              <a:t>i</a:t>
            </a:r>
            <a:r>
              <a:rPr lang="ru-RU" dirty="0"/>
              <a:t>-го периода;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ru-RU" dirty="0"/>
              <a:t> – длительность </a:t>
            </a:r>
            <a:r>
              <a:rPr lang="en-US" dirty="0"/>
              <a:t>i</a:t>
            </a:r>
            <a:r>
              <a:rPr lang="ru-RU" dirty="0"/>
              <a:t>-го периода времени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показателям, характеризующим численность населения, относят: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888"/>
            <a:ext cx="1456525" cy="628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09120"/>
            <a:ext cx="1130949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8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Распределение численности населения по территории страны характеризуется показателем плотность населения, то есть численность населения в расчете на 1 км</a:t>
            </a:r>
            <a:r>
              <a:rPr lang="ru-RU" baseline="30000" dirty="0"/>
              <a:t>2</a:t>
            </a:r>
            <a:r>
              <a:rPr lang="ru-RU" dirty="0"/>
              <a:t> территории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45720" indent="0">
              <a:buNone/>
            </a:pPr>
            <a:r>
              <a:rPr lang="ru-RU" dirty="0"/>
              <a:t>где - среднегодовая численность населения на данной территории; П – площадь территории, км</a:t>
            </a:r>
            <a:r>
              <a:rPr lang="ru-RU" baseline="30000" dirty="0"/>
              <a:t>2</a:t>
            </a:r>
            <a:r>
              <a:rPr lang="ru-RU" dirty="0"/>
              <a:t>.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24944"/>
            <a:ext cx="1034976" cy="89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31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• по полу (половая структура населения);</a:t>
            </a:r>
          </a:p>
          <a:p>
            <a:r>
              <a:rPr lang="ru-RU" sz="2800" dirty="0"/>
              <a:t>• по возрасту (возрастная структура населения);</a:t>
            </a:r>
          </a:p>
          <a:p>
            <a:r>
              <a:rPr lang="ru-RU" sz="2800" dirty="0"/>
              <a:t>• по семейному положению (брачная и семейная структура населения);</a:t>
            </a:r>
          </a:p>
          <a:p>
            <a:r>
              <a:rPr lang="ru-RU" sz="2800" dirty="0"/>
              <a:t>• по месту проживания (распределение на городское и сельское);</a:t>
            </a:r>
          </a:p>
          <a:p>
            <a:r>
              <a:rPr lang="ru-RU" sz="2800" dirty="0"/>
              <a:t>•по источникам средств существования и др.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Состав населения изучается с помощью группировок по различным демографическим, этническим и социально-экономическим признакам</a:t>
            </a:r>
            <a:r>
              <a:rPr lang="ru-RU" sz="2000" dirty="0" smtClean="0"/>
              <a:t>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881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Процессы рождаемости и смертности, которые обеспечивают естественный прирост населения, а также процессы </a:t>
            </a:r>
            <a:r>
              <a:rPr lang="ru-RU" dirty="0" err="1"/>
              <a:t>брачности</a:t>
            </a:r>
            <a:r>
              <a:rPr lang="ru-RU" dirty="0"/>
              <a:t> и разводимости называют </a:t>
            </a:r>
            <a:r>
              <a:rPr lang="ru-RU" i="1" dirty="0"/>
              <a:t>естественным движением населения</a:t>
            </a:r>
            <a:r>
              <a:rPr lang="ru-RU" dirty="0"/>
              <a:t>. </a:t>
            </a:r>
            <a:r>
              <a:rPr lang="ru-RU" i="1" dirty="0"/>
              <a:t>Механическое движение</a:t>
            </a:r>
            <a:r>
              <a:rPr lang="ru-RU" dirty="0"/>
              <a:t> представляет собой перемещение населения в определенных границах территории.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Система показателей естественного и механического движения населения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307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147</TotalTime>
  <Words>613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Сетка</vt:lpstr>
      <vt:lpstr>Изучение численности и состава населения</vt:lpstr>
      <vt:lpstr>Презентация PowerPoint</vt:lpstr>
      <vt:lpstr>При переписях населения численность учитывается по следующим категориям:</vt:lpstr>
      <vt:lpstr>Презентация PowerPoint</vt:lpstr>
      <vt:lpstr>К показателям, характеризующим численность населения, относят:</vt:lpstr>
      <vt:lpstr>К показателям, характеризующим численность населения, относят:</vt:lpstr>
      <vt:lpstr>Презентация PowerPoint</vt:lpstr>
      <vt:lpstr>Состав населения изучается с помощью группировок по различным демографическим, этническим и социально-экономическим признакам:</vt:lpstr>
      <vt:lpstr>Система показателей естественного и механического движения населения</vt:lpstr>
      <vt:lpstr>Абсолютные показатели естественного и механического движения населения</vt:lpstr>
      <vt:lpstr>Общие показатели естественного движения населения</vt:lpstr>
      <vt:lpstr>Общие показатели естественного движения населения</vt:lpstr>
      <vt:lpstr>частные коэффициенты</vt:lpstr>
      <vt:lpstr>Общие показатели механического движения населения</vt:lpstr>
      <vt:lpstr>Методы расчета перспективной численности населения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численности и состава населения</dc:title>
  <dc:creator>Ксения</dc:creator>
  <cp:lastModifiedBy>Ксения</cp:lastModifiedBy>
  <cp:revision>7</cp:revision>
  <dcterms:created xsi:type="dcterms:W3CDTF">2020-09-13T11:00:48Z</dcterms:created>
  <dcterms:modified xsi:type="dcterms:W3CDTF">2020-09-13T13:38:15Z</dcterms:modified>
</cp:coreProperties>
</file>