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0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9F935-CC7C-437A-87F1-3805C819FB0E}" type="datetimeFigureOut">
              <a:rPr lang="ru-RU" smtClean="0"/>
              <a:pPr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6359-3396-4A02-9E45-A9DB7F2125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ПОЖАРНАЯ   БЕЗОПАСНОСТЬ</a:t>
            </a:r>
            <a:endParaRPr lang="ru-RU" dirty="0"/>
          </a:p>
        </p:txBody>
      </p:sp>
      <p:pic>
        <p:nvPicPr>
          <p:cNvPr id="8" name="Содержимое 7" descr="http://firedata.ru/images/2/17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500174"/>
            <a:ext cx="5857916" cy="462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ПОЖАРОВ В ЗДАНИЯХ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– </a:t>
            </a:r>
            <a:r>
              <a:rPr lang="ru-RU" dirty="0"/>
              <a:t>неосторожное обращение с огнем;</a:t>
            </a:r>
          </a:p>
          <a:p>
            <a:r>
              <a:rPr lang="ru-RU" dirty="0"/>
              <a:t>– несоблюдение правил эксплуатации оборудования;</a:t>
            </a:r>
          </a:p>
          <a:p>
            <a:r>
              <a:rPr lang="ru-RU" dirty="0"/>
              <a:t>– неисправности электросети и электроприборов;</a:t>
            </a:r>
          </a:p>
          <a:p>
            <a:r>
              <a:rPr lang="ru-RU" dirty="0"/>
              <a:t>– самовозгорание веществ и материалов;</a:t>
            </a:r>
          </a:p>
          <a:p>
            <a:r>
              <a:rPr lang="ru-RU" dirty="0"/>
              <a:t>– разряды статического электричества;</a:t>
            </a:r>
          </a:p>
          <a:p>
            <a:r>
              <a:rPr lang="ru-RU" dirty="0"/>
              <a:t>– грозовые разряды;</a:t>
            </a:r>
          </a:p>
          <a:p>
            <a:r>
              <a:rPr lang="ru-RU" dirty="0"/>
              <a:t>– некачественное строительство зданий и сооружений;</a:t>
            </a:r>
          </a:p>
          <a:p>
            <a:r>
              <a:rPr lang="ru-RU" dirty="0"/>
              <a:t>– пренебрежение правилами техники безопасности;</a:t>
            </a:r>
          </a:p>
          <a:p>
            <a:r>
              <a:rPr lang="ru-RU" dirty="0"/>
              <a:t>– поджоги.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СТАТИСТИКА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Autofit/>
          </a:bodyPr>
          <a:lstStyle/>
          <a:p>
            <a:r>
              <a:rPr lang="ru-RU" sz="1600" dirty="0" smtClean="0"/>
              <a:t>на </a:t>
            </a:r>
            <a:r>
              <a:rPr lang="ru-RU" sz="1600" dirty="0"/>
              <a:t>жилой сектор приходится от 70 до 80% от общего числа пожаров, происходящих ежегодно в Российской Федерации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b="1" dirty="0" smtClean="0"/>
              <a:t>Факторами, повышающими </a:t>
            </a:r>
            <a:r>
              <a:rPr lang="ru-RU" sz="1600" b="1" dirty="0"/>
              <a:t>пожарную </a:t>
            </a:r>
            <a:r>
              <a:rPr lang="ru-RU" sz="1600" b="1" dirty="0" smtClean="0"/>
              <a:t>опасность зданий являются: </a:t>
            </a:r>
          </a:p>
          <a:p>
            <a:r>
              <a:rPr lang="ru-RU" sz="1600" dirty="0" smtClean="0"/>
              <a:t>высокая </a:t>
            </a:r>
            <a:r>
              <a:rPr lang="ru-RU" sz="1600" dirty="0"/>
              <a:t>степень изношенности жилого </a:t>
            </a:r>
            <a:r>
              <a:rPr lang="ru-RU" sz="1600" dirty="0" smtClean="0"/>
              <a:t>фонда;</a:t>
            </a:r>
          </a:p>
          <a:p>
            <a:r>
              <a:rPr lang="ru-RU" sz="1600" dirty="0" smtClean="0"/>
              <a:t>неосведомленность </a:t>
            </a:r>
            <a:r>
              <a:rPr lang="ru-RU" sz="1600" dirty="0"/>
              <a:t>населения в оценке риска пожара и неготовность к действиям в условиях </a:t>
            </a:r>
            <a:r>
              <a:rPr lang="ru-RU" sz="1600" dirty="0" smtClean="0"/>
              <a:t>пожара;</a:t>
            </a:r>
            <a:endParaRPr lang="ru-RU" sz="1600" dirty="0"/>
          </a:p>
          <a:p>
            <a:r>
              <a:rPr lang="ru-RU" sz="1600" dirty="0" smtClean="0"/>
              <a:t>наличие </a:t>
            </a:r>
            <a:r>
              <a:rPr lang="ru-RU" sz="1600" dirty="0"/>
              <a:t>в квартирах и жилых домах легковоспламеняющихся предметов, синтетических изделий и разнообразной бытовой </a:t>
            </a:r>
            <a:r>
              <a:rPr lang="ru-RU" sz="1600" dirty="0" smtClean="0"/>
              <a:t>техники;</a:t>
            </a:r>
          </a:p>
          <a:p>
            <a:r>
              <a:rPr lang="ru-RU" sz="1600" dirty="0" smtClean="0"/>
              <a:t>наименее </a:t>
            </a:r>
            <a:r>
              <a:rPr lang="ru-RU" sz="1600" dirty="0"/>
              <a:t>опасны в пожарном отношении малоэтажные здания из несгораемых материалов (кирпича, железобетона), наибольшую же опасность представляют здания из деревянных конструкций. Кроме того, большую опасность представляет применение сгораемых </a:t>
            </a:r>
            <a:r>
              <a:rPr lang="ru-RU" sz="1600" dirty="0" smtClean="0"/>
              <a:t>теплозвукоизоляционных материалов;</a:t>
            </a:r>
            <a:endParaRPr lang="ru-RU" sz="1600" dirty="0"/>
          </a:p>
          <a:p>
            <a:r>
              <a:rPr lang="ru-RU" sz="1600" dirty="0" smtClean="0"/>
              <a:t>наличие </a:t>
            </a:r>
            <a:r>
              <a:rPr lang="ru-RU" sz="1600" dirty="0"/>
              <a:t>встроенных </a:t>
            </a:r>
            <a:r>
              <a:rPr lang="ru-RU" sz="1600" dirty="0" smtClean="0"/>
              <a:t>в многоэтажные здания </a:t>
            </a:r>
            <a:r>
              <a:rPr lang="ru-RU" sz="1600" dirty="0"/>
              <a:t>помещений иного назначения: учреждений торговли, связи, коммунально-бытового назначения, общественного </a:t>
            </a:r>
            <a:r>
              <a:rPr lang="ru-RU" sz="1600" dirty="0" smtClean="0"/>
              <a:t>питания;</a:t>
            </a:r>
          </a:p>
          <a:p>
            <a:r>
              <a:rPr lang="ru-RU" sz="1600" dirty="0" smtClean="0"/>
              <a:t>отсутствие или неисправность   </a:t>
            </a:r>
            <a:r>
              <a:rPr lang="ru-RU" sz="1600" dirty="0"/>
              <a:t>соответствующих систем пожарной </a:t>
            </a:r>
            <a:r>
              <a:rPr lang="ru-RU" sz="1600" dirty="0" smtClean="0"/>
              <a:t>автоматики;</a:t>
            </a:r>
          </a:p>
          <a:p>
            <a:r>
              <a:rPr lang="ru-RU" sz="1600" dirty="0" smtClean="0"/>
              <a:t>электротехнические причины: </a:t>
            </a:r>
            <a:r>
              <a:rPr lang="ru-RU" sz="1600" dirty="0"/>
              <a:t>неисправность электросети и </a:t>
            </a:r>
            <a:r>
              <a:rPr lang="ru-RU" sz="1600" dirty="0" smtClean="0"/>
              <a:t>электроприборов;</a:t>
            </a:r>
          </a:p>
          <a:p>
            <a:r>
              <a:rPr lang="ru-RU" sz="1600" dirty="0" smtClean="0"/>
              <a:t>в многоэтажных  </a:t>
            </a:r>
            <a:r>
              <a:rPr lang="ru-RU" sz="1600" dirty="0"/>
              <a:t>зданиях </a:t>
            </a:r>
            <a:r>
              <a:rPr lang="ru-RU" sz="1600" dirty="0" smtClean="0"/>
              <a:t> </a:t>
            </a:r>
            <a:r>
              <a:rPr lang="ru-RU" sz="1600" dirty="0"/>
              <a:t>мусоропроводы и лифты, кабельные </a:t>
            </a:r>
            <a:r>
              <a:rPr lang="ru-RU" sz="1600" dirty="0" smtClean="0"/>
              <a:t>коммуникации представляют </a:t>
            </a:r>
            <a:r>
              <a:rPr lang="ru-RU" sz="1600" dirty="0"/>
              <a:t>опасность с точки зрения возможного </a:t>
            </a:r>
            <a:r>
              <a:rPr lang="ru-RU" sz="1600" dirty="0" smtClean="0"/>
              <a:t>задымления;</a:t>
            </a:r>
          </a:p>
          <a:p>
            <a:r>
              <a:rPr lang="ru-RU" sz="1600" dirty="0" smtClean="0"/>
              <a:t>для </a:t>
            </a:r>
            <a:r>
              <a:rPr lang="ru-RU" sz="1600" dirty="0"/>
              <a:t>зданий повышенной этажности характерны быстрое развитие пожара по вертикали и большая сложность спасательных работ.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ПОЖАРОВ В ОФИСАХ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00034" y="1643050"/>
            <a:ext cx="4040188" cy="639762"/>
          </a:xfrm>
        </p:spPr>
        <p:txBody>
          <a:bodyPr anchor="ctr"/>
          <a:lstStyle/>
          <a:p>
            <a:r>
              <a:rPr lang="ru-RU" dirty="0" smtClean="0"/>
              <a:t>По вине работодателя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В </a:t>
            </a:r>
            <a:r>
              <a:rPr lang="ru-RU" sz="1800" dirty="0"/>
              <a:t>помещении нет эвакуационных </a:t>
            </a:r>
            <a:r>
              <a:rPr lang="ru-RU" sz="1800" dirty="0" smtClean="0"/>
              <a:t>выходов</a:t>
            </a:r>
            <a:endParaRPr lang="ru-RU" sz="1800" dirty="0"/>
          </a:p>
          <a:p>
            <a:r>
              <a:rPr lang="ru-RU" sz="1800" dirty="0"/>
              <a:t>Заблокированы запасные выходы из </a:t>
            </a:r>
            <a:r>
              <a:rPr lang="ru-RU" sz="1800" dirty="0" smtClean="0"/>
              <a:t>здания</a:t>
            </a:r>
            <a:endParaRPr lang="ru-RU" sz="1800" dirty="0"/>
          </a:p>
          <a:p>
            <a:r>
              <a:rPr lang="ru-RU" sz="1800" dirty="0"/>
              <a:t>Просрочены или отсутствуют средства </a:t>
            </a:r>
            <a:r>
              <a:rPr lang="ru-RU" sz="1800" dirty="0" smtClean="0"/>
              <a:t>пожаротушения</a:t>
            </a:r>
            <a:endParaRPr lang="ru-RU" sz="1800" dirty="0"/>
          </a:p>
          <a:p>
            <a:r>
              <a:rPr lang="ru-RU" sz="1800" dirty="0"/>
              <a:t>Захламлены подходы к средствам </a:t>
            </a:r>
            <a:r>
              <a:rPr lang="ru-RU" sz="1800" dirty="0" smtClean="0"/>
              <a:t>пожаротушения</a:t>
            </a:r>
            <a:endParaRPr lang="ru-RU" sz="1800" dirty="0"/>
          </a:p>
          <a:p>
            <a:r>
              <a:rPr lang="ru-RU" sz="1800" dirty="0"/>
              <a:t>Нет сотрудников, ответственных за пожарную </a:t>
            </a:r>
            <a:r>
              <a:rPr lang="ru-RU" sz="1800" dirty="0" smtClean="0"/>
              <a:t>безопасность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ru-RU" dirty="0" smtClean="0"/>
              <a:t>По вине сотрудников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285991"/>
            <a:ext cx="4041775" cy="4143405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ru-RU" sz="1800" dirty="0" smtClean="0"/>
              <a:t>Курение в не предназначенных для этого местах</a:t>
            </a:r>
          </a:p>
          <a:p>
            <a:pPr algn="just">
              <a:lnSpc>
                <a:spcPct val="120000"/>
              </a:lnSpc>
            </a:pPr>
            <a:r>
              <a:rPr lang="ru-RU" sz="1800" dirty="0" smtClean="0"/>
              <a:t>Оставленные без присмотра обогревательные приборы</a:t>
            </a:r>
          </a:p>
          <a:p>
            <a:pPr algn="just">
              <a:lnSpc>
                <a:spcPct val="120000"/>
              </a:lnSpc>
            </a:pPr>
            <a:r>
              <a:rPr lang="ru-RU" sz="1800" dirty="0" smtClean="0"/>
              <a:t>Хранение в помещении легковоспламеняющихся средств</a:t>
            </a:r>
          </a:p>
          <a:p>
            <a:pPr algn="just">
              <a:lnSpc>
                <a:spcPct val="120000"/>
              </a:lnSpc>
            </a:pPr>
            <a:r>
              <a:rPr lang="ru-RU" sz="1800" dirty="0" smtClean="0"/>
              <a:t>Возгорание электропроводки из-за перегрузки электросети</a:t>
            </a:r>
          </a:p>
          <a:p>
            <a:pPr algn="just">
              <a:lnSpc>
                <a:spcPct val="120000"/>
              </a:lnSpc>
            </a:pPr>
            <a:r>
              <a:rPr lang="ru-RU" sz="1800" dirty="0" smtClean="0"/>
              <a:t>Неаккуратное обращение с огнем в местах приготовления пищи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Все </a:t>
            </a:r>
            <a:r>
              <a:rPr lang="ru-RU" sz="3100" dirty="0" smtClean="0"/>
              <a:t>строительные материалы и конструкции по их способности к возгораемости подразделяются на три группы: несгораемые, </a:t>
            </a:r>
            <a:r>
              <a:rPr lang="ru-RU" sz="3100" dirty="0" err="1" smtClean="0"/>
              <a:t>трудносгораемые</a:t>
            </a:r>
            <a:r>
              <a:rPr lang="ru-RU" sz="3100" dirty="0" smtClean="0"/>
              <a:t> и сгораемые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/>
              <a:t>К </a:t>
            </a:r>
            <a:r>
              <a:rPr lang="ru-RU" sz="2700" dirty="0" smtClean="0"/>
              <a:t>несгораемым материалам и конструкциям относятся </a:t>
            </a:r>
            <a:r>
              <a:rPr lang="ru-RU" sz="2000" dirty="0" smtClean="0"/>
              <a:t>применяемые в строительстве металлы и неорганические минеральные материалы: кирпич, глина, асбест, бетон и цементные изделия, гравий, фарфор, керамические изделия, песок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dirty="0" smtClean="0"/>
              <a:t>К </a:t>
            </a:r>
            <a:r>
              <a:rPr lang="ru-RU" sz="2700" dirty="0" err="1" smtClean="0"/>
              <a:t>трудносгораемым</a:t>
            </a:r>
            <a:r>
              <a:rPr lang="ru-RU" sz="2700" dirty="0" smtClean="0"/>
              <a:t> </a:t>
            </a:r>
            <a:r>
              <a:rPr lang="ru-RU" sz="2000" dirty="0" smtClean="0"/>
              <a:t>относятся </a:t>
            </a:r>
            <a:r>
              <a:rPr lang="ru-RU" sz="2000" dirty="0" smtClean="0"/>
              <a:t>материалы</a:t>
            </a:r>
            <a:r>
              <a:rPr lang="ru-RU" sz="2000" dirty="0" smtClean="0"/>
              <a:t>, состоящие из сгораемых и несгораемых компонентов: кирпич саманный, гипсовая сухая штукатурка, фибролит, линолеум, эбонит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dirty="0" smtClean="0"/>
              <a:t>К сгораемым материалам </a:t>
            </a:r>
            <a:r>
              <a:rPr lang="ru-RU" sz="2000" dirty="0" smtClean="0"/>
              <a:t>относятся все материалы органического происхождения: лесоматериалы, картой, войлок, асфальт, рубероид, толь кровельный и большинство электроизоляционных материалов.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 РАБОТЫ ПОЖАРНО-ОХРАННОЙ СИГНАЛИЗАЦИИ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Датчики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8" idx="3"/>
          </p:cNvCxnSpPr>
          <p:nvPr/>
        </p:nvCxnSpPr>
        <p:spPr>
          <a:xfrm>
            <a:off x="2071670" y="2327782"/>
            <a:ext cx="1214446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8992" y="221455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Контрольная панель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929322" y="2428868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578" y="235743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Сигнал оповещения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3821901" y="339328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43306" y="385762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Исполнительные устройства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786182" y="4429132"/>
            <a:ext cx="30003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система </a:t>
            </a:r>
            <a:r>
              <a:rPr lang="ru-RU" dirty="0" smtClean="0"/>
              <a:t>автоматического </a:t>
            </a:r>
            <a:r>
              <a:rPr lang="ru-RU" dirty="0" smtClean="0"/>
              <a:t>пожаротушения 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функция </a:t>
            </a:r>
            <a:r>
              <a:rPr lang="ru-RU" dirty="0" err="1" smtClean="0"/>
              <a:t>дымоудаления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открытие эвакуационных выходов и подсветка указателей эвакуационных путей.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42910" y="3071810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информация о пожаре: возгорание, повышение температуры в помещении, задымление</a:t>
            </a:r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 flipH="1" flipV="1">
            <a:off x="857224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28992" y="264318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Устройство сбора данных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СРЕДСТВА ТУШЕНИЯ ПОЖАРОВ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автоматические </a:t>
            </a:r>
            <a:r>
              <a:rPr lang="ru-RU" dirty="0" smtClean="0"/>
              <a:t>установки </a:t>
            </a:r>
            <a:r>
              <a:rPr lang="ru-RU" dirty="0" smtClean="0"/>
              <a:t>пожаротушения</a:t>
            </a:r>
          </a:p>
          <a:p>
            <a:r>
              <a:rPr lang="ru-RU" dirty="0" smtClean="0"/>
              <a:t>огнетушители</a:t>
            </a:r>
          </a:p>
          <a:p>
            <a:endParaRPr lang="ru-RU" dirty="0"/>
          </a:p>
        </p:txBody>
      </p:sp>
      <p:pic>
        <p:nvPicPr>
          <p:cNvPr id="7" name="Рисунок 6" descr="Сплинкер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429000"/>
            <a:ext cx="30480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Похожее изображение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2357430"/>
            <a:ext cx="435771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D9EB89AB21BF94DA5C5E7D94C2BE904" ma:contentTypeVersion="0" ma:contentTypeDescription="Создание документа." ma:contentTypeScope="" ma:versionID="a156de385c55c732f26a16e59fbdeba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5DA024-4B1C-4BE8-A840-E0DD4A5D0C9E}"/>
</file>

<file path=customXml/itemProps2.xml><?xml version="1.0" encoding="utf-8"?>
<ds:datastoreItem xmlns:ds="http://schemas.openxmlformats.org/officeDocument/2006/customXml" ds:itemID="{989890EE-2269-4680-B93C-CA648FE58A8B}"/>
</file>

<file path=customXml/itemProps3.xml><?xml version="1.0" encoding="utf-8"?>
<ds:datastoreItem xmlns:ds="http://schemas.openxmlformats.org/officeDocument/2006/customXml" ds:itemID="{12D5EC86-FCC2-446C-BFDD-2AE09FF97898}"/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341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ПОЖАРНАЯ   БЕЗОПАСНОСТЬ</vt:lpstr>
      <vt:lpstr>ПРИЧИНЫ ПОЖАРОВ В ЗДАНИЯХ</vt:lpstr>
      <vt:lpstr>СТАТИСТИКА</vt:lpstr>
      <vt:lpstr>ПРИЧИНЫ ПОЖАРОВ В ОФИСАХ</vt:lpstr>
      <vt:lpstr>       Все строительные материалы и конструкции по их способности к возгораемости подразделяются на три группы: несгораемые, трудносгораемые и сгораемые  К несгораемым материалам и конструкциям относятся применяемые в строительстве металлы и неорганические минеральные материалы: кирпич, глина, асбест, бетон и цементные изделия, гравий, фарфор, керамические изделия, песок.  К трудносгораемым относятся материалы, состоящие из сгораемых и несгораемых компонентов: кирпич саманный, гипсовая сухая штукатурка, фибролит, линолеум, эбонит.  К сгораемым материалам относятся все материалы органического происхождения: лесоматериалы, картой, войлок, асфальт, рубероид, толь кровельный и большинство электроизоляционных материалов. </vt:lpstr>
      <vt:lpstr>ПРИНЦИП РАБОТЫ ПОЖАРНО-ОХРАННОЙ СИГНАЛИЗАЦИИ</vt:lpstr>
      <vt:lpstr>СРЕДСТВА ТУШЕНИЯ ПОЖАРОВ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ПОЖАРНАЯ   БЕЗОПАСНОСТЬ</dc:title>
  <dc:creator>HP</dc:creator>
  <cp:lastModifiedBy>HP</cp:lastModifiedBy>
  <cp:revision>12</cp:revision>
  <dcterms:created xsi:type="dcterms:W3CDTF">2018-04-17T18:43:09Z</dcterms:created>
  <dcterms:modified xsi:type="dcterms:W3CDTF">2018-04-18T19:05:44Z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0x010100AD9EB89AB21BF94DA5C5E7D94C2BE904</vt:lpwstr>
  </property>
</Properties>
</file>