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Статистика национального богатства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9874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u="sng" dirty="0"/>
              <a:t>Основные признаки оборотного капитала: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участвует в одном производственном цикле;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переносит свою стоимость на вновь созданный продукт или услугу полностью;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видоизменяет свою натурально-вещественную форму. </a:t>
            </a:r>
          </a:p>
          <a:p>
            <a:endParaRPr lang="ru-RU" i="1" dirty="0" smtClean="0"/>
          </a:p>
          <a:p>
            <a:r>
              <a:rPr lang="ru-RU" b="1" i="1" dirty="0" smtClean="0"/>
              <a:t>Запасы </a:t>
            </a:r>
            <a:r>
              <a:rPr lang="ru-RU" b="1" i="1" dirty="0"/>
              <a:t>материальных оборотных средств </a:t>
            </a:r>
            <a:r>
              <a:rPr lang="ru-RU" i="1" dirty="0"/>
              <a:t>– </a:t>
            </a:r>
            <a:r>
              <a:rPr lang="ru-RU" dirty="0"/>
              <a:t>это товары, созданные в текущем или более раннем периоде и предназначенные для продажи или использования в производстве в более поздний период.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Статистическое изучение запасов материальных оборотных </a:t>
            </a:r>
            <a:r>
              <a:rPr lang="ru-RU" b="1" i="1" dirty="0" smtClean="0"/>
              <a:t>средств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7688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/>
              <a:t>Национальное </a:t>
            </a:r>
            <a:r>
              <a:rPr lang="ru-RU" sz="2800" i="1" dirty="0"/>
              <a:t>богатство как объект статистического изучения: понятие и классификация</a:t>
            </a:r>
            <a:endParaRPr lang="ru-RU" sz="2800" dirty="0"/>
          </a:p>
          <a:p>
            <a:r>
              <a:rPr lang="ru-RU" sz="2800" i="1" dirty="0" smtClean="0"/>
              <a:t>Основной </a:t>
            </a:r>
            <a:r>
              <a:rPr lang="ru-RU" sz="2800" i="1" dirty="0"/>
              <a:t>капитал: понятие и система показателей</a:t>
            </a:r>
            <a:endParaRPr lang="ru-RU" sz="2800" dirty="0"/>
          </a:p>
          <a:p>
            <a:r>
              <a:rPr lang="ru-RU" sz="2800" i="1" dirty="0" smtClean="0"/>
              <a:t>Статистическое </a:t>
            </a:r>
            <a:r>
              <a:rPr lang="ru-RU" sz="2800" i="1" dirty="0"/>
              <a:t>изучение запасов материальных оборотных средств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681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556792"/>
            <a:ext cx="8407893" cy="5400600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/>
              <a:t>Под </a:t>
            </a:r>
            <a:r>
              <a:rPr lang="ru-RU" b="1" i="1" dirty="0"/>
              <a:t>национальным богатством</a:t>
            </a:r>
            <a:r>
              <a:rPr lang="ru-RU" b="1" dirty="0"/>
              <a:t> </a:t>
            </a:r>
            <a:r>
              <a:rPr lang="ru-RU" dirty="0"/>
              <a:t>понимают совокупность ресурсов страны (экономических активов), являющихся необходимым условием осуществления процесса производства товаров (работ, услуг) и обеспечения жизни людей.</a:t>
            </a:r>
          </a:p>
          <a:p>
            <a:pPr marL="45720" indent="0" algn="ctr">
              <a:buNone/>
            </a:pPr>
            <a:r>
              <a:rPr lang="ru-RU" u="sng" dirty="0"/>
              <a:t>Статистика национального богатства призвана решать</a:t>
            </a:r>
            <a:r>
              <a:rPr lang="ru-RU" i="1" u="sng" dirty="0"/>
              <a:t> следующие задачи:</a:t>
            </a:r>
            <a:endParaRPr lang="ru-RU" u="sng" dirty="0"/>
          </a:p>
          <a:p>
            <a:pPr lvl="0"/>
            <a:r>
              <a:rPr lang="ru-RU" dirty="0"/>
              <a:t>четкое определение экономического содержания национального богатства, компонентов, входящих в его состав, и их границ;</a:t>
            </a:r>
          </a:p>
          <a:p>
            <a:pPr lvl="0"/>
            <a:r>
              <a:rPr lang="ru-RU" dirty="0"/>
              <a:t>подготовка соответствующих классификаций по различным </a:t>
            </a:r>
            <a:r>
              <a:rPr lang="ru-RU" dirty="0" smtClean="0"/>
              <a:t>признакам;</a:t>
            </a:r>
            <a:endParaRPr lang="ru-RU" dirty="0"/>
          </a:p>
          <a:p>
            <a:pPr lvl="0"/>
            <a:r>
              <a:rPr lang="ru-RU" dirty="0"/>
              <a:t>выработка единых методологических принципов оценки конкретных элементов богатства: земли, природных ресурсов, нематериальных активов и т. д.;</a:t>
            </a:r>
          </a:p>
          <a:p>
            <a:pPr lvl="0"/>
            <a:r>
              <a:rPr lang="ru-RU" dirty="0"/>
              <a:t>разработка необходимой информационной базы для отражения объема, структуры и динамики национального богатства и его отдельных элементов;</a:t>
            </a:r>
          </a:p>
          <a:p>
            <a:pPr lvl="0"/>
            <a:r>
              <a:rPr lang="ru-RU" dirty="0"/>
              <a:t>разработка и утверждение статистического инструментария для наблюдения за элементами национального богатства;</a:t>
            </a:r>
          </a:p>
          <a:p>
            <a:pPr lvl="0"/>
            <a:r>
              <a:rPr lang="ru-RU" dirty="0" err="1"/>
              <a:t>взаимоувязка</a:t>
            </a:r>
            <a:r>
              <a:rPr lang="ru-RU" dirty="0"/>
              <a:t> рассчитываемых показателей национального богатства с другими </a:t>
            </a:r>
            <a:r>
              <a:rPr lang="ru-RU" dirty="0" smtClean="0"/>
              <a:t>обобщающими;</a:t>
            </a:r>
          </a:p>
          <a:p>
            <a:pPr lvl="0"/>
            <a:r>
              <a:rPr lang="ru-RU" dirty="0"/>
              <a:t>разработка методологии расчета производных показателей для экономико-статистического анализа роли элементов национального богатства в развитии экономики страны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Национальное богатство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6366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Состав и структура национального богатства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245" b="33719"/>
          <a:stretch/>
        </p:blipFill>
        <p:spPr bwMode="auto">
          <a:xfrm>
            <a:off x="1259632" y="1772816"/>
            <a:ext cx="7025697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2680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 и структура национального богатства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2" t="65665"/>
          <a:stretch/>
        </p:blipFill>
        <p:spPr bwMode="auto">
          <a:xfrm>
            <a:off x="467270" y="2780928"/>
            <a:ext cx="8528737" cy="2952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25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Баланс активов и пассивов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2717800"/>
            <a:ext cx="9145016" cy="207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3208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соответствии с международной методологией в отечественную практику статистики национального богатства вместе с понятием основных фондов вводится более широкое понятие - </a:t>
            </a:r>
            <a:r>
              <a:rPr lang="ru-RU" b="1" dirty="0"/>
              <a:t>«основной капитал», </a:t>
            </a:r>
            <a:r>
              <a:rPr lang="ru-RU" dirty="0"/>
              <a:t>объединяющее воспроизводимые и невоспроизводимые материальные и нематериальные активы. </a:t>
            </a:r>
            <a:endParaRPr lang="ru-RU" dirty="0" smtClean="0"/>
          </a:p>
          <a:p>
            <a:pPr marL="45720" indent="0" algn="ctr">
              <a:buNone/>
            </a:pPr>
            <a:r>
              <a:rPr lang="ru-RU" u="sng" dirty="0"/>
              <a:t>К признакам основного капитала относят следующие: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многократно участвует в производственных циклах (срок службы - более года);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переносит свою стоимость на результат труда (продукт или услугу) по частям, по мере износа в виде амортизационных отчислений;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в процессе своей «деятельности» не меняет своей натурально-вещественной формы.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Основной капитал: понятие и система показателей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1840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5454344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Основные фонды классифицируют по следующим признакам:</a:t>
            </a:r>
          </a:p>
          <a:p>
            <a:r>
              <a:rPr lang="ru-RU" dirty="0"/>
              <a:t>1) по видам (здания, сооружения, машины и оборудование и др.);</a:t>
            </a:r>
          </a:p>
          <a:p>
            <a:r>
              <a:rPr lang="ru-RU" dirty="0"/>
              <a:t>2) по функциональной роли (активные, пассивные);</a:t>
            </a:r>
          </a:p>
          <a:p>
            <a:r>
              <a:rPr lang="ru-RU" dirty="0"/>
              <a:t>3) по регионам;</a:t>
            </a:r>
          </a:p>
          <a:p>
            <a:r>
              <a:rPr lang="ru-RU" dirty="0"/>
              <a:t>4) по видам экономической деятельности (согласно ОКВЭД);</a:t>
            </a:r>
          </a:p>
          <a:p>
            <a:r>
              <a:rPr lang="ru-RU" dirty="0"/>
              <a:t>5) по секторам экономики (в соответствии с СНС);</a:t>
            </a:r>
          </a:p>
          <a:p>
            <a:r>
              <a:rPr lang="ru-RU" dirty="0"/>
              <a:t>6) по формам собственности (согласно ОКФС) и т.д.</a:t>
            </a:r>
          </a:p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559836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На практике применяют несколько видов стоимостной оценки основного капитала по:</a:t>
            </a:r>
          </a:p>
          <a:p>
            <a:pPr lvl="0"/>
            <a:r>
              <a:rPr lang="ru-RU" dirty="0"/>
              <a:t>полной первоначальной стоимости;</a:t>
            </a:r>
          </a:p>
          <a:p>
            <a:pPr lvl="0"/>
            <a:r>
              <a:rPr lang="ru-RU" dirty="0"/>
              <a:t>первоначальной стоимости с учетом износа;</a:t>
            </a:r>
          </a:p>
          <a:p>
            <a:pPr lvl="0"/>
            <a:r>
              <a:rPr lang="ru-RU" dirty="0"/>
              <a:t>полной восстановительной стоимости;</a:t>
            </a:r>
          </a:p>
          <a:p>
            <a:pPr lvl="0"/>
            <a:r>
              <a:rPr lang="ru-RU" dirty="0"/>
              <a:t>восстановительной стоимости с учетом износа;</a:t>
            </a:r>
          </a:p>
          <a:p>
            <a:pPr lvl="0"/>
            <a:r>
              <a:rPr lang="ru-RU" dirty="0"/>
              <a:t>балансовой стоимости;</a:t>
            </a:r>
          </a:p>
          <a:p>
            <a:pPr lvl="0"/>
            <a:r>
              <a:rPr lang="ru-RU" dirty="0"/>
              <a:t>рыночной стоимости.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Основной капитал: понятие и система показателей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8001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процессе функционирования основных фондов изнашиваются, перенося свою стоимость на производимую продукцию. На практике </a:t>
            </a:r>
            <a:r>
              <a:rPr lang="ru-RU" i="1" dirty="0"/>
              <a:t>износ основных фондов</a:t>
            </a:r>
            <a:r>
              <a:rPr lang="ru-RU" dirty="0"/>
              <a:t> характеризуют систе­мой показателей: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износ основного капитала;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амортизационный фонд;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сумма ежегодных амортизационных отчислений;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норма амортизации.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Основной капитал: понятие и система показателей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52974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13</TotalTime>
  <Words>493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Сетка</vt:lpstr>
      <vt:lpstr>Статистика национального богатства</vt:lpstr>
      <vt:lpstr>Презентация PowerPoint</vt:lpstr>
      <vt:lpstr>Национальное богатство </vt:lpstr>
      <vt:lpstr>Состав и структура национального богатства</vt:lpstr>
      <vt:lpstr>Состав и структура национального богатства</vt:lpstr>
      <vt:lpstr>Баланс активов и пассивов</vt:lpstr>
      <vt:lpstr>Основной капитал: понятие и система показателей</vt:lpstr>
      <vt:lpstr>Основной капитал: понятие и система показателей</vt:lpstr>
      <vt:lpstr>Основной капитал: понятие и система показателей</vt:lpstr>
      <vt:lpstr>Статистическое изучение запасов материальных оборотных средств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Статистика национального богатства</dc:title>
  <dc:creator>Ксения</dc:creator>
  <cp:lastModifiedBy>Ксения</cp:lastModifiedBy>
  <cp:revision>3</cp:revision>
  <dcterms:created xsi:type="dcterms:W3CDTF">2020-09-13T16:22:42Z</dcterms:created>
  <dcterms:modified xsi:type="dcterms:W3CDTF">2020-09-13T16:46:42Z</dcterms:modified>
</cp:coreProperties>
</file>