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7.xml" ContentType="application/vnd.openxmlformats-officedocument.drawingml.chart+xml"/>
  <Override PartName="/ppt/slideMasters/slideMaster6.xml" ContentType="application/vnd.openxmlformats-officedocument.presentationml.slideMaster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slideMasters/slideMaster7.xml" ContentType="application/vnd.openxmlformats-officedocument.presentationml.slideMaster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20" r:id="rId4"/>
    <p:sldMasterId id="2147483768" r:id="rId5"/>
    <p:sldMasterId id="2147483780" r:id="rId6"/>
    <p:sldMasterId id="2147483792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image" Target="../media/image8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0497760287550177"/>
          <c:y val="0"/>
          <c:w val="0.85489869365159299"/>
          <c:h val="0.846147998119420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spPr>
              <a:solidFill>
                <a:schemeClr val="accent6"/>
              </a:solidFill>
              <a:ln w="381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</c:dPt>
          <c:dLbls>
            <c:dLbl>
              <c:idx val="0"/>
              <c:layout>
                <c:manualLayout>
                  <c:x val="-8.7566836223607267E-2"/>
                  <c:y val="3.121330286390671E-3"/>
                </c:manualLayout>
              </c:layout>
              <c:showVal val="1"/>
            </c:dLbl>
            <c:delete val="1"/>
          </c:dLbls>
          <c:cat>
            <c:strRef>
              <c:f>Лист1!$A$2:$A$3</c:f>
              <c:strCache>
                <c:ptCount val="2"/>
                <c:pt idx="0">
                  <c:v>"Да"</c:v>
                </c:pt>
                <c:pt idx="1">
                  <c:v>"Нет"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</c:ser>
        <c:gapWidth val="75"/>
        <c:overlap val="-25"/>
        <c:axId val="79864576"/>
        <c:axId val="79866112"/>
      </c:barChart>
      <c:catAx>
        <c:axId val="7986457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79866112"/>
        <c:crosses val="autoZero"/>
        <c:auto val="1"/>
        <c:lblAlgn val="ctr"/>
        <c:lblOffset val="100"/>
      </c:catAx>
      <c:valAx>
        <c:axId val="79866112"/>
        <c:scaling>
          <c:orientation val="minMax"/>
          <c:max val="100"/>
        </c:scaling>
        <c:axPos val="b"/>
        <c:majorGridlines/>
        <c:numFmt formatCode="General" sourceLinked="1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0"/>
            </a:pPr>
            <a:endParaRPr lang="ru-RU"/>
          </a:p>
        </c:txPr>
        <c:crossAx val="79864576"/>
        <c:crosses val="autoZero"/>
        <c:crossBetween val="between"/>
      </c:valAx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dPt>
          <c:dPt>
            <c:idx val="1"/>
            <c:spPr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rgbClr val="00B0F0"/>
                </a:solidFill>
              </a:ln>
            </c:spPr>
          </c:dPt>
          <c:dPt>
            <c:idx val="2"/>
            <c:spPr>
              <a:solidFill>
                <a:srgbClr val="7030A0"/>
              </a:solidFill>
              <a:ln>
                <a:solidFill>
                  <a:srgbClr val="000000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/>
                      <a:t>31,25%;</a:t>
                    </a:r>
                  </a:p>
                </c:rich>
              </c:tx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b="1"/>
                      <a:t>62,50%;</a:t>
                    </a:r>
                  </a:p>
                </c:rich>
              </c:tx>
              <c:showVal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/>
                      <a:t>6,25%; 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часто;</c:v>
                </c:pt>
                <c:pt idx="1">
                  <c:v>иногда;</c:v>
                </c:pt>
                <c:pt idx="2">
                  <c:v>затрудняюсь ответить;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0.31250000000000072</c:v>
                </c:pt>
                <c:pt idx="1">
                  <c:v>0.62500000000000155</c:v>
                </c:pt>
                <c:pt idx="2">
                  <c:v>6.25E-2</c:v>
                </c:pt>
              </c:numCache>
            </c:numRef>
          </c:val>
        </c:ser>
        <c:dLbls>
          <c:showPercent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9592778547520051"/>
          <c:y val="0.43169836086376412"/>
          <c:w val="0.29500195212996438"/>
          <c:h val="0.34056817573475739"/>
        </c:manualLayout>
      </c:layout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zero"/>
  </c:chart>
  <c:spPr>
    <a:gradFill>
      <a:gsLst>
        <a:gs pos="0">
          <a:schemeClr val="accent2">
            <a:lumMod val="75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c:spPr>
          </c:dPt>
          <c:dPt>
            <c:idx val="1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-7.2665436885204857E-3"/>
                  <c:y val="-4.4324412820511479E-2"/>
                </c:manualLayout>
              </c:layout>
              <c:showVal val="1"/>
            </c:dLbl>
            <c:dLbl>
              <c:idx val="1"/>
              <c:layout>
                <c:manualLayout>
                  <c:x val="-4.84436245901366E-3"/>
                  <c:y val="-3.2235936596735501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4.029492074591932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 телефона;</c:v>
                </c:pt>
                <c:pt idx="1">
                  <c:v>равнозначно, и скомпьютера и с телефона;</c:v>
                </c:pt>
                <c:pt idx="2">
                  <c:v>с компьютера;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</c:v>
                </c:pt>
                <c:pt idx="1">
                  <c:v>60</c:v>
                </c:pt>
                <c:pt idx="2">
                  <c:v>0</c:v>
                </c:pt>
              </c:numCache>
            </c:numRef>
          </c:val>
        </c:ser>
        <c:shape val="cylinder"/>
        <c:axId val="121265536"/>
        <c:axId val="121271424"/>
        <c:axId val="0"/>
      </c:bar3DChart>
      <c:catAx>
        <c:axId val="1212655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21271424"/>
        <c:crosses val="autoZero"/>
        <c:auto val="1"/>
        <c:lblAlgn val="ctr"/>
        <c:lblOffset val="100"/>
      </c:catAx>
      <c:valAx>
        <c:axId val="121271424"/>
        <c:scaling>
          <c:orientation val="minMax"/>
        </c:scaling>
        <c:axPos val="l"/>
        <c:majorGridlines/>
        <c:numFmt formatCode="General" sourceLinked="1"/>
        <c:tickLblPos val="nextTo"/>
        <c:crossAx val="121265536"/>
        <c:crosses val="autoZero"/>
        <c:crossBetween val="between"/>
      </c:valAx>
    </c:plotArea>
    <c:plotVisOnly val="1"/>
    <c:dispBlanksAs val="gap"/>
  </c:chart>
  <c:spPr>
    <a:gradFill>
      <a:gsLst>
        <a:gs pos="0">
          <a:schemeClr val="tx2">
            <a:lumMod val="40000"/>
            <a:lumOff val="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3"/>
            <c:explosion val="9"/>
          </c:dPt>
          <c:dLbls>
            <c:dLbl>
              <c:idx val="0"/>
              <c:layout>
                <c:manualLayout>
                  <c:x val="-1.4657699037620297E-2"/>
                  <c:y val="-9.0140323699494217E-3"/>
                </c:manualLayout>
              </c:layout>
              <c:showVal val="1"/>
            </c:dLbl>
            <c:dLbl>
              <c:idx val="1"/>
              <c:layout>
                <c:manualLayout>
                  <c:x val="9.1416229221347334E-3"/>
                  <c:y val="-6.2454894842769809E-2"/>
                </c:manualLayout>
              </c:layout>
              <c:showVal val="1"/>
            </c:dLbl>
            <c:dLbl>
              <c:idx val="2"/>
              <c:layout>
                <c:manualLayout>
                  <c:x val="7.3421916010498797E-3"/>
                  <c:y val="1.8469395373144081E-2"/>
                </c:manualLayout>
              </c:layout>
              <c:tx>
                <c:rich>
                  <a:bodyPr/>
                  <a:lstStyle/>
                  <a:p>
                    <a:r>
                      <a:rPr lang="en-US" sz="1600" i="0"/>
                      <a:t>2</a:t>
                    </a:r>
                    <a:r>
                      <a:rPr lang="en-US" sz="1600"/>
                      <a:t>3,43%</a:t>
                    </a:r>
                  </a:p>
                </c:rich>
              </c:tx>
              <c:showVal val="1"/>
            </c:dLbl>
            <c:dLbl>
              <c:idx val="3"/>
              <c:layout>
                <c:manualLayout>
                  <c:x val="-2.1974348770740136E-2"/>
                  <c:y val="3.0587526844839747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менее 2 часов в день;</c:v>
                </c:pt>
                <c:pt idx="1">
                  <c:v>2-4 часа;</c:v>
                </c:pt>
                <c:pt idx="2">
                  <c:v>4-5 часов;</c:v>
                </c:pt>
                <c:pt idx="3">
                  <c:v>более 5 часов;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0.10929999999999999</c:v>
                </c:pt>
                <c:pt idx="1">
                  <c:v>0.15620000000000045</c:v>
                </c:pt>
                <c:pt idx="2">
                  <c:v>0.23430000000000001</c:v>
                </c:pt>
                <c:pt idx="3" formatCode="0%">
                  <c:v>0.5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71823753280839964"/>
          <c:y val="0.24940274550426075"/>
          <c:w val="0.27342913385826845"/>
          <c:h val="0.34810916070189851"/>
        </c:manualLayout>
      </c:layout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0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867373801686118E-3"/>
                  <c:y val="-5.2467207995003463E-2"/>
                </c:manualLayout>
              </c:layout>
              <c:showVal val="1"/>
            </c:dLbl>
            <c:dLbl>
              <c:idx val="1"/>
              <c:layout>
                <c:manualLayout>
                  <c:x val="7.1684345042153175E-3"/>
                  <c:y val="-3.997501561524068E-2"/>
                </c:manualLayout>
              </c:layout>
              <c:showVal val="1"/>
            </c:dLbl>
            <c:dLbl>
              <c:idx val="2"/>
              <c:layout>
                <c:manualLayout>
                  <c:x val="-3.1541111818547192E-2"/>
                  <c:y val="-2.2485946283572887E-2"/>
                </c:manualLayout>
              </c:layout>
              <c:showVal val="1"/>
            </c:dLbl>
            <c:dLbl>
              <c:idx val="3"/>
              <c:layout>
                <c:manualLayout>
                  <c:x val="4.3010607025291839E-3"/>
                  <c:y val="-6.995627732667092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отношусь равнодушно;</c:v>
                </c:pt>
                <c:pt idx="1">
                  <c:v>периодически возникает потребность выйти в Интернет;</c:v>
                </c:pt>
                <c:pt idx="2">
                  <c:v>испытываю ежедневную потребность в Интернете;</c:v>
                </c:pt>
                <c:pt idx="3">
                  <c:v>не представляю свою жизнь без Интернета;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4.6800000000000001E-2</c:v>
                </c:pt>
                <c:pt idx="1">
                  <c:v>0.14660000000000001</c:v>
                </c:pt>
                <c:pt idx="2">
                  <c:v>0.76559999999999995</c:v>
                </c:pt>
                <c:pt idx="3">
                  <c:v>9.3700000000000228E-2</c:v>
                </c:pt>
              </c:numCache>
            </c:numRef>
          </c:val>
        </c:ser>
        <c:shape val="cylinder"/>
        <c:axId val="82572416"/>
        <c:axId val="82573952"/>
        <c:axId val="0"/>
      </c:bar3DChart>
      <c:catAx>
        <c:axId val="82572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82573952"/>
        <c:crosses val="autoZero"/>
        <c:auto val="1"/>
        <c:lblAlgn val="ctr"/>
        <c:lblOffset val="100"/>
      </c:catAx>
      <c:valAx>
        <c:axId val="82573952"/>
        <c:scaling>
          <c:orientation val="minMax"/>
        </c:scaling>
        <c:axPos val="l"/>
        <c:majorGridlines/>
        <c:numFmt formatCode="0.00%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2572416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pattFill prst="smConfetti">
      <a:fgClr>
        <a:schemeClr val="accent1">
          <a:lumMod val="40000"/>
          <a:lumOff val="60000"/>
        </a:schemeClr>
      </a:fgClr>
      <a:bgClr>
        <a:schemeClr val="bg1"/>
      </a:bgClr>
    </a:patt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41"/>
          <c:dLbls>
            <c:dLbl>
              <c:idx val="0"/>
              <c:layout>
                <c:manualLayout>
                  <c:x val="-4.0374927092446965E-2"/>
                  <c:y val="5.4990313710786193E-2"/>
                </c:manualLayout>
              </c:layout>
              <c:showVal val="1"/>
            </c:dLbl>
            <c:dLbl>
              <c:idx val="1"/>
              <c:layout>
                <c:manualLayout>
                  <c:x val="-4.9458114610673704E-2"/>
                  <c:y val="-6.5526184226971807E-3"/>
                </c:manualLayout>
              </c:layout>
              <c:showVal val="1"/>
            </c:dLbl>
            <c:dLbl>
              <c:idx val="2"/>
              <c:layout>
                <c:manualLayout>
                  <c:x val="1.3970909886264241E-3"/>
                  <c:y val="-5.3468628921384834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никак не влияет;</c:v>
                </c:pt>
                <c:pt idx="1">
                  <c:v>с появлением Интернета стал(а) меньше общаться с друзьями;</c:v>
                </c:pt>
                <c:pt idx="2">
                  <c:v>Интернет заменяет мне реальное общение;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0790139146581712"/>
          <c:y val="0.36439015857411317"/>
          <c:w val="0.38333951565894847"/>
          <c:h val="0.37546972707115334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zero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6.6167249927091823E-3"/>
                  <c:y val="-0.11027777777777778"/>
                </c:manualLayout>
              </c:layout>
              <c:showVal val="1"/>
            </c:dLbl>
            <c:dLbl>
              <c:idx val="1"/>
              <c:layout>
                <c:manualLayout>
                  <c:x val="-2.1430263925342682E-2"/>
                  <c:y val="1.6429196350456195E-2"/>
                </c:manualLayout>
              </c:layout>
              <c:showVal val="1"/>
            </c:dLbl>
            <c:dLbl>
              <c:idx val="2"/>
              <c:layout>
                <c:manualLayout>
                  <c:x val="5.2015893846602698E-2"/>
                  <c:y val="-7.5163729533808454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 влияет;</c:v>
                </c:pt>
                <c:pt idx="1">
                  <c:v>Интернет помогает мне учиться;</c:v>
                </c:pt>
                <c:pt idx="2">
                  <c:v>мешает учебе;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0.35930000000000084</c:v>
                </c:pt>
                <c:pt idx="1">
                  <c:v>0.53120000000000001</c:v>
                </c:pt>
                <c:pt idx="2">
                  <c:v>0.125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513053047081316"/>
          <c:y val="0.29801242454036847"/>
          <c:w val="0.32640388927865527"/>
          <c:h val="0.44908253373040896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zero"/>
  </c:chart>
  <c:spPr>
    <a:solidFill>
      <a:schemeClr val="accent6">
        <a:lumMod val="20000"/>
        <a:lumOff val="80000"/>
      </a:schemeClr>
    </a:solidFill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3.9701233930397394E-2"/>
          <c:y val="1.3813779843628624E-2"/>
          <c:w val="0.68802307170323451"/>
          <c:h val="0.9471472771200309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dPt>
            <c:idx val="2"/>
            <c:spPr>
              <a:solidFill>
                <a:srgbClr val="00206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не влияет;</c:v>
                </c:pt>
                <c:pt idx="1">
                  <c:v>влияет не значительно;</c:v>
                </c:pt>
                <c:pt idx="2">
                  <c:v>здоровье значительно ухудшилось;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42</c:v>
                </c:pt>
                <c:pt idx="2">
                  <c:v>12</c:v>
                </c:pt>
              </c:numCache>
            </c:numRef>
          </c:val>
        </c:ser>
        <c:axId val="121000320"/>
        <c:axId val="121001856"/>
      </c:barChart>
      <c:catAx>
        <c:axId val="121000320"/>
        <c:scaling>
          <c:orientation val="minMax"/>
        </c:scaling>
        <c:delete val="1"/>
        <c:axPos val="b"/>
        <c:tickLblPos val="none"/>
        <c:crossAx val="121001856"/>
        <c:crosses val="autoZero"/>
        <c:auto val="1"/>
        <c:lblAlgn val="ctr"/>
        <c:lblOffset val="100"/>
      </c:catAx>
      <c:valAx>
        <c:axId val="121001856"/>
        <c:scaling>
          <c:orientation val="minMax"/>
        </c:scaling>
        <c:axPos val="l"/>
        <c:majorGridlines/>
        <c:numFmt formatCode="General" sourceLinked="1"/>
        <c:tickLblPos val="nextTo"/>
        <c:crossAx val="121000320"/>
        <c:crosses val="autoZero"/>
        <c:crossBetween val="between"/>
      </c:valAx>
      <c:spPr>
        <a:solidFill>
          <a:schemeClr val="bg2">
            <a:lumMod val="90000"/>
          </a:schemeClr>
        </a:solidFill>
      </c:spPr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spPr>
    <a:solidFill>
      <a:srgbClr val="DBFCFD"/>
    </a:solidFill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7.0796239949624265E-2"/>
          <c:y val="0"/>
          <c:w val="0.57688656879183065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</c:spPr>
          <c:explosion val="25"/>
          <c:dPt>
            <c:idx val="0"/>
            <c:explosion val="10"/>
            <c:spPr>
              <a:solidFill>
                <a:srgbClr val="00B050"/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2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showVal val="1"/>
            </c:dLbl>
            <c:dLbl>
              <c:idx val="1"/>
              <c:layout>
                <c:manualLayout>
                  <c:x val="-4.4088743237887633E-2"/>
                  <c:y val="-4.3243136901793815E-2"/>
                </c:manualLayout>
              </c:layout>
              <c:showVal val="1"/>
            </c:dLbl>
            <c:dLbl>
              <c:idx val="2"/>
              <c:layout/>
              <c:showVal val="1"/>
            </c:dLbl>
            <c:delete val="1"/>
          </c:dLbls>
          <c:cat>
            <c:strRef>
              <c:f>Лист1!$A$2:$A$4</c:f>
              <c:strCache>
                <c:ptCount val="3"/>
                <c:pt idx="0">
                  <c:v>считаете полезным открытием;</c:v>
                </c:pt>
                <c:pt idx="1">
                  <c:v>вам всё равно;</c:v>
                </c:pt>
                <c:pt idx="2">
                  <c:v>считаете бесполезной тратой времени;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0.90620000000000001</c:v>
                </c:pt>
                <c:pt idx="1">
                  <c:v>3.1199999999999999E-2</c:v>
                </c:pt>
                <c:pt idx="2">
                  <c:v>6.25E-2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zero"/>
  </c:chart>
  <c:spPr>
    <a:solidFill>
      <a:schemeClr val="accent4">
        <a:lumMod val="40000"/>
        <a:lumOff val="60000"/>
      </a:schemeClr>
    </a:solidFill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2.596110382035581E-2"/>
                  <c:y val="-5.0121859767528927E-3"/>
                </c:manualLayout>
              </c:layout>
              <c:showVal val="1"/>
            </c:dLbl>
            <c:dLbl>
              <c:idx val="1"/>
              <c:layout>
                <c:manualLayout>
                  <c:x val="-4.9454104695246533E-2"/>
                  <c:y val="-9.4310086239220107E-3"/>
                </c:manualLayout>
              </c:layout>
              <c:showVal val="1"/>
            </c:dLbl>
            <c:dLbl>
              <c:idx val="2"/>
              <c:layout>
                <c:manualLayout>
                  <c:x val="-2.8199547973170046E-2"/>
                  <c:y val="2.3084614423197099E-3"/>
                </c:manualLayout>
              </c:layout>
              <c:showVal val="1"/>
            </c:dLbl>
            <c:dLbl>
              <c:idx val="3"/>
              <c:layout>
                <c:manualLayout>
                  <c:x val="-1.1934966462525517E-3"/>
                  <c:y val="-2.906730408698921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никогда;</c:v>
                </c:pt>
                <c:pt idx="1">
                  <c:v>редко;</c:v>
                </c:pt>
                <c:pt idx="2">
                  <c:v>часто;</c:v>
                </c:pt>
                <c:pt idx="3">
                  <c:v>постоянно;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49</c:v>
                </c:pt>
                <c:pt idx="2">
                  <c:v>5</c:v>
                </c:pt>
                <c:pt idx="3">
                  <c:v>0</c:v>
                </c:pt>
              </c:numCache>
            </c:numRef>
          </c:val>
        </c:ser>
        <c:gapWidth val="100"/>
        <c:shape val="cylinder"/>
        <c:axId val="82379136"/>
        <c:axId val="82380672"/>
        <c:axId val="0"/>
      </c:bar3DChart>
      <c:catAx>
        <c:axId val="82379136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82380672"/>
        <c:crosses val="autoZero"/>
        <c:auto val="1"/>
        <c:lblAlgn val="ctr"/>
        <c:lblOffset val="100"/>
      </c:catAx>
      <c:valAx>
        <c:axId val="82380672"/>
        <c:scaling>
          <c:orientation val="minMax"/>
        </c:scaling>
        <c:axPos val="l"/>
        <c:majorGridlines/>
        <c:numFmt formatCode="General" sourceLinked="1"/>
        <c:tickLblPos val="nextTo"/>
        <c:crossAx val="82379136"/>
        <c:crosses val="autoZero"/>
        <c:crossBetween val="between"/>
      </c:valAx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sideWall>
      <c:spPr>
        <a:pattFill prst="pct25">
          <a:fgClr>
            <a:schemeClr val="accent1"/>
          </a:fgClr>
          <a:bgClr>
            <a:schemeClr val="bg1"/>
          </a:bgClr>
        </a:pattFill>
      </c:spPr>
    </c:sideWall>
    <c:backWall>
      <c:spPr>
        <a:pattFill prst="pct25">
          <a:fgClr>
            <a:schemeClr val="accent1"/>
          </a:fgClr>
          <a:bgClr>
            <a:schemeClr val="bg1"/>
          </a:bgClr>
        </a:pattFill>
      </c:spPr>
    </c:backWall>
    <c:plotArea>
      <c:layout>
        <c:manualLayout>
          <c:layoutTarget val="inner"/>
          <c:xMode val="edge"/>
          <c:yMode val="edge"/>
          <c:x val="5.1360017225693839E-2"/>
          <c:y val="0"/>
          <c:w val="0.75506226674013988"/>
          <c:h val="0.89497375328083995"/>
        </c:manualLayout>
      </c:layout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rgbClr val="FF33CC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3.0092592592592591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8518518518518563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3.7037037037037056E-2"/>
                  <c:y val="-3.9682539682539793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да;</c:v>
                </c:pt>
                <c:pt idx="1">
                  <c:v>нет;</c:v>
                </c:pt>
                <c:pt idx="2">
                  <c:v>затрудняюсь ответить;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39</c:v>
                </c:pt>
                <c:pt idx="2">
                  <c:v>23</c:v>
                </c:pt>
              </c:numCache>
            </c:numRef>
          </c:val>
        </c:ser>
        <c:shape val="box"/>
        <c:axId val="82715392"/>
        <c:axId val="82857344"/>
        <c:axId val="0"/>
      </c:bar3DChart>
      <c:catAx>
        <c:axId val="82715392"/>
        <c:scaling>
          <c:orientation val="minMax"/>
        </c:scaling>
        <c:delete val="1"/>
        <c:axPos val="l"/>
        <c:tickLblPos val="none"/>
        <c:crossAx val="82857344"/>
        <c:crosses val="autoZero"/>
        <c:auto val="1"/>
        <c:lblAlgn val="ctr"/>
        <c:lblOffset val="100"/>
      </c:catAx>
      <c:valAx>
        <c:axId val="82857344"/>
        <c:scaling>
          <c:orientation val="minMax"/>
        </c:scaling>
        <c:axPos val="b"/>
        <c:majorGridlines/>
        <c:numFmt formatCode="General" sourceLinked="1"/>
        <c:tickLblPos val="nextTo"/>
        <c:crossAx val="82715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732652818283144"/>
          <c:y val="0.36201833466468952"/>
          <c:w val="0.20400144579289575"/>
          <c:h val="0.30494864772338248"/>
        </c:manualLayout>
      </c:layout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</c:chart>
  <c:spPr>
    <a:pattFill prst="lgCheck">
      <a:fgClr>
        <a:schemeClr val="accent2">
          <a:lumMod val="40000"/>
          <a:lumOff val="60000"/>
        </a:schemeClr>
      </a:fgClr>
      <a:bgClr>
        <a:schemeClr val="bg1"/>
      </a:bgClr>
    </a:pattFill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071546"/>
            <a:ext cx="9144000" cy="1928826"/>
          </a:xfrm>
        </p:spPr>
        <p:txBody>
          <a:bodyPr>
            <a:normAutofit/>
          </a:bodyPr>
          <a:lstStyle/>
          <a:p>
            <a:r>
              <a:rPr lang="ru-RU" sz="4400" i="1" dirty="0" smtClean="0">
                <a:solidFill>
                  <a:schemeClr val="tx1"/>
                </a:solidFill>
              </a:rPr>
              <a:t>НА ТЕМУ: ИНТЕРНЕТ  - ЗАВИСМОСТЬ СТУДЕНТОВ</a:t>
            </a: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Доклад подготовила</a:t>
            </a:r>
          </a:p>
          <a:p>
            <a:r>
              <a:rPr lang="ru-RU" dirty="0" smtClean="0"/>
              <a:t>Студентка 21 </a:t>
            </a:r>
            <a:r>
              <a:rPr lang="ru-RU" dirty="0" err="1" smtClean="0"/>
              <a:t>соц</a:t>
            </a:r>
            <a:r>
              <a:rPr lang="ru-RU" dirty="0" smtClean="0"/>
              <a:t> </a:t>
            </a:r>
          </a:p>
          <a:p>
            <a:r>
              <a:rPr lang="ru-RU" dirty="0" smtClean="0"/>
              <a:t>Долгова Юлия</a:t>
            </a:r>
          </a:p>
          <a:p>
            <a:r>
              <a:rPr lang="ru-RU" dirty="0" smtClean="0"/>
              <a:t>Научный руководитель </a:t>
            </a:r>
          </a:p>
          <a:p>
            <a:r>
              <a:rPr lang="ru-RU" dirty="0" smtClean="0"/>
              <a:t>к.э.н. </a:t>
            </a:r>
            <a:r>
              <a:rPr lang="ru-RU" dirty="0" smtClean="0"/>
              <a:t>доцент Лаптева </a:t>
            </a:r>
            <a:r>
              <a:rPr lang="ru-RU" dirty="0" smtClean="0"/>
              <a:t>Е.В.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72074"/>
            <a:ext cx="8183880" cy="105156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Рис. 5 Распределение ответов респондентов на вопрос: «Влияет ли Интернет на учебу?»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001155" cy="478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440362"/>
            <a:ext cx="7639080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Рис.6 Распределение ответов респондентов на вопрос: «Как Вы считаете, влияет ли Интернет на здоровье?»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00115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5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</a:rPr>
              <a:t>Рис. 7. Распределение ответов респондентов на вопрос: «Ваше отношение к Интернету?»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357166"/>
          <a:ext cx="9001156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57214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Рис.8 Распределение ответов респондентов на вопрос: «Часто ли Вы пренебрегаете сном, так как засиживаетесь допоздна в Интернете?»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2926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Рис.9 Распределение ответов респондентов на вопрос: «Считаете ли Вы себя зависимым человеком?»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8786874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50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/>
              <a:t>Рис.10  Распределение ответов респондентов на вопрос: «Замечаете ли вы, что проводите время в Интернете бесцельно?»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0"/>
          <a:ext cx="840108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5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/>
              <a:t>Рис.11  Распределение ответов респондентов на вопрос: «Откуда Вы чаще всего заходите в Интернет?»</a:t>
            </a:r>
            <a:br>
              <a:rPr lang="ru-RU" sz="2800" dirty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14290"/>
          <a:ext cx="8786842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Arch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518161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/>
              <a:t>Предметом</a:t>
            </a:r>
            <a:r>
              <a:rPr lang="ru-RU" dirty="0" smtClean="0"/>
              <a:t> исследования является  Интернет – зависимость среди студентов.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Объектом</a:t>
            </a:r>
            <a:r>
              <a:rPr lang="ru-RU" dirty="0" smtClean="0"/>
              <a:t> анкетного опроса являются студенты </a:t>
            </a:r>
            <a:r>
              <a:rPr lang="ru-RU" dirty="0" smtClean="0"/>
              <a:t>Оренбургского филиала РЭУ им.Г.В.Плеханова.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Целью </a:t>
            </a:r>
            <a:r>
              <a:rPr lang="ru-RU" dirty="0" smtClean="0"/>
              <a:t>проведения выборочного обследования являлось выявление Интернет – зависимости  студентов </a:t>
            </a:r>
            <a:r>
              <a:rPr lang="ru-RU" dirty="0" smtClean="0"/>
              <a:t>университета.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115196" cy="103725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Задачи исследования</a:t>
            </a:r>
            <a:r>
              <a:rPr lang="ru-RU" dirty="0" smtClean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1)Выяснить, пользуются ли студенты Интернетом;</a:t>
            </a:r>
          </a:p>
          <a:p>
            <a:r>
              <a:rPr lang="ru-RU" dirty="0" smtClean="0"/>
              <a:t>3)Выявить, какова потребность студентов в Интернете;</a:t>
            </a:r>
          </a:p>
          <a:p>
            <a:r>
              <a:rPr lang="ru-RU" dirty="0" smtClean="0"/>
              <a:t>5)Выяснить влияет ли Интернет на учебу у студентов;</a:t>
            </a:r>
          </a:p>
          <a:p>
            <a:r>
              <a:rPr lang="ru-RU" dirty="0" smtClean="0"/>
              <a:t>6)Выявить влияет ли Интернет на здоровье;</a:t>
            </a:r>
          </a:p>
          <a:p>
            <a:r>
              <a:rPr lang="ru-RU" dirty="0" smtClean="0"/>
              <a:t>7)Проанализировать каково отношение студентов к Интернету;</a:t>
            </a:r>
          </a:p>
          <a:p>
            <a:r>
              <a:rPr lang="ru-RU" dirty="0" smtClean="0"/>
              <a:t>9)Исследовать считают ли себя молодые люди зависимыми от Интернета;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642918"/>
            <a:ext cx="8358246" cy="5831034"/>
          </a:xfrm>
        </p:spPr>
        <p:txBody>
          <a:bodyPr/>
          <a:lstStyle/>
          <a:p>
            <a:r>
              <a:rPr lang="ru-RU" b="1" i="1" u="sng" dirty="0" smtClean="0"/>
              <a:t>Интернет</a:t>
            </a:r>
            <a:r>
              <a:rPr lang="ru-RU" b="1" dirty="0" smtClean="0"/>
              <a:t> — гигантская всемирная компьютерная сеть, объединяющая десятки тысяч сетей всего мира. Её назначение — обеспечить любому желающему постоянный доступ к любой информации.</a:t>
            </a:r>
            <a:endParaRPr lang="ru-RU" dirty="0"/>
          </a:p>
        </p:txBody>
      </p:sp>
      <p:pic>
        <p:nvPicPr>
          <p:cNvPr id="4" name="Рисунок 3" descr="intern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2214554"/>
            <a:ext cx="4381524" cy="43815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571480"/>
            <a:ext cx="7467600" cy="4873752"/>
          </a:xfrm>
        </p:spPr>
        <p:txBody>
          <a:bodyPr/>
          <a:lstStyle/>
          <a:p>
            <a:r>
              <a:rPr lang="ru-RU" b="1" dirty="0" smtClean="0"/>
              <a:t>Интернет-зависимость – это</a:t>
            </a:r>
            <a:r>
              <a:rPr lang="ru-RU" dirty="0" smtClean="0"/>
              <a:t> расстройство в психике, сопровождающееся большим количеством поведенческих проблем и в общем заключающееся в неспособности человека вовремя выйти из сети, а также в постоянном присутствии навязчивого желания туда войти.</a:t>
            </a:r>
            <a:endParaRPr lang="ru-RU" dirty="0"/>
          </a:p>
        </p:txBody>
      </p:sp>
      <p:pic>
        <p:nvPicPr>
          <p:cNvPr id="4" name="Рисунок 3" descr="Интернет-зависимост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143248"/>
            <a:ext cx="4310069" cy="3229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4358" y="4786322"/>
            <a:ext cx="8329642" cy="124663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Рис. 1 Распределение ответов респондентов на вопрос: «Пользуетесь ли Вы глобальной сетью Интернет?»</a:t>
            </a:r>
            <a:br>
              <a:rPr lang="ru-RU" sz="2400" b="1" dirty="0" smtClean="0"/>
            </a:b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8858280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286388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Рис.2 Распределение ответов респондентов на вопрос: «Сколько времени Вы проводите в Интернете?»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43512"/>
            <a:ext cx="8472518" cy="1408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Рис. 3 Распределение ответов респондентов на вопрос: «Какова Ваша потребность в Интернете?»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285729"/>
          <a:ext cx="8786842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0"/>
          <a:ext cx="8699531" cy="5116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357826"/>
            <a:ext cx="8556528" cy="10572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>
                <a:solidFill>
                  <a:schemeClr val="tx1"/>
                </a:solidFill>
              </a:rPr>
              <a:t>Рис. 4 Распределение ответов респондентов на вопрос: «Как Интернет влияет на Ваше общение с окружающими?»</a:t>
            </a:r>
            <a:endParaRPr lang="ru-RU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Изящ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</TotalTime>
  <Words>265</Words>
  <Application>Microsoft Office PowerPoint</Application>
  <PresentationFormat>Экран (4:3)</PresentationFormat>
  <Paragraphs>63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Поток</vt:lpstr>
      <vt:lpstr>Изящная</vt:lpstr>
      <vt:lpstr>Эркер</vt:lpstr>
      <vt:lpstr>Городская</vt:lpstr>
      <vt:lpstr>Тема Office</vt:lpstr>
      <vt:lpstr>Открытая</vt:lpstr>
      <vt:lpstr>1_Тема Office</vt:lpstr>
      <vt:lpstr>НА ТЕМУ: ИНТЕРНЕТ  - ЗАВИСМОСТЬ СТУДЕНТОВ</vt:lpstr>
      <vt:lpstr>Слайд 2</vt:lpstr>
      <vt:lpstr>Задачи исследования:</vt:lpstr>
      <vt:lpstr>Слайд 4</vt:lpstr>
      <vt:lpstr>Слайд 5</vt:lpstr>
      <vt:lpstr>   Рис. 1 Распределение ответов респондентов на вопрос: «Пользуетесь ли Вы глобальной сетью Интернет?» </vt:lpstr>
      <vt:lpstr>Рис.2 Распределение ответов респондентов на вопрос: «Сколько времени Вы проводите в Интернете?»</vt:lpstr>
      <vt:lpstr> Рис. 3 Распределение ответов респондентов на вопрос: «Какова Ваша потребность в Интернете?»</vt:lpstr>
      <vt:lpstr> Рис. 4 Распределение ответов респондентов на вопрос: «Как Интернет влияет на Ваше общение с окружающими?»</vt:lpstr>
      <vt:lpstr> Рис. 5 Распределение ответов респондентов на вопрос: «Влияет ли Интернет на учебу?»</vt:lpstr>
      <vt:lpstr>        Рис.6 Распределение ответов респондентов на вопрос: «Как Вы считаете, влияет ли Интернет на здоровье?» </vt:lpstr>
      <vt:lpstr>Рис. 7. Распределение ответов респондентов на вопрос: «Ваше отношение к Интернету?» </vt:lpstr>
      <vt:lpstr>Рис.8 Распределение ответов респондентов на вопрос: «Часто ли Вы пренебрегаете сном, так как засиживаетесь допоздна в Интернете?» </vt:lpstr>
      <vt:lpstr>Рис.9 Распределение ответов респондентов на вопрос: «Считаете ли Вы себя зависимым человеком?»</vt:lpstr>
      <vt:lpstr>Рис.10  Распределение ответов респондентов на вопрос: «Замечаете ли вы, что проводите время в Интернете бесцельно?» </vt:lpstr>
      <vt:lpstr>Рис.11  Распределение ответов респондентов на вопрос: «Откуда Вы чаще всего заходите в Интернет?» 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ТЕМУ: ИНТЕРНЕТ  - ЗАВИСМОСТЬ СТУДЕНТОВ</dc:title>
  <dc:creator>Пользователь</dc:creator>
  <cp:lastModifiedBy>ФиК</cp:lastModifiedBy>
  <cp:revision>19</cp:revision>
  <dcterms:created xsi:type="dcterms:W3CDTF">2015-11-01T14:49:09Z</dcterms:created>
  <dcterms:modified xsi:type="dcterms:W3CDTF">2020-09-09T07:00:20Z</dcterms:modified>
</cp:coreProperties>
</file>