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387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14971894-24E1-43B2-B899-B8F7CA66CA55}" type="datetimeFigureOut">
              <a:rPr lang="ru-RU" smtClean="0"/>
              <a:t>02.12.2020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4006138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3934568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18013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722519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3421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1125562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3318654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2868229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1610421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971894-24E1-43B2-B899-B8F7CA66CA55}"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4175960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4971894-24E1-43B2-B899-B8F7CA66CA55}"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14159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4971894-24E1-43B2-B899-B8F7CA66CA55}" type="datetimeFigureOut">
              <a:rPr lang="ru-RU" smtClean="0"/>
              <a:t>02.12.2020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5815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4971894-24E1-43B2-B899-B8F7CA66CA55}" type="datetimeFigureOut">
              <a:rPr lang="ru-RU" smtClean="0"/>
              <a:t>02.12.2020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385793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71894-24E1-43B2-B899-B8F7CA66CA55}" type="datetimeFigureOut">
              <a:rPr lang="ru-RU" smtClean="0"/>
              <a:t>02.12.2020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74038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971894-24E1-43B2-B899-B8F7CA66CA55}"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2027258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4971894-24E1-43B2-B899-B8F7CA66CA55}"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2B3D1A6-29AC-4519-80FE-62D46220C63B}" type="slidenum">
              <a:rPr lang="ru-RU" smtClean="0"/>
              <a:t>‹#›</a:t>
            </a:fld>
            <a:endParaRPr lang="ru-RU"/>
          </a:p>
        </p:txBody>
      </p:sp>
    </p:spTree>
    <p:extLst>
      <p:ext uri="{BB962C8B-B14F-4D97-AF65-F5344CB8AC3E}">
        <p14:creationId xmlns:p14="http://schemas.microsoft.com/office/powerpoint/2010/main" val="3593917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4971894-24E1-43B2-B899-B8F7CA66CA55}" type="datetimeFigureOut">
              <a:rPr lang="ru-RU" smtClean="0"/>
              <a:t>02.12.2020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2B3D1A6-29AC-4519-80FE-62D46220C63B}" type="slidenum">
              <a:rPr lang="ru-RU" smtClean="0"/>
              <a:t>‹#›</a:t>
            </a:fld>
            <a:endParaRPr lang="ru-RU"/>
          </a:p>
        </p:txBody>
      </p:sp>
    </p:spTree>
    <p:extLst>
      <p:ext uri="{BB962C8B-B14F-4D97-AF65-F5344CB8AC3E}">
        <p14:creationId xmlns:p14="http://schemas.microsoft.com/office/powerpoint/2010/main" val="5151531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E40530-4653-4A10-AC64-49D95D5B3DC7}"/>
              </a:ext>
            </a:extLst>
          </p:cNvPr>
          <p:cNvSpPr>
            <a:spLocks noGrp="1"/>
          </p:cNvSpPr>
          <p:nvPr>
            <p:ph type="ctrTitle"/>
          </p:nvPr>
        </p:nvSpPr>
        <p:spPr/>
        <p:txBody>
          <a:bodyPr/>
          <a:lstStyle/>
          <a:p>
            <a:r>
              <a:rPr lang="ru-RU" b="1" dirty="0"/>
              <a:t>Этапы научно-исследовательской работы</a:t>
            </a:r>
          </a:p>
        </p:txBody>
      </p:sp>
    </p:spTree>
    <p:extLst>
      <p:ext uri="{BB962C8B-B14F-4D97-AF65-F5344CB8AC3E}">
        <p14:creationId xmlns:p14="http://schemas.microsoft.com/office/powerpoint/2010/main" val="977614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20311C-F7FE-459E-BC85-0CDC8BBED646}"/>
              </a:ext>
            </a:extLst>
          </p:cNvPr>
          <p:cNvSpPr>
            <a:spLocks noGrp="1"/>
          </p:cNvSpPr>
          <p:nvPr>
            <p:ph type="title"/>
          </p:nvPr>
        </p:nvSpPr>
        <p:spPr>
          <a:xfrm>
            <a:off x="684212" y="269896"/>
            <a:ext cx="8534400" cy="1045721"/>
          </a:xfrm>
        </p:spPr>
        <p:txBody>
          <a:bodyPr/>
          <a:lstStyle/>
          <a:p>
            <a:r>
              <a:rPr lang="ru-RU" dirty="0"/>
              <a:t>Подбор исследуемых</a:t>
            </a:r>
          </a:p>
        </p:txBody>
      </p:sp>
      <p:sp>
        <p:nvSpPr>
          <p:cNvPr id="3" name="Объект 2">
            <a:extLst>
              <a:ext uri="{FF2B5EF4-FFF2-40B4-BE49-F238E27FC236}">
                <a16:creationId xmlns:a16="http://schemas.microsoft.com/office/drawing/2014/main" id="{E5B8B68A-9262-4C0E-A138-AEED2D44C42B}"/>
              </a:ext>
            </a:extLst>
          </p:cNvPr>
          <p:cNvSpPr>
            <a:spLocks noGrp="1"/>
          </p:cNvSpPr>
          <p:nvPr>
            <p:ph idx="1"/>
          </p:nvPr>
        </p:nvSpPr>
        <p:spPr>
          <a:xfrm>
            <a:off x="684212" y="1315617"/>
            <a:ext cx="8534400" cy="5151191"/>
          </a:xfrm>
        </p:spPr>
        <p:txBody>
          <a:bodyPr>
            <a:normAutofit lnSpcReduction="10000"/>
          </a:bodyPr>
          <a:lstStyle/>
          <a:p>
            <a:pPr marL="0" indent="0" algn="just">
              <a:buNone/>
            </a:pPr>
            <a:r>
              <a:rPr lang="ru-RU" dirty="0">
                <a:solidFill>
                  <a:schemeClr val="tx1"/>
                </a:solidFill>
              </a:rPr>
              <a:t>Известно, что любое исследование проводится на сравнительно небольшом количестве моделей. В то же время выводы делаются применительно ко всем аналогичным системам (всем колбасным изделиям одного сорта). Подобный перенос результатов экспериментов основывается на статистическом законе больших чисел. Объективное действие данного закона позволяет использовать в статистике выборочный метод, при котором изучаются не все единицы той или иной совокупности, а лишь отобранная их часть. При этом обобщенные характеристики отобранной части (выборочной совокупности) распространяются на всю совокупность (генеральную совокупность). Основное требование к выборке – она должна максимально отражать черты генеральной совокупности (т.е. быть представительной – репрезентативной).</a:t>
            </a:r>
          </a:p>
          <a:p>
            <a:pPr marL="0" indent="0" algn="just">
              <a:buNone/>
            </a:pPr>
            <a:r>
              <a:rPr lang="ru-RU" dirty="0">
                <a:solidFill>
                  <a:schemeClr val="tx1"/>
                </a:solidFill>
              </a:rPr>
              <a:t>Применяя выборочный метод, каждый экспериментатор решает две задачи: что выбрать в качестве исследуемых и сколько их надо выбрать.</a:t>
            </a:r>
          </a:p>
        </p:txBody>
      </p:sp>
    </p:spTree>
    <p:extLst>
      <p:ext uri="{BB962C8B-B14F-4D97-AF65-F5344CB8AC3E}">
        <p14:creationId xmlns:p14="http://schemas.microsoft.com/office/powerpoint/2010/main" val="63663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718AC9-3618-4C7E-B484-5569CBC6290E}"/>
              </a:ext>
            </a:extLst>
          </p:cNvPr>
          <p:cNvSpPr>
            <a:spLocks noGrp="1"/>
          </p:cNvSpPr>
          <p:nvPr>
            <p:ph type="title"/>
          </p:nvPr>
        </p:nvSpPr>
        <p:spPr>
          <a:xfrm>
            <a:off x="684212" y="279227"/>
            <a:ext cx="8534400" cy="1055052"/>
          </a:xfrm>
        </p:spPr>
        <p:txBody>
          <a:bodyPr/>
          <a:lstStyle/>
          <a:p>
            <a:r>
              <a:rPr lang="ru-RU" dirty="0"/>
              <a:t>Выбор методов исследования</a:t>
            </a:r>
          </a:p>
        </p:txBody>
      </p:sp>
      <p:sp>
        <p:nvSpPr>
          <p:cNvPr id="3" name="Объект 2">
            <a:extLst>
              <a:ext uri="{FF2B5EF4-FFF2-40B4-BE49-F238E27FC236}">
                <a16:creationId xmlns:a16="http://schemas.microsoft.com/office/drawing/2014/main" id="{419AE07D-D35A-4BC0-9722-FD82FF52F74E}"/>
              </a:ext>
            </a:extLst>
          </p:cNvPr>
          <p:cNvSpPr>
            <a:spLocks noGrp="1"/>
          </p:cNvSpPr>
          <p:nvPr>
            <p:ph idx="1"/>
          </p:nvPr>
        </p:nvSpPr>
        <p:spPr>
          <a:xfrm>
            <a:off x="684213" y="1250302"/>
            <a:ext cx="10223274" cy="5140823"/>
          </a:xfrm>
        </p:spPr>
        <p:txBody>
          <a:bodyPr>
            <a:normAutofit fontScale="92500" lnSpcReduction="20000"/>
          </a:bodyPr>
          <a:lstStyle/>
          <a:p>
            <a:pPr marL="0" indent="0" algn="just">
              <a:buNone/>
            </a:pPr>
            <a:r>
              <a:rPr lang="ru-RU" dirty="0">
                <a:solidFill>
                  <a:schemeClr val="tx1"/>
                </a:solidFill>
              </a:rPr>
              <a:t>Метод исследования – это способ получения сбора, обработки или анализа данных. Основным ориентиром для выбора методов исследования могут служить его задачи. Именно задачи, поставленные перед работой, определяют способы их разрешения, а стало быть, и выбор соответствующих методов исследования. При этом важно подбирать такие методы, которые были бы адекватны своеобразию изучаемых явлений.</a:t>
            </a:r>
          </a:p>
          <a:p>
            <a:pPr marL="0" indent="0" algn="just">
              <a:buNone/>
            </a:pPr>
            <a:r>
              <a:rPr lang="ru-RU" dirty="0">
                <a:solidFill>
                  <a:schemeClr val="tx1"/>
                </a:solidFill>
              </a:rPr>
              <a:t>В практике проведения исследований в пищевой промышленности, направленных на решение различных задач, наибольшее распространение получили следующие методы:</a:t>
            </a:r>
          </a:p>
          <a:p>
            <a:pPr marL="0" indent="0" algn="just">
              <a:buNone/>
            </a:pPr>
            <a:r>
              <a:rPr lang="ru-RU" dirty="0">
                <a:solidFill>
                  <a:schemeClr val="tx1"/>
                </a:solidFill>
              </a:rPr>
              <a:t>- анализ научно-методической литературы, документальных и архивных материалов;</a:t>
            </a:r>
          </a:p>
          <a:p>
            <a:pPr marL="0" indent="0" algn="just">
              <a:buNone/>
            </a:pPr>
            <a:r>
              <a:rPr lang="ru-RU" dirty="0">
                <a:solidFill>
                  <a:schemeClr val="tx1"/>
                </a:solidFill>
              </a:rPr>
              <a:t>- опрос (беседа, интервью и анкетирование);</a:t>
            </a:r>
          </a:p>
          <a:p>
            <a:pPr marL="0" indent="0" algn="just">
              <a:buNone/>
            </a:pPr>
            <a:r>
              <a:rPr lang="ru-RU" dirty="0">
                <a:solidFill>
                  <a:schemeClr val="tx1"/>
                </a:solidFill>
              </a:rPr>
              <a:t>- контрольные испытания (тестирование);</a:t>
            </a:r>
          </a:p>
          <a:p>
            <a:pPr marL="0" indent="0" algn="just">
              <a:buNone/>
            </a:pPr>
            <a:r>
              <a:rPr lang="ru-RU" dirty="0">
                <a:solidFill>
                  <a:schemeClr val="tx1"/>
                </a:solidFill>
              </a:rPr>
              <a:t>- экспертное оценивание;</a:t>
            </a:r>
          </a:p>
          <a:p>
            <a:pPr marL="0" indent="0" algn="just">
              <a:buNone/>
            </a:pPr>
            <a:r>
              <a:rPr lang="ru-RU" dirty="0">
                <a:solidFill>
                  <a:schemeClr val="tx1"/>
                </a:solidFill>
              </a:rPr>
              <a:t>- наблюдение;</a:t>
            </a:r>
          </a:p>
          <a:p>
            <a:pPr marL="0" indent="0" algn="just">
              <a:buNone/>
            </a:pPr>
            <a:r>
              <a:rPr lang="ru-RU" dirty="0">
                <a:solidFill>
                  <a:schemeClr val="tx1"/>
                </a:solidFill>
              </a:rPr>
              <a:t>- эксперимент;</a:t>
            </a:r>
          </a:p>
          <a:p>
            <a:pPr marL="0" indent="0" algn="just">
              <a:buNone/>
            </a:pPr>
            <a:r>
              <a:rPr lang="ru-RU" dirty="0">
                <a:solidFill>
                  <a:schemeClr val="tx1"/>
                </a:solidFill>
              </a:rPr>
              <a:t>- методы математической обработки.</a:t>
            </a:r>
          </a:p>
        </p:txBody>
      </p:sp>
    </p:spTree>
    <p:extLst>
      <p:ext uri="{BB962C8B-B14F-4D97-AF65-F5344CB8AC3E}">
        <p14:creationId xmlns:p14="http://schemas.microsoft.com/office/powerpoint/2010/main" val="1112895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636705-8BD0-4ABB-8F08-0D9B377DEB80}"/>
              </a:ext>
            </a:extLst>
          </p:cNvPr>
          <p:cNvSpPr>
            <a:spLocks noGrp="1"/>
          </p:cNvSpPr>
          <p:nvPr>
            <p:ph type="title"/>
          </p:nvPr>
        </p:nvSpPr>
        <p:spPr>
          <a:xfrm>
            <a:off x="684212" y="419185"/>
            <a:ext cx="8534400" cy="1507067"/>
          </a:xfrm>
        </p:spPr>
        <p:txBody>
          <a:bodyPr/>
          <a:lstStyle/>
          <a:p>
            <a:r>
              <a:rPr lang="ru-RU" dirty="0"/>
              <a:t>Организация условий проведения исследования</a:t>
            </a:r>
          </a:p>
        </p:txBody>
      </p:sp>
      <p:sp>
        <p:nvSpPr>
          <p:cNvPr id="3" name="Объект 2">
            <a:extLst>
              <a:ext uri="{FF2B5EF4-FFF2-40B4-BE49-F238E27FC236}">
                <a16:creationId xmlns:a16="http://schemas.microsoft.com/office/drawing/2014/main" id="{751A36F9-561E-484D-851C-D535C7AD2876}"/>
              </a:ext>
            </a:extLst>
          </p:cNvPr>
          <p:cNvSpPr>
            <a:spLocks noGrp="1"/>
          </p:cNvSpPr>
          <p:nvPr>
            <p:ph idx="1"/>
          </p:nvPr>
        </p:nvSpPr>
        <p:spPr>
          <a:xfrm>
            <a:off x="684212" y="1847462"/>
            <a:ext cx="8534400" cy="3862873"/>
          </a:xfrm>
        </p:spPr>
        <p:txBody>
          <a:bodyPr/>
          <a:lstStyle/>
          <a:p>
            <a:pPr marL="0" indent="0" algn="just">
              <a:buNone/>
            </a:pPr>
            <a:r>
              <a:rPr lang="ru-RU" dirty="0">
                <a:solidFill>
                  <a:schemeClr val="tx1"/>
                </a:solidFill>
              </a:rPr>
              <a:t>Организация эксперимента связана с планированием его проведения, которое определяет последовательность всех этапов работы, а также с подготовкой всех условий, обеспечивающих полноценное исследование. Сюда входят подготовка соответствующей обстановки, сырья, приборов, средств, инструктаж помощников, планирование наблюдения, выбор экспериментальных и контрольных групп, оценка всех особенностей экспериментальной базы и т.д.</a:t>
            </a:r>
          </a:p>
        </p:txBody>
      </p:sp>
    </p:spTree>
    <p:extLst>
      <p:ext uri="{BB962C8B-B14F-4D97-AF65-F5344CB8AC3E}">
        <p14:creationId xmlns:p14="http://schemas.microsoft.com/office/powerpoint/2010/main" val="287633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146107-4AEA-4F5E-A7E2-222EDF26E537}"/>
              </a:ext>
            </a:extLst>
          </p:cNvPr>
          <p:cNvSpPr>
            <a:spLocks noGrp="1"/>
          </p:cNvSpPr>
          <p:nvPr>
            <p:ph type="title"/>
          </p:nvPr>
        </p:nvSpPr>
        <p:spPr>
          <a:xfrm>
            <a:off x="684212" y="195252"/>
            <a:ext cx="8534400" cy="1064382"/>
          </a:xfrm>
        </p:spPr>
        <p:txBody>
          <a:bodyPr/>
          <a:lstStyle/>
          <a:p>
            <a:r>
              <a:rPr lang="ru-RU" dirty="0"/>
              <a:t>Проведение исследования</a:t>
            </a:r>
          </a:p>
        </p:txBody>
      </p:sp>
      <p:sp>
        <p:nvSpPr>
          <p:cNvPr id="3" name="Объект 2">
            <a:extLst>
              <a:ext uri="{FF2B5EF4-FFF2-40B4-BE49-F238E27FC236}">
                <a16:creationId xmlns:a16="http://schemas.microsoft.com/office/drawing/2014/main" id="{7ED093A5-A361-4329-B33D-6FF0782AA71B}"/>
              </a:ext>
            </a:extLst>
          </p:cNvPr>
          <p:cNvSpPr>
            <a:spLocks noGrp="1"/>
          </p:cNvSpPr>
          <p:nvPr>
            <p:ph idx="1"/>
          </p:nvPr>
        </p:nvSpPr>
        <p:spPr>
          <a:xfrm>
            <a:off x="684212" y="1166327"/>
            <a:ext cx="8534400" cy="5337802"/>
          </a:xfrm>
        </p:spPr>
        <p:txBody>
          <a:bodyPr>
            <a:normAutofit fontScale="92500"/>
          </a:bodyPr>
          <a:lstStyle/>
          <a:p>
            <a:pPr marL="0" indent="0" algn="just">
              <a:buNone/>
            </a:pPr>
            <a:r>
              <a:rPr lang="ru-RU" dirty="0">
                <a:solidFill>
                  <a:schemeClr val="tx1"/>
                </a:solidFill>
              </a:rPr>
              <a:t>На этом этапе работы с помощью выбранных методов исследования собирают необходимые эмпирические (опытные) данные для проверки выдвинутой гипотезы.</a:t>
            </a:r>
          </a:p>
          <a:p>
            <a:pPr marL="0" indent="0" algn="just">
              <a:buNone/>
            </a:pPr>
            <a:r>
              <a:rPr lang="ru-RU" dirty="0">
                <a:solidFill>
                  <a:schemeClr val="tx1"/>
                </a:solidFill>
              </a:rPr>
              <a:t>Начальные, промежуточные и конечные исследования предусматривают получение показателей с помощью методов сбора текущей информации, а проведение занятий обеспечивает непосредственную реализацию намеченного процесса.</a:t>
            </a:r>
          </a:p>
          <a:p>
            <a:pPr marL="0" indent="0" algn="just">
              <a:buNone/>
            </a:pPr>
            <a:r>
              <a:rPr lang="ru-RU" dirty="0">
                <a:solidFill>
                  <a:schemeClr val="tx1"/>
                </a:solidFill>
              </a:rPr>
              <a:t>Исследование проводится на основе общей программы эксперимента, программ ведения занятий в экспериментальных и контрольных группах, а также программы ведения наблюдений.</a:t>
            </a:r>
          </a:p>
          <a:p>
            <a:pPr marL="0" indent="0" algn="just">
              <a:buNone/>
            </a:pPr>
            <a:r>
              <a:rPr lang="ru-RU" dirty="0">
                <a:solidFill>
                  <a:schemeClr val="tx1"/>
                </a:solidFill>
              </a:rPr>
              <a:t>В программе указывают содержание и последовательность всех действий (что, где, когда и как будет проводиться, наблюдаться, проверяться, сопоставляться и измеряться; какой будет установлен порядок измерения показателей, их регистрации; какие при этом будут применяться техника, инструментарий и другие средства; кто будет выполнять работу и какую).</a:t>
            </a:r>
          </a:p>
        </p:txBody>
      </p:sp>
    </p:spTree>
    <p:extLst>
      <p:ext uri="{BB962C8B-B14F-4D97-AF65-F5344CB8AC3E}">
        <p14:creationId xmlns:p14="http://schemas.microsoft.com/office/powerpoint/2010/main" val="1705170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931876-4C44-4BAC-BDFC-87052A7AE55F}"/>
              </a:ext>
            </a:extLst>
          </p:cNvPr>
          <p:cNvSpPr>
            <a:spLocks noGrp="1"/>
          </p:cNvSpPr>
          <p:nvPr>
            <p:ph type="title"/>
          </p:nvPr>
        </p:nvSpPr>
        <p:spPr>
          <a:xfrm>
            <a:off x="684212" y="419184"/>
            <a:ext cx="8534400" cy="1185681"/>
          </a:xfrm>
        </p:spPr>
        <p:txBody>
          <a:bodyPr>
            <a:normAutofit fontScale="90000"/>
          </a:bodyPr>
          <a:lstStyle/>
          <a:p>
            <a:r>
              <a:rPr lang="ru-RU" dirty="0"/>
              <a:t>Обработка результатов исследования</a:t>
            </a:r>
          </a:p>
        </p:txBody>
      </p:sp>
      <p:sp>
        <p:nvSpPr>
          <p:cNvPr id="3" name="Объект 2">
            <a:extLst>
              <a:ext uri="{FF2B5EF4-FFF2-40B4-BE49-F238E27FC236}">
                <a16:creationId xmlns:a16="http://schemas.microsoft.com/office/drawing/2014/main" id="{D1CEEA00-5D59-4EC5-8EF7-7BA596976457}"/>
              </a:ext>
            </a:extLst>
          </p:cNvPr>
          <p:cNvSpPr>
            <a:spLocks noGrp="1"/>
          </p:cNvSpPr>
          <p:nvPr>
            <p:ph idx="1"/>
          </p:nvPr>
        </p:nvSpPr>
        <p:spPr>
          <a:xfrm>
            <a:off x="684212" y="1492897"/>
            <a:ext cx="8534400" cy="4310744"/>
          </a:xfrm>
        </p:spPr>
        <p:txBody>
          <a:bodyPr/>
          <a:lstStyle/>
          <a:p>
            <a:pPr marL="0" indent="0" algn="just">
              <a:buNone/>
            </a:pPr>
            <a:r>
              <a:rPr lang="ru-RU" dirty="0">
                <a:solidFill>
                  <a:schemeClr val="tx1"/>
                </a:solidFill>
              </a:rPr>
              <a:t>Результаты каждого исследования важно обрабатывать по возможности тотчас же по его окончании, пока память экспериментатора может подсказать те детали, – которые почему-либо не зафиксированы, но представляют интерес для понимания существа дела. При обработке собранных данных может оказаться, что их или недостаточно, или они противоречивы и поэтому не дают оснований для окончательных выводов. В таком случае исследование необходимо продолжить, внеся в него требуемые дополнения.</a:t>
            </a:r>
          </a:p>
          <a:p>
            <a:pPr marL="0" indent="0" algn="just">
              <a:buNone/>
            </a:pPr>
            <a:r>
              <a:rPr lang="ru-RU" dirty="0">
                <a:solidFill>
                  <a:schemeClr val="tx1"/>
                </a:solidFill>
              </a:rPr>
              <a:t>В большинстве случаев обработку целесообразно начать с составления таблиц (сводных таблиц) полученных данных.</a:t>
            </a:r>
          </a:p>
        </p:txBody>
      </p:sp>
    </p:spTree>
    <p:extLst>
      <p:ext uri="{BB962C8B-B14F-4D97-AF65-F5344CB8AC3E}">
        <p14:creationId xmlns:p14="http://schemas.microsoft.com/office/powerpoint/2010/main" val="1984494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35B907-1669-476C-9E67-DB4849B0C747}"/>
              </a:ext>
            </a:extLst>
          </p:cNvPr>
          <p:cNvSpPr>
            <a:spLocks noGrp="1"/>
          </p:cNvSpPr>
          <p:nvPr>
            <p:ph type="title"/>
          </p:nvPr>
        </p:nvSpPr>
        <p:spPr>
          <a:xfrm>
            <a:off x="684212" y="167258"/>
            <a:ext cx="8534400" cy="1507067"/>
          </a:xfrm>
        </p:spPr>
        <p:txBody>
          <a:bodyPr/>
          <a:lstStyle/>
          <a:p>
            <a:r>
              <a:rPr lang="ru-RU" dirty="0"/>
              <a:t>Математическая обработка данных</a:t>
            </a:r>
          </a:p>
        </p:txBody>
      </p:sp>
      <p:sp>
        <p:nvSpPr>
          <p:cNvPr id="3" name="Объект 2">
            <a:extLst>
              <a:ext uri="{FF2B5EF4-FFF2-40B4-BE49-F238E27FC236}">
                <a16:creationId xmlns:a16="http://schemas.microsoft.com/office/drawing/2014/main" id="{AB40C47F-8550-41A3-B18B-D87F9B718198}"/>
              </a:ext>
            </a:extLst>
          </p:cNvPr>
          <p:cNvSpPr>
            <a:spLocks noGrp="1"/>
          </p:cNvSpPr>
          <p:nvPr>
            <p:ph idx="1"/>
          </p:nvPr>
        </p:nvSpPr>
        <p:spPr>
          <a:xfrm>
            <a:off x="684212" y="1674325"/>
            <a:ext cx="8534400" cy="4744791"/>
          </a:xfrm>
        </p:spPr>
        <p:txBody>
          <a:bodyPr>
            <a:normAutofit fontScale="92500" lnSpcReduction="20000"/>
          </a:bodyPr>
          <a:lstStyle/>
          <a:p>
            <a:pPr marL="0" indent="0" algn="just">
              <a:buNone/>
            </a:pPr>
            <a:r>
              <a:rPr lang="ru-RU" dirty="0">
                <a:solidFill>
                  <a:schemeClr val="tx1"/>
                </a:solidFill>
              </a:rPr>
              <a:t>Для определения способов математико-статистической обработки, прежде всего, необходимо оценить характер распределения по всем используемым параметрам. Для параметров, имеющих нормальное распределение или близкое к нормальному, можно использовать методы параметрической статистики, которые во многих случаях являются более мощными, чем методы непараметрической статистики. Достоинством последних является то, что они позволяют проверять статистические гипотезы независимо от формы распределения.</a:t>
            </a:r>
          </a:p>
          <a:p>
            <a:pPr marL="0" indent="0" algn="just">
              <a:buNone/>
            </a:pPr>
            <a:r>
              <a:rPr lang="ru-RU" dirty="0">
                <a:solidFill>
                  <a:schemeClr val="tx1"/>
                </a:solidFill>
              </a:rPr>
              <a:t>Важнейшими статистическими характеристиками являются:</a:t>
            </a:r>
          </a:p>
          <a:p>
            <a:pPr marL="0" indent="0" algn="just">
              <a:buNone/>
            </a:pPr>
            <a:r>
              <a:rPr lang="ru-RU" dirty="0">
                <a:solidFill>
                  <a:schemeClr val="tx1"/>
                </a:solidFill>
              </a:rPr>
              <a:t>а) Средняя арифметическая</a:t>
            </a:r>
          </a:p>
          <a:p>
            <a:pPr marL="0" indent="0" algn="just">
              <a:buNone/>
            </a:pPr>
            <a:r>
              <a:rPr lang="ru-RU" dirty="0">
                <a:solidFill>
                  <a:schemeClr val="tx1"/>
                </a:solidFill>
              </a:rPr>
              <a:t>б) Среднее квадратическое отклонение</a:t>
            </a:r>
          </a:p>
          <a:p>
            <a:pPr marL="0" indent="0" algn="just">
              <a:buNone/>
            </a:pPr>
            <a:r>
              <a:rPr lang="ru-RU" dirty="0">
                <a:solidFill>
                  <a:schemeClr val="tx1"/>
                </a:solidFill>
              </a:rPr>
              <a:t>в) Коэффициент вариации</a:t>
            </a:r>
          </a:p>
          <a:p>
            <a:pPr marL="0" indent="0" algn="just">
              <a:buNone/>
            </a:pPr>
            <a:r>
              <a:rPr lang="ru-RU" dirty="0">
                <a:solidFill>
                  <a:schemeClr val="tx1"/>
                </a:solidFill>
              </a:rPr>
              <a:t>Ориентируясь на эти характеристики нормального распределения, можно оценить степень близости к нему рассматриваемого распределения.</a:t>
            </a:r>
          </a:p>
        </p:txBody>
      </p:sp>
    </p:spTree>
    <p:extLst>
      <p:ext uri="{BB962C8B-B14F-4D97-AF65-F5344CB8AC3E}">
        <p14:creationId xmlns:p14="http://schemas.microsoft.com/office/powerpoint/2010/main" val="760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3E40B3-84B4-446C-B9CF-A740D75D0249}"/>
              </a:ext>
            </a:extLst>
          </p:cNvPr>
          <p:cNvSpPr>
            <a:spLocks noGrp="1"/>
          </p:cNvSpPr>
          <p:nvPr>
            <p:ph type="title"/>
          </p:nvPr>
        </p:nvSpPr>
        <p:spPr>
          <a:xfrm>
            <a:off x="684212" y="251235"/>
            <a:ext cx="8534400" cy="1507067"/>
          </a:xfrm>
        </p:spPr>
        <p:txBody>
          <a:bodyPr/>
          <a:lstStyle/>
          <a:p>
            <a:r>
              <a:rPr lang="ru-RU" dirty="0"/>
              <a:t>Формулирование выводов</a:t>
            </a:r>
          </a:p>
        </p:txBody>
      </p:sp>
      <p:sp>
        <p:nvSpPr>
          <p:cNvPr id="3" name="Объект 2">
            <a:extLst>
              <a:ext uri="{FF2B5EF4-FFF2-40B4-BE49-F238E27FC236}">
                <a16:creationId xmlns:a16="http://schemas.microsoft.com/office/drawing/2014/main" id="{8A4EF5F1-A8C0-4E50-B7BC-EA876252FBAA}"/>
              </a:ext>
            </a:extLst>
          </p:cNvPr>
          <p:cNvSpPr>
            <a:spLocks noGrp="1"/>
          </p:cNvSpPr>
          <p:nvPr>
            <p:ph idx="1"/>
          </p:nvPr>
        </p:nvSpPr>
        <p:spPr>
          <a:xfrm>
            <a:off x="684212" y="1758302"/>
            <a:ext cx="8534400" cy="3615267"/>
          </a:xfrm>
        </p:spPr>
        <p:txBody>
          <a:bodyPr/>
          <a:lstStyle/>
          <a:p>
            <a:pPr marL="0" indent="0" algn="just">
              <a:buNone/>
            </a:pPr>
            <a:r>
              <a:rPr lang="ru-RU" dirty="0">
                <a:solidFill>
                  <a:schemeClr val="tx1"/>
                </a:solidFill>
              </a:rPr>
              <a:t>Выводы – это утверждения, выражающие в краткой форме содержательные итоги исследования, они в тезисной форме отражают то новое, что получено самим автором. Частой ошибкой является то, что автор включает в выводы общепринятые в науке положения – уже не нуждающиеся в доказательствах.</a:t>
            </a:r>
          </a:p>
          <a:p>
            <a:pPr marL="0" indent="0">
              <a:buNone/>
            </a:pPr>
            <a:r>
              <a:rPr lang="ru-RU" dirty="0">
                <a:solidFill>
                  <a:schemeClr val="tx1"/>
                </a:solidFill>
              </a:rPr>
              <a:t>Решение каждой из перечисленных во введении задач должно быть определенным образом отражено в выводах.</a:t>
            </a:r>
          </a:p>
        </p:txBody>
      </p:sp>
    </p:spTree>
    <p:extLst>
      <p:ext uri="{BB962C8B-B14F-4D97-AF65-F5344CB8AC3E}">
        <p14:creationId xmlns:p14="http://schemas.microsoft.com/office/powerpoint/2010/main" val="1351614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D26646-8991-4533-9E40-2B8C8041C706}"/>
              </a:ext>
            </a:extLst>
          </p:cNvPr>
          <p:cNvSpPr>
            <a:spLocks noGrp="1"/>
          </p:cNvSpPr>
          <p:nvPr>
            <p:ph type="title"/>
          </p:nvPr>
        </p:nvSpPr>
        <p:spPr>
          <a:xfrm>
            <a:off x="684212" y="148597"/>
            <a:ext cx="8534400" cy="1507067"/>
          </a:xfrm>
        </p:spPr>
        <p:txBody>
          <a:bodyPr/>
          <a:lstStyle/>
          <a:p>
            <a:r>
              <a:rPr lang="ru-RU" dirty="0"/>
              <a:t>Оформление работы</a:t>
            </a:r>
          </a:p>
        </p:txBody>
      </p:sp>
      <p:sp>
        <p:nvSpPr>
          <p:cNvPr id="3" name="Объект 2">
            <a:extLst>
              <a:ext uri="{FF2B5EF4-FFF2-40B4-BE49-F238E27FC236}">
                <a16:creationId xmlns:a16="http://schemas.microsoft.com/office/drawing/2014/main" id="{1977C0E0-F88A-451E-9FA8-E6800492C910}"/>
              </a:ext>
            </a:extLst>
          </p:cNvPr>
          <p:cNvSpPr>
            <a:spLocks noGrp="1"/>
          </p:cNvSpPr>
          <p:nvPr>
            <p:ph idx="1"/>
          </p:nvPr>
        </p:nvSpPr>
        <p:spPr>
          <a:xfrm>
            <a:off x="684212" y="1786812"/>
            <a:ext cx="8534400" cy="3615267"/>
          </a:xfrm>
        </p:spPr>
        <p:txBody>
          <a:bodyPr/>
          <a:lstStyle/>
          <a:p>
            <a:pPr marL="0" indent="0" algn="just">
              <a:buNone/>
            </a:pPr>
            <a:r>
              <a:rPr lang="ru-RU" dirty="0">
                <a:solidFill>
                  <a:schemeClr val="tx1"/>
                </a:solidFill>
              </a:rPr>
              <a:t>Основная задача данного этапа работы представить полученные результаты в общедоступной и понятной форме, позволяющей сравнивать их с результатами других исследователей и использовать в практической деятельности. Поэтому оформление работы должно соответствовать требованиям, предъявляемым к работам, направляемым в печать</a:t>
            </a:r>
          </a:p>
        </p:txBody>
      </p:sp>
    </p:spTree>
    <p:extLst>
      <p:ext uri="{BB962C8B-B14F-4D97-AF65-F5344CB8AC3E}">
        <p14:creationId xmlns:p14="http://schemas.microsoft.com/office/powerpoint/2010/main" val="1276851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25734-1CFC-4CB4-848E-CD273B83BEA3}"/>
              </a:ext>
            </a:extLst>
          </p:cNvPr>
          <p:cNvSpPr>
            <a:spLocks noGrp="1"/>
          </p:cNvSpPr>
          <p:nvPr>
            <p:ph type="title"/>
          </p:nvPr>
        </p:nvSpPr>
        <p:spPr>
          <a:xfrm>
            <a:off x="0" y="0"/>
            <a:ext cx="12192000" cy="6858000"/>
          </a:xfrm>
        </p:spPr>
        <p:txBody>
          <a:bodyPr/>
          <a:lstStyle/>
          <a:p>
            <a:pPr algn="ctr"/>
            <a:r>
              <a:rPr lang="ru-RU" dirty="0"/>
              <a:t>СПАСИБО ЗА ВНИМАНИЕ!</a:t>
            </a:r>
          </a:p>
        </p:txBody>
      </p:sp>
      <p:sp>
        <p:nvSpPr>
          <p:cNvPr id="3" name="Объект 2">
            <a:extLst>
              <a:ext uri="{FF2B5EF4-FFF2-40B4-BE49-F238E27FC236}">
                <a16:creationId xmlns:a16="http://schemas.microsoft.com/office/drawing/2014/main" id="{8798D6BC-AA95-447D-855A-A87F382AE63B}"/>
              </a:ext>
            </a:extLst>
          </p:cNvPr>
          <p:cNvSpPr>
            <a:spLocks noGrp="1"/>
          </p:cNvSpPr>
          <p:nvPr>
            <p:ph idx="1"/>
          </p:nvPr>
        </p:nvSpPr>
        <p:spPr>
          <a:xfrm>
            <a:off x="684212" y="685801"/>
            <a:ext cx="3374604" cy="499188"/>
          </a:xfrm>
        </p:spPr>
        <p:txBody>
          <a:bodyPr/>
          <a:lstStyle/>
          <a:p>
            <a:endParaRPr lang="ru-RU" dirty="0"/>
          </a:p>
        </p:txBody>
      </p:sp>
    </p:spTree>
    <p:extLst>
      <p:ext uri="{BB962C8B-B14F-4D97-AF65-F5344CB8AC3E}">
        <p14:creationId xmlns:p14="http://schemas.microsoft.com/office/powerpoint/2010/main" val="369834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72BBEE-77AF-4106-9232-07A27D3BC407}"/>
              </a:ext>
            </a:extLst>
          </p:cNvPr>
          <p:cNvSpPr>
            <a:spLocks noGrp="1"/>
          </p:cNvSpPr>
          <p:nvPr>
            <p:ph type="title"/>
          </p:nvPr>
        </p:nvSpPr>
        <p:spPr>
          <a:xfrm>
            <a:off x="861493" y="101944"/>
            <a:ext cx="8534400" cy="1507067"/>
          </a:xfrm>
        </p:spPr>
        <p:txBody>
          <a:bodyPr/>
          <a:lstStyle/>
          <a:p>
            <a:r>
              <a:rPr lang="ru-RU" dirty="0"/>
              <a:t>Этапы научного исследования</a:t>
            </a:r>
          </a:p>
        </p:txBody>
      </p:sp>
      <p:sp>
        <p:nvSpPr>
          <p:cNvPr id="3" name="Объект 2">
            <a:extLst>
              <a:ext uri="{FF2B5EF4-FFF2-40B4-BE49-F238E27FC236}">
                <a16:creationId xmlns:a16="http://schemas.microsoft.com/office/drawing/2014/main" id="{87AEA982-B77E-4DBF-862C-EBF44D84A326}"/>
              </a:ext>
            </a:extLst>
          </p:cNvPr>
          <p:cNvSpPr>
            <a:spLocks noGrp="1"/>
          </p:cNvSpPr>
          <p:nvPr>
            <p:ph idx="1"/>
          </p:nvPr>
        </p:nvSpPr>
        <p:spPr>
          <a:xfrm>
            <a:off x="861493" y="1296956"/>
            <a:ext cx="8534400" cy="5048554"/>
          </a:xfrm>
        </p:spPr>
        <p:txBody>
          <a:bodyPr>
            <a:normAutofit fontScale="85000" lnSpcReduction="10000"/>
          </a:bodyPr>
          <a:lstStyle/>
          <a:p>
            <a:r>
              <a:rPr lang="ru-RU" b="1" dirty="0">
                <a:solidFill>
                  <a:schemeClr val="tx1"/>
                </a:solidFill>
              </a:rPr>
              <a:t>Выбор темы исследования.</a:t>
            </a:r>
          </a:p>
          <a:p>
            <a:r>
              <a:rPr lang="ru-RU" b="1" dirty="0">
                <a:solidFill>
                  <a:schemeClr val="tx1"/>
                </a:solidFill>
              </a:rPr>
              <a:t>Определение объекта и предмета исследования.</a:t>
            </a:r>
          </a:p>
          <a:p>
            <a:r>
              <a:rPr lang="ru-RU" b="1" dirty="0">
                <a:solidFill>
                  <a:schemeClr val="tx1"/>
                </a:solidFill>
              </a:rPr>
              <a:t>Определение цели и задач.</a:t>
            </a:r>
          </a:p>
          <a:p>
            <a:r>
              <a:rPr lang="ru-RU" b="1" dirty="0">
                <a:solidFill>
                  <a:schemeClr val="tx1"/>
                </a:solidFill>
              </a:rPr>
              <a:t>Формулировка названия работы.</a:t>
            </a:r>
          </a:p>
          <a:p>
            <a:r>
              <a:rPr lang="ru-RU" b="1" dirty="0">
                <a:solidFill>
                  <a:schemeClr val="tx1"/>
                </a:solidFill>
              </a:rPr>
              <a:t>Разработка гипотезы.</a:t>
            </a:r>
          </a:p>
          <a:p>
            <a:r>
              <a:rPr lang="ru-RU" b="1" dirty="0">
                <a:solidFill>
                  <a:schemeClr val="tx1"/>
                </a:solidFill>
              </a:rPr>
              <a:t>Составление плана исследования.</a:t>
            </a:r>
          </a:p>
          <a:p>
            <a:r>
              <a:rPr lang="ru-RU" b="1" dirty="0">
                <a:solidFill>
                  <a:schemeClr val="tx1"/>
                </a:solidFill>
              </a:rPr>
              <a:t>Работа с литературой.</a:t>
            </a:r>
          </a:p>
          <a:p>
            <a:r>
              <a:rPr lang="ru-RU" b="1" dirty="0">
                <a:solidFill>
                  <a:schemeClr val="tx1"/>
                </a:solidFill>
              </a:rPr>
              <a:t>Подбор исследуемых.</a:t>
            </a:r>
          </a:p>
          <a:p>
            <a:r>
              <a:rPr lang="ru-RU" b="1" dirty="0">
                <a:solidFill>
                  <a:schemeClr val="tx1"/>
                </a:solidFill>
              </a:rPr>
              <a:t>Выбор методов исследования.</a:t>
            </a:r>
          </a:p>
          <a:p>
            <a:r>
              <a:rPr lang="ru-RU" b="1" dirty="0">
                <a:solidFill>
                  <a:schemeClr val="tx1"/>
                </a:solidFill>
              </a:rPr>
              <a:t>Организация условий проведения исследования.</a:t>
            </a:r>
          </a:p>
          <a:p>
            <a:r>
              <a:rPr lang="ru-RU" b="1" dirty="0">
                <a:solidFill>
                  <a:schemeClr val="tx1"/>
                </a:solidFill>
              </a:rPr>
              <a:t>Проведение исследования (сбор материала).</a:t>
            </a:r>
          </a:p>
          <a:p>
            <a:r>
              <a:rPr lang="ru-RU" b="1" dirty="0">
                <a:solidFill>
                  <a:schemeClr val="tx1"/>
                </a:solidFill>
              </a:rPr>
              <a:t>Обработка результатов исследования.</a:t>
            </a:r>
          </a:p>
          <a:p>
            <a:r>
              <a:rPr lang="ru-RU" b="1" dirty="0">
                <a:solidFill>
                  <a:schemeClr val="tx1"/>
                </a:solidFill>
              </a:rPr>
              <a:t>Формулирование выводов.</a:t>
            </a:r>
          </a:p>
          <a:p>
            <a:r>
              <a:rPr lang="ru-RU" b="1" dirty="0">
                <a:solidFill>
                  <a:schemeClr val="tx1"/>
                </a:solidFill>
              </a:rPr>
              <a:t>Оформление работы.</a:t>
            </a:r>
          </a:p>
        </p:txBody>
      </p:sp>
    </p:spTree>
    <p:extLst>
      <p:ext uri="{BB962C8B-B14F-4D97-AF65-F5344CB8AC3E}">
        <p14:creationId xmlns:p14="http://schemas.microsoft.com/office/powerpoint/2010/main" val="4002096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B76194-A935-47A2-81F6-00E516FBF3E2}"/>
              </a:ext>
            </a:extLst>
          </p:cNvPr>
          <p:cNvSpPr>
            <a:spLocks noGrp="1"/>
          </p:cNvSpPr>
          <p:nvPr>
            <p:ph type="title"/>
          </p:nvPr>
        </p:nvSpPr>
        <p:spPr>
          <a:xfrm>
            <a:off x="706016" y="129938"/>
            <a:ext cx="8534400" cy="1176350"/>
          </a:xfrm>
        </p:spPr>
        <p:txBody>
          <a:bodyPr/>
          <a:lstStyle/>
          <a:p>
            <a:r>
              <a:rPr lang="ru-RU" dirty="0"/>
              <a:t>Выбор темы исследования</a:t>
            </a:r>
          </a:p>
        </p:txBody>
      </p:sp>
      <p:sp>
        <p:nvSpPr>
          <p:cNvPr id="3" name="Объект 2">
            <a:extLst>
              <a:ext uri="{FF2B5EF4-FFF2-40B4-BE49-F238E27FC236}">
                <a16:creationId xmlns:a16="http://schemas.microsoft.com/office/drawing/2014/main" id="{6F93E497-BC86-4E52-90A3-3E265E66B9D8}"/>
              </a:ext>
            </a:extLst>
          </p:cNvPr>
          <p:cNvSpPr>
            <a:spLocks noGrp="1"/>
          </p:cNvSpPr>
          <p:nvPr>
            <p:ph idx="1"/>
          </p:nvPr>
        </p:nvSpPr>
        <p:spPr>
          <a:xfrm>
            <a:off x="684212" y="989045"/>
            <a:ext cx="8413135" cy="5411410"/>
          </a:xfrm>
        </p:spPr>
        <p:txBody>
          <a:bodyPr>
            <a:normAutofit fontScale="92500" lnSpcReduction="20000"/>
          </a:bodyPr>
          <a:lstStyle/>
          <a:p>
            <a:pPr marL="0" indent="0" algn="just">
              <a:buNone/>
            </a:pPr>
            <a:r>
              <a:rPr lang="ru-RU" dirty="0">
                <a:solidFill>
                  <a:schemeClr val="tx1"/>
                </a:solidFill>
              </a:rPr>
              <a:t>Научное исследование всегда предполагает решение какой-либо проблемы. Недостаточность знаний создаёт основания для проведения научного исследования. </a:t>
            </a:r>
          </a:p>
          <a:p>
            <a:pPr marL="0" indent="0" algn="just">
              <a:buNone/>
            </a:pPr>
            <a:r>
              <a:rPr lang="ru-RU" dirty="0">
                <a:solidFill>
                  <a:schemeClr val="tx1"/>
                </a:solidFill>
              </a:rPr>
              <a:t>Предпочтительнее исследовать те проблемы, в которых человек более компетентен и которые связаны с его практической деятельностью (спортивной, учебной, организационной, преподавательской, технической и т.д.). Вместе с тем предполагаемую тему необходимо оценить с точки зрения возможности проведения эксперимента, т.е. наличия достаточного количества испытуемых для формирования опытных групп (экспериментальной и контрольной), научно-исследовательской аппаратуры, создания соответствующих условий для проведения процесса в экспериментальной группе и т.д.</a:t>
            </a:r>
          </a:p>
          <a:p>
            <a:pPr marL="0" indent="0" algn="just">
              <a:buNone/>
            </a:pPr>
            <a:r>
              <a:rPr lang="ru-RU" dirty="0">
                <a:solidFill>
                  <a:schemeClr val="tx1"/>
                </a:solidFill>
              </a:rPr>
              <a:t>Помощь в выборе темы может оказать просмотр каталогов защищенных диссертаций, обзорных публикаций в специальной научно-методической периодике.</a:t>
            </a:r>
          </a:p>
          <a:p>
            <a:pPr marL="0" indent="0" algn="just">
              <a:buNone/>
            </a:pPr>
            <a:r>
              <a:rPr lang="ru-RU" dirty="0">
                <a:solidFill>
                  <a:schemeClr val="tx1"/>
                </a:solidFill>
              </a:rPr>
              <a:t>Тема должна быть актуальной, т.е. полезной для удовлетворения научных, социальных, технических и экономических потребностей общества.</a:t>
            </a:r>
          </a:p>
        </p:txBody>
      </p:sp>
    </p:spTree>
    <p:extLst>
      <p:ext uri="{BB962C8B-B14F-4D97-AF65-F5344CB8AC3E}">
        <p14:creationId xmlns:p14="http://schemas.microsoft.com/office/powerpoint/2010/main" val="1993631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A9889F-409D-4639-BBE2-0D3D52803558}"/>
              </a:ext>
            </a:extLst>
          </p:cNvPr>
          <p:cNvSpPr>
            <a:spLocks noGrp="1"/>
          </p:cNvSpPr>
          <p:nvPr>
            <p:ph type="title"/>
          </p:nvPr>
        </p:nvSpPr>
        <p:spPr>
          <a:xfrm>
            <a:off x="684212" y="177283"/>
            <a:ext cx="8534400" cy="1371600"/>
          </a:xfrm>
        </p:spPr>
        <p:txBody>
          <a:bodyPr/>
          <a:lstStyle/>
          <a:p>
            <a:r>
              <a:rPr lang="ru-RU" dirty="0"/>
              <a:t>Определение объекта и предмета исследования</a:t>
            </a:r>
          </a:p>
        </p:txBody>
      </p:sp>
      <p:sp>
        <p:nvSpPr>
          <p:cNvPr id="3" name="Объект 2">
            <a:extLst>
              <a:ext uri="{FF2B5EF4-FFF2-40B4-BE49-F238E27FC236}">
                <a16:creationId xmlns:a16="http://schemas.microsoft.com/office/drawing/2014/main" id="{FCBFD02D-A451-4E59-9AE3-19152656C285}"/>
              </a:ext>
            </a:extLst>
          </p:cNvPr>
          <p:cNvSpPr>
            <a:spLocks noGrp="1"/>
          </p:cNvSpPr>
          <p:nvPr>
            <p:ph idx="1"/>
          </p:nvPr>
        </p:nvSpPr>
        <p:spPr>
          <a:xfrm>
            <a:off x="684212" y="1474237"/>
            <a:ext cx="8534400" cy="4945917"/>
          </a:xfrm>
        </p:spPr>
        <p:txBody>
          <a:bodyPr>
            <a:normAutofit fontScale="92500" lnSpcReduction="10000"/>
          </a:bodyPr>
          <a:lstStyle/>
          <a:p>
            <a:pPr marL="0" indent="0" algn="just">
              <a:buNone/>
            </a:pPr>
            <a:r>
              <a:rPr lang="ru-RU" dirty="0">
                <a:solidFill>
                  <a:schemeClr val="tx1"/>
                </a:solidFill>
              </a:rPr>
              <a:t>Объект исследования – это процесс или явление, которые избраны для изучения, содержат проблемную ситуацию и служат источником необходимой для исследователя информации.</a:t>
            </a:r>
          </a:p>
          <a:p>
            <a:pPr marL="0" indent="0" algn="just">
              <a:buNone/>
            </a:pPr>
            <a:r>
              <a:rPr lang="ru-RU" dirty="0">
                <a:solidFill>
                  <a:schemeClr val="tx1"/>
                </a:solidFill>
              </a:rPr>
              <a:t>Однако объект исследования рекомендуется формулировать не безгранично широко, а так, чтобы можно было проследить круг объективной реальности. Этот круг должен включать в себя предмет в качестве важнейшего элемента, который характеризуется в непосредственной взаимосвязи с другими составными частями данного объекта и может быть однозначно понят лишь при сопоставлении с другими сторонами объекта.</a:t>
            </a:r>
          </a:p>
          <a:p>
            <a:pPr marL="0" indent="0" algn="just">
              <a:buNone/>
            </a:pPr>
            <a:r>
              <a:rPr lang="ru-RU" dirty="0">
                <a:solidFill>
                  <a:schemeClr val="tx1"/>
                </a:solidFill>
              </a:rPr>
              <a:t>Предмет исследования более конкретен и включает только те связи и отношения, которые подлежат непосредственному изучению в данной работе.</a:t>
            </a:r>
          </a:p>
          <a:p>
            <a:pPr marL="0" indent="0" algn="just">
              <a:buNone/>
            </a:pPr>
            <a:r>
              <a:rPr lang="ru-RU" dirty="0">
                <a:solidFill>
                  <a:schemeClr val="tx1"/>
                </a:solidFill>
              </a:rPr>
              <a:t>Из сказанного следует, что объектом выступает то, что исследуется, а предметом – то, что в этом объекте получает научное объяснение. Именно предмет исследования определяет тему исследования. </a:t>
            </a:r>
          </a:p>
        </p:txBody>
      </p:sp>
    </p:spTree>
    <p:extLst>
      <p:ext uri="{BB962C8B-B14F-4D97-AF65-F5344CB8AC3E}">
        <p14:creationId xmlns:p14="http://schemas.microsoft.com/office/powerpoint/2010/main" val="140494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D19C2B-A3FB-481D-B38A-EE03E7A9350C}"/>
              </a:ext>
            </a:extLst>
          </p:cNvPr>
          <p:cNvSpPr>
            <a:spLocks noGrp="1"/>
          </p:cNvSpPr>
          <p:nvPr>
            <p:ph type="title"/>
          </p:nvPr>
        </p:nvSpPr>
        <p:spPr>
          <a:xfrm>
            <a:off x="684212" y="129936"/>
            <a:ext cx="8534400" cy="1008399"/>
          </a:xfrm>
        </p:spPr>
        <p:txBody>
          <a:bodyPr/>
          <a:lstStyle/>
          <a:p>
            <a:r>
              <a:rPr lang="ru-RU" dirty="0"/>
              <a:t>Определение цели и задач</a:t>
            </a:r>
          </a:p>
        </p:txBody>
      </p:sp>
      <p:sp>
        <p:nvSpPr>
          <p:cNvPr id="3" name="Объект 2">
            <a:extLst>
              <a:ext uri="{FF2B5EF4-FFF2-40B4-BE49-F238E27FC236}">
                <a16:creationId xmlns:a16="http://schemas.microsoft.com/office/drawing/2014/main" id="{47F99C89-6CC7-4DC8-AF13-D026B35E9426}"/>
              </a:ext>
            </a:extLst>
          </p:cNvPr>
          <p:cNvSpPr>
            <a:spLocks noGrp="1"/>
          </p:cNvSpPr>
          <p:nvPr>
            <p:ph idx="1"/>
          </p:nvPr>
        </p:nvSpPr>
        <p:spPr>
          <a:xfrm>
            <a:off x="684212" y="1138335"/>
            <a:ext cx="8534400" cy="5393787"/>
          </a:xfrm>
        </p:spPr>
        <p:txBody>
          <a:bodyPr>
            <a:normAutofit/>
          </a:bodyPr>
          <a:lstStyle/>
          <a:p>
            <a:pPr marL="0" indent="0" algn="just">
              <a:buNone/>
            </a:pPr>
            <a:r>
              <a:rPr lang="ru-RU" dirty="0">
                <a:solidFill>
                  <a:schemeClr val="tx1"/>
                </a:solidFill>
              </a:rPr>
              <a:t>Цель формулируется кратко и предельно точно, в смысловом отношении выражая то основное, что намеревается сделать исследователь, к какому конечному результату он стремится. Целью исследований в рамках курсовых и дипломных работ может быть разработка рецептур новых продуктов, новых методик определения компонентов пищевых продуктов, введение новых компонентов в пищевые продукты, разработка рецептур функционального питания и т.д.</a:t>
            </a:r>
          </a:p>
          <a:p>
            <a:pPr marL="0" indent="0" algn="just">
              <a:buNone/>
            </a:pPr>
            <a:r>
              <a:rPr lang="ru-RU" dirty="0">
                <a:solidFill>
                  <a:schemeClr val="tx1"/>
                </a:solidFill>
              </a:rPr>
              <a:t>Цель конкретизируется и развивается в задачах исследования.</a:t>
            </a:r>
          </a:p>
          <a:p>
            <a:pPr marL="0" indent="0" algn="just">
              <a:buNone/>
            </a:pPr>
            <a:r>
              <a:rPr lang="ru-RU" dirty="0">
                <a:solidFill>
                  <a:schemeClr val="tx1"/>
                </a:solidFill>
              </a:rPr>
              <a:t>Задач ставится несколько, и каждая из них четкой формулировкой раскрывает ту сторону темы, которая подвергается изучению. Определяя задачи, необходимо учитывать их взаимную связь. Иногда невозможно решить одну задачу, не решив предварительно другую. Каждая поставленная задача должна иметь решение, отраженное в одном или нескольких выводах.</a:t>
            </a:r>
          </a:p>
        </p:txBody>
      </p:sp>
    </p:spTree>
    <p:extLst>
      <p:ext uri="{BB962C8B-B14F-4D97-AF65-F5344CB8AC3E}">
        <p14:creationId xmlns:p14="http://schemas.microsoft.com/office/powerpoint/2010/main" val="375228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AD8F90-947A-42CE-838C-BCFEF86B0FEE}"/>
              </a:ext>
            </a:extLst>
          </p:cNvPr>
          <p:cNvSpPr>
            <a:spLocks noGrp="1"/>
          </p:cNvSpPr>
          <p:nvPr>
            <p:ph type="title"/>
          </p:nvPr>
        </p:nvSpPr>
        <p:spPr>
          <a:xfrm>
            <a:off x="684212" y="167258"/>
            <a:ext cx="8534400" cy="1507067"/>
          </a:xfrm>
        </p:spPr>
        <p:txBody>
          <a:bodyPr/>
          <a:lstStyle/>
          <a:p>
            <a:r>
              <a:rPr lang="ru-RU" dirty="0"/>
              <a:t>Формулировка названия работы</a:t>
            </a:r>
          </a:p>
        </p:txBody>
      </p:sp>
      <p:sp>
        <p:nvSpPr>
          <p:cNvPr id="3" name="Объект 2">
            <a:extLst>
              <a:ext uri="{FF2B5EF4-FFF2-40B4-BE49-F238E27FC236}">
                <a16:creationId xmlns:a16="http://schemas.microsoft.com/office/drawing/2014/main" id="{77087476-5AC0-4249-BAD5-0198F9327E08}"/>
              </a:ext>
            </a:extLst>
          </p:cNvPr>
          <p:cNvSpPr>
            <a:spLocks noGrp="1"/>
          </p:cNvSpPr>
          <p:nvPr>
            <p:ph idx="1"/>
          </p:nvPr>
        </p:nvSpPr>
        <p:spPr>
          <a:xfrm>
            <a:off x="684212" y="1539551"/>
            <a:ext cx="8534400" cy="4852612"/>
          </a:xfrm>
        </p:spPr>
        <p:txBody>
          <a:bodyPr>
            <a:normAutofit/>
          </a:bodyPr>
          <a:lstStyle/>
          <a:p>
            <a:pPr marL="0" indent="0" algn="just">
              <a:buNone/>
            </a:pPr>
            <a:r>
              <a:rPr lang="ru-RU" b="1" dirty="0">
                <a:solidFill>
                  <a:schemeClr val="tx1"/>
                </a:solidFill>
              </a:rPr>
              <a:t>Определив тему и конкретные задачи, уточнив объект и предмет исследования, можно дать первый вариант формулировки названия работы.</a:t>
            </a:r>
          </a:p>
          <a:p>
            <a:pPr marL="0" indent="0" algn="just">
              <a:buNone/>
            </a:pPr>
            <a:r>
              <a:rPr lang="ru-RU" b="1" dirty="0">
                <a:solidFill>
                  <a:schemeClr val="tx1"/>
                </a:solidFill>
              </a:rPr>
              <a:t>Название работы рекомендуется формулировать по возможности кратко, точно в соответствии с её содержанием. Необходимо помнить, что в названии должен быть отражен предмет исследования. Не следует допускать в названии работы неопределенных формулировок, например: «Анализ некоторых вопросов ...», а также штампованных формулировок: «К вопросу о...», «К изучению...», «Материалы к...».</a:t>
            </a:r>
          </a:p>
          <a:p>
            <a:pPr marL="0" indent="0" algn="just">
              <a:buNone/>
            </a:pPr>
            <a:r>
              <a:rPr lang="ru-RU" b="1" dirty="0">
                <a:solidFill>
                  <a:schemeClr val="tx1"/>
                </a:solidFill>
              </a:rPr>
              <a:t>Сразу найти полную и краткую формулировку – дело не простое. Даже в ходе исследования могут возникнуть новые, более удачные названия.</a:t>
            </a:r>
          </a:p>
        </p:txBody>
      </p:sp>
    </p:spTree>
    <p:extLst>
      <p:ext uri="{BB962C8B-B14F-4D97-AF65-F5344CB8AC3E}">
        <p14:creationId xmlns:p14="http://schemas.microsoft.com/office/powerpoint/2010/main" val="404239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385748-BD28-4499-8767-157A9357B1E7}"/>
              </a:ext>
            </a:extLst>
          </p:cNvPr>
          <p:cNvSpPr>
            <a:spLocks noGrp="1"/>
          </p:cNvSpPr>
          <p:nvPr>
            <p:ph type="title"/>
          </p:nvPr>
        </p:nvSpPr>
        <p:spPr>
          <a:xfrm>
            <a:off x="684212" y="465838"/>
            <a:ext cx="8534400" cy="943085"/>
          </a:xfrm>
        </p:spPr>
        <p:txBody>
          <a:bodyPr/>
          <a:lstStyle/>
          <a:p>
            <a:r>
              <a:rPr lang="ru-RU" dirty="0"/>
              <a:t>Разработка гипотезы</a:t>
            </a:r>
          </a:p>
        </p:txBody>
      </p:sp>
      <p:sp>
        <p:nvSpPr>
          <p:cNvPr id="3" name="Объект 2">
            <a:extLst>
              <a:ext uri="{FF2B5EF4-FFF2-40B4-BE49-F238E27FC236}">
                <a16:creationId xmlns:a16="http://schemas.microsoft.com/office/drawing/2014/main" id="{8A6CF5D2-3A09-459A-BA27-6A00677FBB90}"/>
              </a:ext>
            </a:extLst>
          </p:cNvPr>
          <p:cNvSpPr>
            <a:spLocks noGrp="1"/>
          </p:cNvSpPr>
          <p:nvPr>
            <p:ph idx="1"/>
          </p:nvPr>
        </p:nvSpPr>
        <p:spPr>
          <a:xfrm>
            <a:off x="684212" y="1017037"/>
            <a:ext cx="8534400" cy="5477763"/>
          </a:xfrm>
        </p:spPr>
        <p:txBody>
          <a:bodyPr>
            <a:normAutofit/>
          </a:bodyPr>
          <a:lstStyle/>
          <a:p>
            <a:pPr marL="0" indent="0" algn="just">
              <a:buNone/>
            </a:pPr>
            <a:r>
              <a:rPr lang="ru-RU" dirty="0">
                <a:solidFill>
                  <a:schemeClr val="tx1"/>
                </a:solidFill>
              </a:rPr>
              <a:t>Гипотеза – научное предположение, требующее проверки на опыте и теоретического обоснования, подтверждения. Знание предмета исследования позволяет выдвинуть гипотезу. Все гипотезы делятся на описательные и объяснительные. Во-первых описывается связь между исследуемым качеством и результатом экспериментальной деятельности во-вторых – объяснительных – раскрываются внутренние условия, механизмы, причины и следствия.</a:t>
            </a:r>
          </a:p>
          <a:p>
            <a:pPr marL="0" indent="0" algn="just">
              <a:buNone/>
            </a:pPr>
            <a:r>
              <a:rPr lang="ru-RU" dirty="0">
                <a:solidFill>
                  <a:schemeClr val="tx1"/>
                </a:solidFill>
              </a:rPr>
              <a:t>Источниками разработки гипотезы могут быть обобщение опыта, анализ существующих научных фактов и дальнейшее развитие научных теорий. Любая гипотеза рассматривается как отправная точка для исследований, которая может подтвердиться или не подтвердиться.</a:t>
            </a:r>
          </a:p>
        </p:txBody>
      </p:sp>
    </p:spTree>
    <p:extLst>
      <p:ext uri="{BB962C8B-B14F-4D97-AF65-F5344CB8AC3E}">
        <p14:creationId xmlns:p14="http://schemas.microsoft.com/office/powerpoint/2010/main" val="15324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9A2C8B-1521-4FE0-BD5E-8DCD59FA625D}"/>
              </a:ext>
            </a:extLst>
          </p:cNvPr>
          <p:cNvSpPr>
            <a:spLocks noGrp="1"/>
          </p:cNvSpPr>
          <p:nvPr>
            <p:ph type="title"/>
          </p:nvPr>
        </p:nvSpPr>
        <p:spPr>
          <a:xfrm>
            <a:off x="684212" y="549814"/>
            <a:ext cx="8534400" cy="1507067"/>
          </a:xfrm>
        </p:spPr>
        <p:txBody>
          <a:bodyPr/>
          <a:lstStyle/>
          <a:p>
            <a:r>
              <a:rPr lang="ru-RU" dirty="0"/>
              <a:t>Составление плана исследования</a:t>
            </a:r>
          </a:p>
        </p:txBody>
      </p:sp>
      <p:sp>
        <p:nvSpPr>
          <p:cNvPr id="3" name="Объект 2">
            <a:extLst>
              <a:ext uri="{FF2B5EF4-FFF2-40B4-BE49-F238E27FC236}">
                <a16:creationId xmlns:a16="http://schemas.microsoft.com/office/drawing/2014/main" id="{91D805A1-BE20-4343-AEA6-477789FC8A85}"/>
              </a:ext>
            </a:extLst>
          </p:cNvPr>
          <p:cNvSpPr>
            <a:spLocks noGrp="1"/>
          </p:cNvSpPr>
          <p:nvPr>
            <p:ph idx="1"/>
          </p:nvPr>
        </p:nvSpPr>
        <p:spPr>
          <a:xfrm>
            <a:off x="684212" y="2056881"/>
            <a:ext cx="8534400" cy="3728099"/>
          </a:xfrm>
        </p:spPr>
        <p:txBody>
          <a:bodyPr/>
          <a:lstStyle/>
          <a:p>
            <a:pPr marL="0" indent="0" algn="just">
              <a:buNone/>
            </a:pPr>
            <a:r>
              <a:rPr lang="ru-RU" dirty="0">
                <a:solidFill>
                  <a:schemeClr val="tx1"/>
                </a:solidFill>
              </a:rPr>
              <a:t>План исследования представляет собой намеченную программу действий, которая включает все этапы работы с определением календарных сроков их выполнения. План необходим для того, чтобы правильно организовать работу и придать ей более целеустремленный характер. Кроме того, он дисциплинирует, заставляет работать в определенном ритме.</a:t>
            </a:r>
          </a:p>
          <a:p>
            <a:pPr marL="0" indent="0" algn="just">
              <a:buNone/>
            </a:pPr>
            <a:r>
              <a:rPr lang="ru-RU" dirty="0">
                <a:solidFill>
                  <a:schemeClr val="tx1"/>
                </a:solidFill>
              </a:rPr>
              <a:t>В процессе работы первоначальный план можно детализировать, пополнять и даже изменять.</a:t>
            </a:r>
          </a:p>
        </p:txBody>
      </p:sp>
    </p:spTree>
    <p:extLst>
      <p:ext uri="{BB962C8B-B14F-4D97-AF65-F5344CB8AC3E}">
        <p14:creationId xmlns:p14="http://schemas.microsoft.com/office/powerpoint/2010/main" val="257613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93FFB0-29FD-4EEE-BA17-0F1A6A5B537E}"/>
              </a:ext>
            </a:extLst>
          </p:cNvPr>
          <p:cNvSpPr>
            <a:spLocks noGrp="1"/>
          </p:cNvSpPr>
          <p:nvPr>
            <p:ph type="title"/>
          </p:nvPr>
        </p:nvSpPr>
        <p:spPr>
          <a:xfrm>
            <a:off x="609567" y="204581"/>
            <a:ext cx="8534400" cy="1507067"/>
          </a:xfrm>
        </p:spPr>
        <p:txBody>
          <a:bodyPr/>
          <a:lstStyle/>
          <a:p>
            <a:r>
              <a:rPr lang="ru-RU" dirty="0"/>
              <a:t>Работа с литературой</a:t>
            </a:r>
          </a:p>
        </p:txBody>
      </p:sp>
      <p:sp>
        <p:nvSpPr>
          <p:cNvPr id="3" name="Объект 2">
            <a:extLst>
              <a:ext uri="{FF2B5EF4-FFF2-40B4-BE49-F238E27FC236}">
                <a16:creationId xmlns:a16="http://schemas.microsoft.com/office/drawing/2014/main" id="{9CE28414-C09F-4544-9CD9-684205D492FD}"/>
              </a:ext>
            </a:extLst>
          </p:cNvPr>
          <p:cNvSpPr>
            <a:spLocks noGrp="1"/>
          </p:cNvSpPr>
          <p:nvPr>
            <p:ph idx="1"/>
          </p:nvPr>
        </p:nvSpPr>
        <p:spPr>
          <a:xfrm>
            <a:off x="609567" y="1711648"/>
            <a:ext cx="8870335" cy="3615267"/>
          </a:xfrm>
        </p:spPr>
        <p:txBody>
          <a:bodyPr/>
          <a:lstStyle/>
          <a:p>
            <a:pPr marL="0" indent="0" algn="just">
              <a:buNone/>
            </a:pPr>
            <a:r>
              <a:rPr lang="ru-RU" dirty="0">
                <a:solidFill>
                  <a:schemeClr val="tx1"/>
                </a:solidFill>
              </a:rPr>
              <a:t>Место данного этапа работы определено условно, поскольку реально работа с литературой начинается в процессе выбора темы и продолжается до конца исследования. Эффективность работы с литературными источниками зависит от знания определенных правил их поиска, соответствующей методики изучения и конспектирования. Под «литературным источником» понимается документ, содержащий какую-либо информацию (монография, статья, тезисы, книга и т.п.).</a:t>
            </a:r>
          </a:p>
        </p:txBody>
      </p:sp>
    </p:spTree>
    <p:extLst>
      <p:ext uri="{BB962C8B-B14F-4D97-AF65-F5344CB8AC3E}">
        <p14:creationId xmlns:p14="http://schemas.microsoft.com/office/powerpoint/2010/main" val="3274380740"/>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TM02900771[[fn=Сектор]]</Template>
  <TotalTime>83</TotalTime>
  <Words>1534</Words>
  <Application>Microsoft Office PowerPoint</Application>
  <PresentationFormat>Широкоэкранный</PresentationFormat>
  <Paragraphs>78</Paragraphs>
  <Slides>18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18</vt:i4>
      </vt:variant>
    </vt:vector>
  </HeadingPairs>
  <TitlesOfParts>
    <vt:vector size="21" baseType="lpstr">
      <vt:lpstr>Century Gothic</vt:lpstr>
      <vt:lpstr>Wingdings 3</vt:lpstr>
      <vt:lpstr>Сектор</vt:lpstr>
      <vt:lpstr>Этапы научно-исследовательской работы</vt:lpstr>
      <vt:lpstr>Этапы научного исследования</vt:lpstr>
      <vt:lpstr>Выбор темы исследования</vt:lpstr>
      <vt:lpstr>Определение объекта и предмета исследования</vt:lpstr>
      <vt:lpstr>Определение цели и задач</vt:lpstr>
      <vt:lpstr>Формулировка названия работы</vt:lpstr>
      <vt:lpstr>Разработка гипотезы</vt:lpstr>
      <vt:lpstr>Составление плана исследования</vt:lpstr>
      <vt:lpstr>Работа с литературой</vt:lpstr>
      <vt:lpstr>Подбор исследуемых</vt:lpstr>
      <vt:lpstr>Выбор методов исследования</vt:lpstr>
      <vt:lpstr>Организация условий проведения исследования</vt:lpstr>
      <vt:lpstr>Проведение исследования</vt:lpstr>
      <vt:lpstr>Обработка результатов исследования</vt:lpstr>
      <vt:lpstr>Математическая обработка данных</vt:lpstr>
      <vt:lpstr>Формулирование выводов</vt:lpstr>
      <vt:lpstr>Оформление работы</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научно-исследовательской работы</dc:title>
  <dc:creator>Елена</dc:creator>
  <cp:lastModifiedBy>Пользователь Windows</cp:lastModifiedBy>
  <cp:revision>26</cp:revision>
  <dcterms:created xsi:type="dcterms:W3CDTF">2020-11-03T05:21:55Z</dcterms:created>
  <dcterms:modified xsi:type="dcterms:W3CDTF">2020-12-02T12:29:13Z</dcterms:modified>
</cp:coreProperties>
</file>