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052960"/>
            <a:ext cx="6602288" cy="2096120"/>
          </a:xfrm>
        </p:spPr>
        <p:txBody>
          <a:bodyPr/>
          <a:lstStyle/>
          <a:p>
            <a:r>
              <a:rPr lang="ru-RU" b="1" dirty="0"/>
              <a:t>Макроэкономические показатели в системе национальных счетов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3231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50289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b="1" i="1" dirty="0"/>
              <a:t>11) Валовые смешанные </a:t>
            </a:r>
            <a:r>
              <a:rPr lang="ru-RU" b="1" i="1" dirty="0" smtClean="0"/>
              <a:t>доходы</a:t>
            </a:r>
            <a:endParaRPr lang="ru-RU" b="1" dirty="0"/>
          </a:p>
          <a:p>
            <a:pPr marL="45720" indent="0">
              <a:buNone/>
            </a:pPr>
            <a:r>
              <a:rPr lang="ru-RU" b="1" i="1" dirty="0"/>
              <a:t>12) Чистая прибыль экономики (ЧПЭ):</a:t>
            </a:r>
            <a:r>
              <a:rPr lang="ru-RU" b="1" dirty="0"/>
              <a:t>  </a:t>
            </a:r>
          </a:p>
          <a:p>
            <a:pPr marL="45720" indent="0" algn="ctr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ЧПЭ = ВПЭ – ПОК                                  </a:t>
            </a:r>
            <a:endParaRPr lang="ru-RU" dirty="0"/>
          </a:p>
          <a:p>
            <a:pPr marL="45720" indent="0">
              <a:buNone/>
            </a:pPr>
            <a:r>
              <a:rPr lang="ru-RU" i="1" dirty="0" smtClean="0"/>
              <a:t>13</a:t>
            </a:r>
            <a:r>
              <a:rPr lang="ru-RU" i="1" dirty="0"/>
              <a:t>) </a:t>
            </a:r>
            <a:r>
              <a:rPr lang="ru-RU" b="1" i="1" dirty="0"/>
              <a:t>Валовой национальный доход (ВНД):  </a:t>
            </a:r>
            <a:endParaRPr lang="ru-RU" b="1" dirty="0"/>
          </a:p>
          <a:p>
            <a:pPr marL="45720" indent="0" algn="ctr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ВНД =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ВВП</a:t>
            </a:r>
            <a:r>
              <a:rPr lang="ru-RU" baseline="-25000" dirty="0" err="1">
                <a:solidFill>
                  <a:schemeClr val="accent1">
                    <a:lumMod val="75000"/>
                  </a:schemeClr>
                </a:solidFill>
              </a:rPr>
              <a:t>рынц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+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Д</a:t>
            </a:r>
            <a:r>
              <a:rPr lang="ru-RU" baseline="-25000" dirty="0" err="1">
                <a:solidFill>
                  <a:schemeClr val="accent1">
                    <a:lumMod val="75000"/>
                  </a:schemeClr>
                </a:solidFill>
              </a:rPr>
              <a:t>с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+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Д</a:t>
            </a:r>
            <a:r>
              <a:rPr lang="ru-RU" baseline="-25000" dirty="0" err="1" smtClean="0">
                <a:solidFill>
                  <a:schemeClr val="accent1">
                    <a:lumMod val="75000"/>
                  </a:schemeClr>
                </a:solidFill>
              </a:rPr>
              <a:t>п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>
              <a:buNone/>
            </a:pPr>
            <a:r>
              <a:rPr lang="ru-RU" dirty="0"/>
              <a:t>где </a:t>
            </a:r>
            <a:r>
              <a:rPr lang="ru-RU" dirty="0" err="1"/>
              <a:t>Д</a:t>
            </a:r>
            <a:r>
              <a:rPr lang="ru-RU" baseline="-25000" dirty="0" err="1"/>
              <a:t>с</a:t>
            </a:r>
            <a:r>
              <a:rPr lang="ru-RU" dirty="0"/>
              <a:t> - чистые доходы от собственности, полученные из-за границы; </a:t>
            </a:r>
            <a:r>
              <a:rPr lang="ru-RU" dirty="0" err="1"/>
              <a:t>Д</a:t>
            </a:r>
            <a:r>
              <a:rPr lang="ru-RU" baseline="-25000" dirty="0" err="1"/>
              <a:t>п</a:t>
            </a:r>
            <a:r>
              <a:rPr lang="ru-RU" dirty="0"/>
              <a:t> - чистые предпринимательские доходы, полученные из-за границы.</a:t>
            </a:r>
          </a:p>
          <a:p>
            <a:pPr marL="45720" indent="0">
              <a:buNone/>
            </a:pPr>
            <a:r>
              <a:rPr lang="ru-RU" i="1" dirty="0"/>
              <a:t>14) </a:t>
            </a:r>
            <a:r>
              <a:rPr lang="ru-RU" b="1" i="1" dirty="0"/>
              <a:t>Валовой национальный располагаемый доход (ВНРД): </a:t>
            </a:r>
            <a:endParaRPr lang="ru-RU" b="1" dirty="0"/>
          </a:p>
          <a:p>
            <a:pPr marL="45720" indent="0" algn="ctr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ВНРД = ВНД +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</a:t>
            </a:r>
            <a:r>
              <a:rPr lang="ru-RU" baseline="-25000" dirty="0" smtClean="0">
                <a:solidFill>
                  <a:schemeClr val="accent1">
                    <a:lumMod val="75000"/>
                  </a:schemeClr>
                </a:solidFill>
              </a:rPr>
              <a:t>ТТ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>
              <a:buNone/>
            </a:pPr>
            <a:r>
              <a:rPr lang="ru-RU" dirty="0" smtClean="0"/>
              <a:t>где </a:t>
            </a:r>
            <a:r>
              <a:rPr lang="ru-RU" i="1" dirty="0"/>
              <a:t>С</a:t>
            </a:r>
            <a:r>
              <a:rPr lang="ru-RU" i="1" baseline="-25000" dirty="0"/>
              <a:t>ТТ</a:t>
            </a:r>
            <a:r>
              <a:rPr lang="ru-RU" i="1" dirty="0"/>
              <a:t> </a:t>
            </a:r>
            <a:r>
              <a:rPr lang="ru-RU" dirty="0"/>
              <a:t>- сальдо текущих трансфертов из-за рубежа</a:t>
            </a:r>
            <a:r>
              <a:rPr lang="ru-RU" dirty="0" smtClean="0"/>
              <a:t>.</a:t>
            </a:r>
          </a:p>
          <a:p>
            <a:pPr marL="45720" indent="0">
              <a:buNone/>
            </a:pPr>
            <a:r>
              <a:rPr lang="ru-RU" i="1" dirty="0"/>
              <a:t>15) </a:t>
            </a:r>
            <a:r>
              <a:rPr lang="ru-RU" b="1" i="1" dirty="0"/>
              <a:t>Чистый национальный располагаемый доход (ЧНРД): </a:t>
            </a:r>
            <a:endParaRPr lang="ru-RU" b="1" dirty="0"/>
          </a:p>
          <a:p>
            <a:pPr marL="45720" indent="0" algn="ctr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ЧНРД = ВНРД – ПОК                              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>
              <a:buNone/>
            </a:pPr>
            <a:r>
              <a:rPr lang="ru-RU" b="1" i="1" dirty="0" smtClean="0"/>
              <a:t>16</a:t>
            </a:r>
            <a:r>
              <a:rPr lang="ru-RU" b="1" i="1" dirty="0"/>
              <a:t>) Конечное потребление (</a:t>
            </a:r>
            <a:r>
              <a:rPr lang="ru-RU" b="1" i="1" dirty="0" smtClean="0"/>
              <a:t>КП)</a:t>
            </a:r>
          </a:p>
          <a:p>
            <a:pPr marL="45720" indent="0">
              <a:buNone/>
            </a:pPr>
            <a:r>
              <a:rPr lang="ru-RU" b="1" i="1" dirty="0" smtClean="0"/>
              <a:t>17</a:t>
            </a:r>
            <a:r>
              <a:rPr lang="ru-RU" b="1" i="1" dirty="0"/>
              <a:t>) Валовое сбережение (ВС):   </a:t>
            </a:r>
            <a:endParaRPr lang="ru-RU" b="1" dirty="0"/>
          </a:p>
          <a:p>
            <a:pPr marL="45720" indent="0" algn="ctr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ВС = ВНРД – КП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Макроэкономические показатели.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7426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602438"/>
            <a:ext cx="8407893" cy="5138930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/>
              <a:t>Трансферты</a:t>
            </a:r>
            <a:r>
              <a:rPr lang="ru-RU" i="1" dirty="0"/>
              <a:t> -</a:t>
            </a:r>
            <a:r>
              <a:rPr lang="ru-RU" dirty="0"/>
              <a:t> передача доходов в денежной или натуральной форме одной единицей другой на безвозмездной основе. Разли­чают:</a:t>
            </a:r>
          </a:p>
          <a:p>
            <a:pPr marL="45720" indent="0">
              <a:buNone/>
            </a:pPr>
            <a:r>
              <a:rPr lang="ru-RU" i="1" dirty="0"/>
              <a:t>1) текущие трансферты </a:t>
            </a:r>
            <a:endParaRPr lang="ru-RU" i="1" dirty="0" smtClean="0"/>
          </a:p>
          <a:p>
            <a:pPr marL="45720" indent="0">
              <a:buNone/>
            </a:pPr>
            <a:r>
              <a:rPr lang="ru-RU" i="1" dirty="0" smtClean="0"/>
              <a:t>2</a:t>
            </a:r>
            <a:r>
              <a:rPr lang="ru-RU" i="1" dirty="0"/>
              <a:t>) </a:t>
            </a:r>
            <a:r>
              <a:rPr lang="ru-RU" i="1" dirty="0" smtClean="0"/>
              <a:t>Капитальные</a:t>
            </a:r>
          </a:p>
          <a:p>
            <a:pPr marL="45720" indent="0">
              <a:buNone/>
            </a:pPr>
            <a:endParaRPr lang="ru-RU" i="1" dirty="0"/>
          </a:p>
          <a:p>
            <a:r>
              <a:rPr lang="ru-RU" b="1" i="1" dirty="0"/>
              <a:t>Основная цена </a:t>
            </a:r>
            <a:r>
              <a:rPr lang="ru-RU" dirty="0"/>
              <a:t>- цена, получаемая производителем за единицу реализованного продукта или услуги, без налогов на продукты, но с включением субсидий на продукты. Она применяется для устра­нения влияния неодинаковых ставок налогов и субсидий в разных отраслях экономики.</a:t>
            </a:r>
          </a:p>
          <a:p>
            <a:r>
              <a:rPr lang="ru-RU" b="1" i="1" dirty="0"/>
              <a:t>Рыночная цена производителя </a:t>
            </a:r>
            <a:r>
              <a:rPr lang="ru-RU" dirty="0"/>
              <a:t>- цена, получаемая произво­дителем за реализованную единицу продукта или услуги, включа­ющая в себя налоги на продукты (кроме НДС и налога на импорт) и исключающая субсидии на продукты.</a:t>
            </a:r>
          </a:p>
          <a:p>
            <a:r>
              <a:rPr lang="ru-RU" b="1" i="1" dirty="0"/>
              <a:t>Рыночная цена покупателя </a:t>
            </a:r>
            <a:r>
              <a:rPr lang="ru-RU" dirty="0"/>
              <a:t>- цена, уплачиваемая покупателем за продукты и услуги, включающая в себя чистые налоги на про­изводство и импорт и торгово-транспортную наценку.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30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/>
              <a:t>производственный</a:t>
            </a:r>
            <a:r>
              <a:rPr lang="ru-RU" b="1" dirty="0" smtClean="0"/>
              <a:t>;</a:t>
            </a:r>
          </a:p>
          <a:p>
            <a:pPr lvl="0"/>
            <a:endParaRPr lang="ru-RU" dirty="0"/>
          </a:p>
          <a:p>
            <a:pPr lvl="0"/>
            <a:endParaRPr lang="ru-RU" b="1" dirty="0" smtClean="0"/>
          </a:p>
          <a:p>
            <a:pPr lvl="0"/>
            <a:r>
              <a:rPr lang="ru-RU" b="1" dirty="0" smtClean="0"/>
              <a:t>распределительный;</a:t>
            </a:r>
          </a:p>
          <a:p>
            <a:pPr marL="45720" lvl="0" indent="0">
              <a:buNone/>
            </a:pPr>
            <a:r>
              <a:rPr lang="ru-RU" dirty="0"/>
              <a:t>	</a:t>
            </a:r>
            <a:r>
              <a:rPr lang="ru-RU" dirty="0" smtClean="0"/>
              <a:t>ВВП </a:t>
            </a:r>
            <a:r>
              <a:rPr lang="ru-RU" dirty="0"/>
              <a:t>= ОТ + </a:t>
            </a:r>
            <a:r>
              <a:rPr lang="ru-RU" dirty="0" err="1"/>
              <a:t>ЧНПр</a:t>
            </a:r>
            <a:r>
              <a:rPr lang="ru-RU" dirty="0"/>
              <a:t> + ЧНИ + ВП + ВСД, </a:t>
            </a:r>
          </a:p>
          <a:p>
            <a:pPr lvl="0"/>
            <a:endParaRPr lang="ru-RU" b="1" dirty="0" smtClean="0"/>
          </a:p>
          <a:p>
            <a:pPr lvl="0"/>
            <a:r>
              <a:rPr lang="ru-RU" b="1" dirty="0" smtClean="0"/>
              <a:t>конечного использования.</a:t>
            </a:r>
          </a:p>
          <a:p>
            <a:pPr marL="45720" lvl="0" indent="0">
              <a:buNone/>
            </a:pPr>
            <a:r>
              <a:rPr lang="ru-RU" dirty="0"/>
              <a:t>	</a:t>
            </a:r>
            <a:r>
              <a:rPr lang="ru-RU" dirty="0" smtClean="0"/>
              <a:t>ВВП </a:t>
            </a:r>
            <a:r>
              <a:rPr lang="ru-RU" dirty="0"/>
              <a:t>= КП + ВС + </a:t>
            </a:r>
            <a:r>
              <a:rPr lang="ru-RU" dirty="0" err="1"/>
              <a:t>Сэи</a:t>
            </a:r>
            <a:r>
              <a:rPr lang="ru-RU" dirty="0"/>
              <a:t> + Ср,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Методы расчета валового внутреннего продукта.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132856"/>
            <a:ext cx="6421127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9061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29"/>
          </a:xfrm>
        </p:spPr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i="1" dirty="0"/>
              <a:t>Счета текущих операций</a:t>
            </a:r>
            <a:r>
              <a:rPr lang="ru-RU" dirty="0"/>
              <a:t>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Счет </a:t>
            </a:r>
            <a:r>
              <a:rPr lang="ru-RU" dirty="0"/>
              <a:t>производства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Счета доходов: счет образования доходов; счет распределения первичных доходов; счет вторичного распределения доходов; счет использования доходов.</a:t>
            </a:r>
          </a:p>
          <a:p>
            <a:r>
              <a:rPr lang="ru-RU" dirty="0"/>
              <a:t>2. </a:t>
            </a:r>
            <a:r>
              <a:rPr lang="ru-RU" i="1" dirty="0"/>
              <a:t>Счета </a:t>
            </a:r>
            <a:r>
              <a:rPr lang="ru-RU" i="1" dirty="0" smtClean="0"/>
              <a:t>накопления</a:t>
            </a:r>
            <a:endParaRPr lang="ru-RU" dirty="0"/>
          </a:p>
          <a:p>
            <a:pPr lvl="0">
              <a:buFont typeface="Wingdings" pitchFamily="2" charset="2"/>
              <a:buChar char="Ø"/>
            </a:pPr>
            <a:r>
              <a:rPr lang="ru-RU" dirty="0"/>
              <a:t>Счет операций с капиталом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Финансовый счет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/>
              <a:t>Счета прочих изменений в активах: счет переоценок; счет других изменений в объеме активов.</a:t>
            </a:r>
          </a:p>
          <a:p>
            <a:pPr lvl="0"/>
            <a:r>
              <a:rPr lang="ru-RU" i="1" dirty="0" smtClean="0"/>
              <a:t>3. Балансы </a:t>
            </a:r>
            <a:r>
              <a:rPr lang="ru-RU" i="1" dirty="0"/>
              <a:t>активов и пассивов</a:t>
            </a:r>
            <a:r>
              <a:rPr lang="ru-RU" dirty="0"/>
              <a:t> </a:t>
            </a:r>
            <a:endParaRPr lang="ru-RU" dirty="0" smtClean="0"/>
          </a:p>
          <a:p>
            <a:pPr lvl="0"/>
            <a:r>
              <a:rPr lang="ru-RU" i="1" dirty="0" smtClean="0"/>
              <a:t>4. Счет </a:t>
            </a:r>
            <a:r>
              <a:rPr lang="ru-RU" i="1" dirty="0"/>
              <a:t>внешнеэкономических связей</a:t>
            </a:r>
            <a:r>
              <a:rPr lang="ru-RU" dirty="0"/>
              <a:t> (счет «остального мира»)</a:t>
            </a:r>
          </a:p>
          <a:p>
            <a:pPr lvl="0"/>
            <a:r>
              <a:rPr lang="ru-RU" i="1" dirty="0" smtClean="0"/>
              <a:t>5. Счет </a:t>
            </a:r>
            <a:r>
              <a:rPr lang="ru-RU" i="1" dirty="0"/>
              <a:t>товаров и услуг.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В СНС существует четкая классификация счетов. Различают следующие группы счетов</a:t>
            </a:r>
            <a:r>
              <a:rPr lang="ru-RU" sz="2800" dirty="0" smtClean="0"/>
              <a:t>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39719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i="1" dirty="0"/>
              <a:t>17.1. Теоретические основы системы национальных счетов (СНС)</a:t>
            </a:r>
            <a:endParaRPr lang="ru-RU" sz="2800" dirty="0"/>
          </a:p>
          <a:p>
            <a:r>
              <a:rPr lang="ru-RU" sz="2800" i="1" dirty="0"/>
              <a:t>17.2. Макроэкономические показатели. Виды цен, применяемые в си­стеме национальных счетов</a:t>
            </a:r>
            <a:endParaRPr lang="ru-RU" sz="2800" dirty="0"/>
          </a:p>
          <a:p>
            <a:r>
              <a:rPr lang="ru-RU" sz="2800" i="1" dirty="0"/>
              <a:t>17.3. Методы расчета валового внутреннего продукта. Основные виды счетов</a:t>
            </a:r>
            <a:endParaRPr lang="ru-RU" sz="28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426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29"/>
          </a:xfrm>
        </p:spPr>
        <p:txBody>
          <a:bodyPr>
            <a:normAutofit lnSpcReduction="10000"/>
          </a:bodyPr>
          <a:lstStyle/>
          <a:p>
            <a:r>
              <a:rPr lang="ru-RU" b="1" i="1" dirty="0"/>
              <a:t>Система национальных счетов </a:t>
            </a:r>
            <a:r>
              <a:rPr lang="ru-RU" i="1" dirty="0"/>
              <a:t>(«государственная бухгалтерия»)</a:t>
            </a:r>
            <a:r>
              <a:rPr lang="ru-RU" dirty="0"/>
              <a:t> – это современная система информации, которая используется для описания и анализа развития рыночной экономики на макроуровне практически во всех странах мира. </a:t>
            </a:r>
            <a:endParaRPr lang="ru-RU" dirty="0" smtClean="0"/>
          </a:p>
          <a:p>
            <a:r>
              <a:rPr lang="ru-RU" i="1" dirty="0"/>
              <a:t>Предмет СНС</a:t>
            </a:r>
            <a:r>
              <a:rPr lang="ru-RU" dirty="0"/>
              <a:t> – это методология составления и анализа счетов внутренней экономики и «остального мира». </a:t>
            </a:r>
          </a:p>
          <a:p>
            <a:r>
              <a:rPr lang="ru-RU" i="1" dirty="0"/>
              <a:t>Объект СНС</a:t>
            </a:r>
            <a:r>
              <a:rPr lang="ru-RU" dirty="0"/>
              <a:t> – экономика страны и ее регионов как совокупности отраслей секторов, форм собственности, видов деятельности, а также отдельные экономические процессы. </a:t>
            </a:r>
          </a:p>
          <a:p>
            <a:pPr marL="45720" indent="0" algn="ctr">
              <a:buNone/>
            </a:pPr>
            <a:r>
              <a:rPr lang="ru-RU" i="1" u="sng" dirty="0"/>
              <a:t>К методам СНС относят:</a:t>
            </a:r>
            <a:endParaRPr lang="ru-RU" u="sng" dirty="0"/>
          </a:p>
          <a:p>
            <a:r>
              <a:rPr lang="ru-RU" dirty="0"/>
              <a:t>1) балансовый – равенство между объемом ресурсов и их </a:t>
            </a:r>
            <a:r>
              <a:rPr lang="ru-RU" dirty="0" err="1"/>
              <a:t>кономиианиием</a:t>
            </a:r>
            <a:r>
              <a:rPr lang="ru-RU" dirty="0"/>
              <a:t>;</a:t>
            </a:r>
          </a:p>
          <a:p>
            <a:r>
              <a:rPr lang="ru-RU" dirty="0"/>
              <a:t>2) методы классификаций и группировок;</a:t>
            </a:r>
          </a:p>
          <a:p>
            <a:r>
              <a:rPr lang="ru-RU" dirty="0"/>
              <a:t>3) экономико-статистические методы.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Теоретические основы системы национальных счетов (СНС</a:t>
            </a:r>
            <a:r>
              <a:rPr lang="ru-RU" b="1" i="1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7514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022297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/>
              <a:t>определение темпов экономического роста, а также выявление роли факторов, определяющих характер этих процессов (производительность, </a:t>
            </a:r>
            <a:r>
              <a:rPr lang="ru-RU" dirty="0" err="1"/>
              <a:t>фондовооруженность</a:t>
            </a:r>
            <a:r>
              <a:rPr lang="ru-RU" dirty="0"/>
              <a:t> и энерговооруженность и т.д.);</a:t>
            </a:r>
          </a:p>
          <a:p>
            <a:pPr lvl="0"/>
            <a:r>
              <a:rPr lang="ru-RU" dirty="0"/>
              <a:t>установление отраслевой структуры экономики и ее изменений во времени;</a:t>
            </a:r>
          </a:p>
          <a:p>
            <a:pPr lvl="0"/>
            <a:r>
              <a:rPr lang="ru-RU" dirty="0"/>
              <a:t>установление пропорций на первой стадии распределения доходов;</a:t>
            </a:r>
          </a:p>
          <a:p>
            <a:pPr lvl="0"/>
            <a:r>
              <a:rPr lang="ru-RU" dirty="0"/>
              <a:t>выявление соотношений между конечным потреблением и накоплением;</a:t>
            </a:r>
          </a:p>
          <a:p>
            <a:pPr lvl="0"/>
            <a:r>
              <a:rPr lang="ru-RU" dirty="0"/>
              <a:t>выявление факторов, влияющих на динамику инвестиций;</a:t>
            </a:r>
          </a:p>
          <a:p>
            <a:pPr lvl="0"/>
            <a:r>
              <a:rPr lang="ru-RU" dirty="0"/>
              <a:t>определение размера национального сбережения как основного источника финансирования инвестиций;</a:t>
            </a:r>
          </a:p>
          <a:p>
            <a:pPr lvl="0"/>
            <a:r>
              <a:rPr lang="ru-RU" dirty="0"/>
              <a:t>выявление размеров кредитования по экономике в целом и по отдельным ее секторам;</a:t>
            </a:r>
          </a:p>
          <a:p>
            <a:pPr lvl="0"/>
            <a:r>
              <a:rPr lang="ru-RU" dirty="0"/>
              <a:t>изучение уровней и динамики реальных доходов и потребления населения;</a:t>
            </a:r>
          </a:p>
          <a:p>
            <a:pPr lvl="0"/>
            <a:r>
              <a:rPr lang="ru-RU" dirty="0"/>
              <a:t>установление влияния на экономику страны внешнеэкономических связей;</a:t>
            </a:r>
          </a:p>
          <a:p>
            <a:pPr lvl="0"/>
            <a:r>
              <a:rPr lang="ru-RU" dirty="0"/>
              <a:t>анализ влияния на экономику инфляционных процессов.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СНС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9705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022297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i="1" u="sng" dirty="0" smtClean="0"/>
              <a:t>Источниками статистических данных</a:t>
            </a:r>
            <a:r>
              <a:rPr lang="ru-RU" u="sng" dirty="0" smtClean="0"/>
              <a:t>, используемых при построении показателей СНС являются:</a:t>
            </a:r>
          </a:p>
          <a:p>
            <a:r>
              <a:rPr lang="ru-RU" dirty="0" smtClean="0"/>
              <a:t>1</a:t>
            </a:r>
            <a:r>
              <a:rPr lang="ru-RU" dirty="0"/>
              <a:t>) отчетность предприятий и организаций по линии Росстата;</a:t>
            </a:r>
          </a:p>
          <a:p>
            <a:r>
              <a:rPr lang="ru-RU" dirty="0"/>
              <a:t>2) административная, ведомственная статистика (данные Минфина, ЦБ и т.д.);</a:t>
            </a:r>
          </a:p>
          <a:p>
            <a:r>
              <a:rPr lang="ru-RU" dirty="0"/>
              <a:t>3) выборочные и другие виды </a:t>
            </a:r>
            <a:r>
              <a:rPr lang="ru-RU" dirty="0" err="1"/>
              <a:t>несплошного</a:t>
            </a:r>
            <a:r>
              <a:rPr lang="ru-RU" dirty="0"/>
              <a:t> стат. наблюдения, </a:t>
            </a:r>
            <a:r>
              <a:rPr lang="ru-RU" dirty="0" err="1"/>
              <a:t>кономиические</a:t>
            </a:r>
            <a:r>
              <a:rPr lang="ru-RU" dirty="0"/>
              <a:t> расчеты.</a:t>
            </a:r>
          </a:p>
          <a:p>
            <a:pPr marL="45720" indent="0" algn="ctr">
              <a:buNone/>
            </a:pPr>
            <a:r>
              <a:rPr lang="ru-RU" i="1" u="sng" dirty="0"/>
              <a:t>К основным категориям</a:t>
            </a:r>
            <a:r>
              <a:rPr lang="ru-RU" u="sng" dirty="0"/>
              <a:t>, применяемым в СНС, относятся:</a:t>
            </a:r>
          </a:p>
          <a:p>
            <a:pPr lvl="0"/>
            <a:r>
              <a:rPr lang="ru-RU" i="1" dirty="0"/>
              <a:t>экономические функции</a:t>
            </a:r>
            <a:r>
              <a:rPr lang="ru-RU" dirty="0"/>
              <a:t> </a:t>
            </a:r>
            <a:endParaRPr lang="ru-RU" dirty="0" smtClean="0"/>
          </a:p>
          <a:p>
            <a:pPr lvl="0"/>
            <a:r>
              <a:rPr lang="ru-RU" i="1" dirty="0" smtClean="0"/>
              <a:t>экономические </a:t>
            </a:r>
            <a:r>
              <a:rPr lang="ru-RU" i="1" dirty="0"/>
              <a:t>операции</a:t>
            </a:r>
            <a:r>
              <a:rPr lang="ru-RU" dirty="0"/>
              <a:t> </a:t>
            </a:r>
            <a:endParaRPr lang="ru-RU" dirty="0" smtClean="0"/>
          </a:p>
          <a:p>
            <a:pPr lvl="0"/>
            <a:r>
              <a:rPr lang="ru-RU" i="1" dirty="0" smtClean="0"/>
              <a:t>экономические </a:t>
            </a:r>
          </a:p>
          <a:p>
            <a:pPr lvl="0"/>
            <a:r>
              <a:rPr lang="ru-RU" i="1" dirty="0" err="1" smtClean="0"/>
              <a:t>бъекты</a:t>
            </a:r>
            <a:r>
              <a:rPr lang="ru-RU" i="1" dirty="0" smtClean="0"/>
              <a:t> </a:t>
            </a:r>
            <a:r>
              <a:rPr lang="ru-RU" i="1" dirty="0"/>
              <a:t>экономических </a:t>
            </a:r>
            <a:r>
              <a:rPr lang="ru-RU" i="1" dirty="0" smtClean="0"/>
              <a:t>операций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снс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4359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29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/>
              <a:t>Для того чтобы разобраться, что происходит в экономике, и определить наиболее важные результаты экономического процесса, строят следующие виды </a:t>
            </a:r>
            <a:r>
              <a:rPr lang="ru-RU" i="1" dirty="0"/>
              <a:t>классификаций</a:t>
            </a:r>
            <a:r>
              <a:rPr lang="ru-RU" dirty="0"/>
              <a:t> СНС:</a:t>
            </a:r>
          </a:p>
          <a:p>
            <a:pPr lvl="0"/>
            <a:r>
              <a:rPr lang="ru-RU" dirty="0"/>
              <a:t>институциональных единиц по секторам;</a:t>
            </a:r>
          </a:p>
          <a:p>
            <a:pPr lvl="0"/>
            <a:r>
              <a:rPr lang="ru-RU" dirty="0"/>
              <a:t>экономических операций;</a:t>
            </a:r>
          </a:p>
          <a:p>
            <a:pPr lvl="0"/>
            <a:r>
              <a:rPr lang="ru-RU" dirty="0"/>
              <a:t>активов и пассивов;</a:t>
            </a:r>
          </a:p>
          <a:p>
            <a:pPr lvl="0"/>
            <a:r>
              <a:rPr lang="ru-RU" dirty="0"/>
              <a:t>товаров и услуг;</a:t>
            </a:r>
          </a:p>
          <a:p>
            <a:pPr lvl="0"/>
            <a:r>
              <a:rPr lang="ru-RU" dirty="0"/>
              <a:t>налогов и субсидий;</a:t>
            </a:r>
          </a:p>
          <a:p>
            <a:pPr lvl="0"/>
            <a:r>
              <a:rPr lang="ru-RU" dirty="0"/>
              <a:t>расходов органов государственного управления по назначе­нию расходов.</a:t>
            </a:r>
          </a:p>
          <a:p>
            <a:endParaRPr lang="ru-RU" dirty="0" smtClean="0"/>
          </a:p>
          <a:p>
            <a:r>
              <a:rPr lang="ru-RU" b="1" i="1" dirty="0"/>
              <a:t>Институциональная единица</a:t>
            </a:r>
            <a:r>
              <a:rPr lang="ru-RU" b="1" dirty="0"/>
              <a:t> </a:t>
            </a:r>
            <a:r>
              <a:rPr lang="ru-RU" dirty="0"/>
              <a:t>– это хозяйственная единица, в том числе домашние хозяйства, которая ведет полный набор бухгал­терских счетов и может самостоятельно принимать решения и рас­поряжаться своими материальными и финансовыми ресурсами.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снс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3572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5238320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/>
              <a:t>I) Институциональные сектора:</a:t>
            </a:r>
            <a:endParaRPr lang="ru-RU" b="1" dirty="0"/>
          </a:p>
          <a:p>
            <a:pPr marL="560070" lvl="0" indent="-514350">
              <a:buFont typeface="+mj-lt"/>
              <a:buAutoNum type="arabicPeriod"/>
            </a:pPr>
            <a:r>
              <a:rPr lang="ru-RU" dirty="0" smtClean="0"/>
              <a:t>нефинансовые </a:t>
            </a:r>
            <a:r>
              <a:rPr lang="ru-RU" dirty="0"/>
              <a:t>предприятия </a:t>
            </a:r>
            <a:endParaRPr lang="ru-RU" dirty="0" smtClean="0"/>
          </a:p>
          <a:p>
            <a:pPr marL="560070" lvl="0" indent="-514350">
              <a:buFont typeface="+mj-lt"/>
              <a:buAutoNum type="arabicPeriod"/>
            </a:pPr>
            <a:r>
              <a:rPr lang="ru-RU" dirty="0" smtClean="0"/>
              <a:t>финансовые учреждения</a:t>
            </a:r>
            <a:endParaRPr lang="ru-RU" dirty="0"/>
          </a:p>
          <a:p>
            <a:pPr marL="560070" lvl="0" indent="-514350">
              <a:buFont typeface="+mj-lt"/>
              <a:buAutoNum type="arabicPeriod"/>
            </a:pPr>
            <a:r>
              <a:rPr lang="ru-RU" dirty="0" smtClean="0"/>
              <a:t>государственное </a:t>
            </a:r>
            <a:r>
              <a:rPr lang="ru-RU" dirty="0"/>
              <a:t>управление </a:t>
            </a:r>
            <a:endParaRPr lang="ru-RU" dirty="0" smtClean="0"/>
          </a:p>
          <a:p>
            <a:pPr marL="560070" lvl="0" indent="-514350">
              <a:buFont typeface="+mj-lt"/>
              <a:buAutoNum type="arabicPeriod"/>
            </a:pPr>
            <a:r>
              <a:rPr lang="ru-RU" dirty="0" smtClean="0"/>
              <a:t>некоммерческие </a:t>
            </a:r>
            <a:r>
              <a:rPr lang="ru-RU" dirty="0"/>
              <a:t>организации, обслуживающие домашние хозяйства (организации в области образования, культуры, здравоохранения, профсоюзы, политические партии;</a:t>
            </a:r>
          </a:p>
          <a:p>
            <a:pPr marL="560070" lvl="0" indent="-514350">
              <a:buFont typeface="+mj-lt"/>
              <a:buAutoNum type="arabicPeriod"/>
            </a:pPr>
            <a:r>
              <a:rPr lang="ru-RU" dirty="0"/>
              <a:t> домашние </a:t>
            </a:r>
            <a:r>
              <a:rPr lang="ru-RU" dirty="0" smtClean="0"/>
              <a:t>хозяйства</a:t>
            </a:r>
          </a:p>
          <a:p>
            <a:pPr marL="560070" lvl="0" indent="-51435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/>
              <a:t>«остальной мир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44008" y="1628800"/>
            <a:ext cx="4038600" cy="5157192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/>
              <a:t>II)  Экономические операции:</a:t>
            </a:r>
            <a:endParaRPr lang="ru-RU" b="1" dirty="0"/>
          </a:p>
          <a:p>
            <a:pPr marL="560070" lvl="0" indent="-514350">
              <a:buFont typeface="+mj-lt"/>
              <a:buAutoNum type="arabicPeriod"/>
            </a:pPr>
            <a:r>
              <a:rPr lang="ru-RU" dirty="0" smtClean="0"/>
              <a:t>операции </a:t>
            </a:r>
            <a:r>
              <a:rPr lang="ru-RU" dirty="0"/>
              <a:t>с товарами и услугами;</a:t>
            </a:r>
          </a:p>
          <a:p>
            <a:pPr marL="560070" lvl="0" indent="-514350">
              <a:buFont typeface="+mj-lt"/>
              <a:buAutoNum type="arabicPeriod"/>
            </a:pPr>
            <a:r>
              <a:rPr lang="ru-RU" dirty="0" smtClean="0"/>
              <a:t>операции </a:t>
            </a:r>
            <a:r>
              <a:rPr lang="ru-RU" dirty="0"/>
              <a:t>с доходами;</a:t>
            </a:r>
          </a:p>
          <a:p>
            <a:pPr marL="560070" lvl="0" indent="-514350">
              <a:buFont typeface="+mj-lt"/>
              <a:buAutoNum type="arabicPeriod"/>
            </a:pPr>
            <a:r>
              <a:rPr lang="ru-RU" dirty="0" smtClean="0"/>
              <a:t>операции </a:t>
            </a:r>
            <a:r>
              <a:rPr lang="ru-RU" dirty="0"/>
              <a:t>с финансовыми инструментами;</a:t>
            </a:r>
          </a:p>
          <a:p>
            <a:pPr marL="560070" indent="-514350">
              <a:buFont typeface="+mj-lt"/>
              <a:buAutoNum type="arabicPeriod"/>
            </a:pPr>
            <a:r>
              <a:rPr lang="ru-RU" dirty="0" smtClean="0"/>
              <a:t>прочие </a:t>
            </a:r>
            <a:r>
              <a:rPr lang="ru-RU" dirty="0"/>
              <a:t>операции, характеризующие изменение активов в результате экстраординарных событий;</a:t>
            </a:r>
          </a:p>
          <a:p>
            <a:r>
              <a:rPr lang="ru-RU" b="1" i="1" dirty="0"/>
              <a:t>III) Активы и пассивы:</a:t>
            </a:r>
            <a:endParaRPr lang="ru-RU" b="1" dirty="0"/>
          </a:p>
          <a:p>
            <a:pPr marL="560070" lvl="0" indent="-514350">
              <a:buFont typeface="+mj-lt"/>
              <a:buAutoNum type="arabicPeriod"/>
            </a:pPr>
            <a:r>
              <a:rPr lang="ru-RU" dirty="0"/>
              <a:t> нефинансовые активы и пассивы;</a:t>
            </a:r>
          </a:p>
          <a:p>
            <a:pPr marL="560070" lvl="0" indent="-514350">
              <a:buFont typeface="+mj-lt"/>
              <a:buAutoNum type="arabicPeriod"/>
            </a:pPr>
            <a:r>
              <a:rPr lang="ru-RU" dirty="0"/>
              <a:t> финансовые активы и пассивы и др.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основные </a:t>
            </a:r>
            <a:r>
              <a:rPr lang="ru-RU" i="1" dirty="0" smtClean="0"/>
              <a:t>группировки </a:t>
            </a:r>
            <a:r>
              <a:rPr lang="ru-RU" i="1" dirty="0" err="1" smtClean="0"/>
              <a:t>снс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8237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50289"/>
          </a:xfrm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i="1" dirty="0" smtClean="0"/>
              <a:t>1</a:t>
            </a:r>
            <a:r>
              <a:rPr lang="ru-RU" i="1" dirty="0"/>
              <a:t>) </a:t>
            </a:r>
            <a:r>
              <a:rPr lang="ru-RU" b="1" i="1" dirty="0"/>
              <a:t>Выпуск товаров и услуг</a:t>
            </a:r>
            <a:r>
              <a:rPr lang="ru-RU" b="1" dirty="0"/>
              <a:t> (ВВ) </a:t>
            </a:r>
            <a:r>
              <a:rPr lang="ru-RU" dirty="0"/>
              <a:t>– стоимость всех произведенных резидентом за период материальных благ и оказанных услуг.</a:t>
            </a:r>
          </a:p>
          <a:p>
            <a:pPr marL="45720" indent="0" algn="ctr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ВВ = ВВ </a:t>
            </a:r>
            <a:r>
              <a:rPr lang="ru-RU" baseline="-25000" dirty="0" err="1">
                <a:solidFill>
                  <a:schemeClr val="accent1">
                    <a:lumMod val="75000"/>
                  </a:schemeClr>
                </a:solidFill>
              </a:rPr>
              <a:t>тов</a:t>
            </a:r>
            <a:r>
              <a:rPr lang="ru-RU" baseline="-25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+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ВВ</a:t>
            </a:r>
            <a:r>
              <a:rPr lang="ru-RU" baseline="-25000" dirty="0" err="1">
                <a:solidFill>
                  <a:schemeClr val="accent1">
                    <a:lumMod val="75000"/>
                  </a:schemeClr>
                </a:solidFill>
              </a:rPr>
              <a:t>рын</a:t>
            </a:r>
            <a:r>
              <a:rPr lang="ru-RU" baseline="-25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aseline="-25000" dirty="0" err="1">
                <a:solidFill>
                  <a:schemeClr val="accent1">
                    <a:lumMod val="75000"/>
                  </a:schemeClr>
                </a:solidFill>
              </a:rPr>
              <a:t>усл</a:t>
            </a:r>
            <a:r>
              <a:rPr lang="ru-RU" baseline="-25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+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ВВ</a:t>
            </a:r>
            <a:r>
              <a:rPr lang="ru-RU" baseline="-25000" dirty="0" err="1">
                <a:solidFill>
                  <a:schemeClr val="accent1">
                    <a:lumMod val="75000"/>
                  </a:schemeClr>
                </a:solidFill>
              </a:rPr>
              <a:t>нерын</a:t>
            </a:r>
            <a:r>
              <a:rPr lang="ru-RU" baseline="-25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aseline="-25000" dirty="0" err="1">
                <a:solidFill>
                  <a:schemeClr val="accent1">
                    <a:lumMod val="75000"/>
                  </a:schemeClr>
                </a:solidFill>
              </a:rPr>
              <a:t>усл</a:t>
            </a:r>
            <a:r>
              <a:rPr lang="ru-RU" baseline="-25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+ КИУФП                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>
              <a:buNone/>
            </a:pPr>
            <a:r>
              <a:rPr lang="ru-RU" dirty="0" smtClean="0"/>
              <a:t>где </a:t>
            </a:r>
            <a:r>
              <a:rPr lang="ru-RU" dirty="0" err="1"/>
              <a:t>ВВ</a:t>
            </a:r>
            <a:r>
              <a:rPr lang="ru-RU" baseline="-25000" dirty="0" err="1"/>
              <a:t>тов</a:t>
            </a:r>
            <a:r>
              <a:rPr lang="ru-RU" dirty="0"/>
              <a:t> - валовой выпуск товаров; </a:t>
            </a:r>
            <a:r>
              <a:rPr lang="ru-RU" dirty="0" err="1"/>
              <a:t>ВВ</a:t>
            </a:r>
            <a:r>
              <a:rPr lang="ru-RU" baseline="-25000" dirty="0" err="1"/>
              <a:t>рын</a:t>
            </a:r>
            <a:r>
              <a:rPr lang="ru-RU" baseline="-25000" dirty="0"/>
              <a:t> </a:t>
            </a:r>
            <a:r>
              <a:rPr lang="ru-RU" dirty="0"/>
              <a:t>- валовой выпуск в отраслях, оказывающих рыночные услуги; </a:t>
            </a:r>
            <a:r>
              <a:rPr lang="ru-RU" dirty="0" err="1"/>
              <a:t>ВВ</a:t>
            </a:r>
            <a:r>
              <a:rPr lang="ru-RU" baseline="-25000" dirty="0" err="1"/>
              <a:t>нерын</a:t>
            </a:r>
            <a:r>
              <a:rPr lang="ru-RU" baseline="-25000" dirty="0"/>
              <a:t> </a:t>
            </a:r>
            <a:r>
              <a:rPr lang="ru-RU" dirty="0"/>
              <a:t>- валовой выпуск в отраслях, оказывающих нерыночные (бесплатные) услуги; КИУФП - косвенно измеряемые услуги финансового посредничества.</a:t>
            </a:r>
          </a:p>
          <a:p>
            <a:pPr marL="45720" indent="0">
              <a:buNone/>
            </a:pPr>
            <a:r>
              <a:rPr lang="ru-RU" i="1" dirty="0"/>
              <a:t>2) </a:t>
            </a:r>
            <a:r>
              <a:rPr lang="ru-RU" b="1" i="1" dirty="0"/>
              <a:t>Чистые налоги на производство</a:t>
            </a:r>
            <a:r>
              <a:rPr lang="ru-RU" b="1" dirty="0"/>
              <a:t> (</a:t>
            </a:r>
            <a:r>
              <a:rPr lang="ru-RU" b="1" dirty="0" err="1"/>
              <a:t>ЧНПр</a:t>
            </a:r>
            <a:r>
              <a:rPr lang="ru-RU" b="1" dirty="0"/>
              <a:t>):  </a:t>
            </a:r>
          </a:p>
          <a:p>
            <a:pPr marL="45720" indent="0" algn="ctr">
              <a:buNone/>
            </a:pP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ЧНПр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=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Нп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Сп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>
              <a:buNone/>
            </a:pPr>
            <a:r>
              <a:rPr lang="ru-RU" dirty="0" smtClean="0"/>
              <a:t>где </a:t>
            </a:r>
            <a:r>
              <a:rPr lang="ru-RU" dirty="0" err="1"/>
              <a:t>Нп</a:t>
            </a:r>
            <a:r>
              <a:rPr lang="ru-RU" dirty="0"/>
              <a:t> – налоги на производство; </a:t>
            </a:r>
            <a:r>
              <a:rPr lang="ru-RU" dirty="0" err="1"/>
              <a:t>Сп</a:t>
            </a:r>
            <a:r>
              <a:rPr lang="ru-RU" dirty="0"/>
              <a:t> – субсидии на производство.</a:t>
            </a:r>
          </a:p>
          <a:p>
            <a:pPr marL="45720" indent="0">
              <a:buNone/>
            </a:pPr>
            <a:r>
              <a:rPr lang="ru-RU" i="1" dirty="0"/>
              <a:t>3) </a:t>
            </a:r>
            <a:r>
              <a:rPr lang="ru-RU" b="1" i="1" dirty="0"/>
              <a:t>Чистые налоги на продукты (ЧНП)</a:t>
            </a:r>
            <a:r>
              <a:rPr lang="ru-RU" i="1" dirty="0"/>
              <a:t>: </a:t>
            </a:r>
            <a:endParaRPr lang="ru-RU" dirty="0"/>
          </a:p>
          <a:p>
            <a:pPr marL="45720" indent="0" algn="ctr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ЧНП = Н –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</a:t>
            </a:r>
          </a:p>
          <a:p>
            <a:pPr marL="45720" indent="0">
              <a:buNone/>
            </a:pPr>
            <a:r>
              <a:rPr lang="ru-RU" dirty="0" smtClean="0"/>
              <a:t> </a:t>
            </a:r>
            <a:r>
              <a:rPr lang="ru-RU" dirty="0"/>
              <a:t>где Н – налоги на продукты; С – субсидии на продукты.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Макроэкономические показатели.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0987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02229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i="1" dirty="0"/>
              <a:t>4</a:t>
            </a:r>
            <a:r>
              <a:rPr lang="ru-RU" b="1" i="1" dirty="0"/>
              <a:t>) Чистые налоги на импорт (ЧНИ): </a:t>
            </a:r>
            <a:endParaRPr lang="ru-RU" b="1" dirty="0"/>
          </a:p>
          <a:p>
            <a:pPr marL="45720" indent="0" algn="ctr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ЧНИ = Ни –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Си</a:t>
            </a:r>
          </a:p>
          <a:p>
            <a:pPr marL="45720" indent="0">
              <a:buNone/>
            </a:pPr>
            <a:r>
              <a:rPr lang="ru-RU" dirty="0" smtClean="0"/>
              <a:t>где </a:t>
            </a:r>
            <a:r>
              <a:rPr lang="ru-RU" dirty="0"/>
              <a:t>Ни - налоги на импорт; Си - субсидии на импорт.</a:t>
            </a:r>
          </a:p>
          <a:p>
            <a:pPr marL="45720" indent="0">
              <a:buNone/>
            </a:pPr>
            <a:r>
              <a:rPr lang="ru-RU" i="1" dirty="0"/>
              <a:t>5) </a:t>
            </a:r>
            <a:r>
              <a:rPr lang="ru-RU" b="1" i="1" dirty="0"/>
              <a:t>Промежуточное потребление (ПП)</a:t>
            </a:r>
            <a:r>
              <a:rPr lang="ru-RU" b="1" dirty="0"/>
              <a:t> </a:t>
            </a:r>
            <a:endParaRPr lang="ru-RU" b="1" dirty="0" smtClean="0"/>
          </a:p>
          <a:p>
            <a:pPr marL="45720" indent="0">
              <a:buNone/>
            </a:pPr>
            <a:r>
              <a:rPr lang="ru-RU" i="1" dirty="0" smtClean="0"/>
              <a:t>6</a:t>
            </a:r>
            <a:r>
              <a:rPr lang="ru-RU" i="1" dirty="0"/>
              <a:t>) Валовая добавленная стоимость (ВДС)</a:t>
            </a:r>
            <a:r>
              <a:rPr lang="ru-RU" dirty="0"/>
              <a:t> </a:t>
            </a:r>
            <a:endParaRPr lang="ru-RU" dirty="0" smtClean="0"/>
          </a:p>
          <a:p>
            <a:pPr marL="45720" indent="0" algn="ctr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ВДС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= ВВ-ПП 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>
              <a:buNone/>
            </a:pPr>
            <a:r>
              <a:rPr lang="ru-RU" i="1" dirty="0"/>
              <a:t>7) Валовой внутренний продукт (ВВП)</a:t>
            </a:r>
            <a:r>
              <a:rPr lang="ru-RU" b="1" dirty="0"/>
              <a:t> </a:t>
            </a:r>
            <a:endParaRPr lang="ru-RU" b="1" dirty="0" smtClean="0"/>
          </a:p>
          <a:p>
            <a:pPr marL="45720" indent="0">
              <a:buNone/>
            </a:pPr>
            <a:r>
              <a:rPr lang="ru-RU" i="1" dirty="0" smtClean="0"/>
              <a:t>8</a:t>
            </a:r>
            <a:r>
              <a:rPr lang="ru-RU" i="1" dirty="0"/>
              <a:t>) Потребление основного капитала (ПОК)</a:t>
            </a:r>
            <a:r>
              <a:rPr lang="ru-RU" b="1" dirty="0"/>
              <a:t> </a:t>
            </a:r>
            <a:endParaRPr lang="ru-RU" b="1" dirty="0" smtClean="0"/>
          </a:p>
          <a:p>
            <a:pPr marL="45720" indent="0">
              <a:buNone/>
            </a:pPr>
            <a:r>
              <a:rPr lang="ru-RU" i="1" dirty="0" smtClean="0"/>
              <a:t>9</a:t>
            </a:r>
            <a:r>
              <a:rPr lang="ru-RU" i="1" dirty="0"/>
              <a:t>) Чистый внутренний продукт (ЧВП): </a:t>
            </a:r>
            <a:endParaRPr lang="ru-RU" dirty="0"/>
          </a:p>
          <a:p>
            <a:pPr marL="45720" indent="0" algn="ctr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ЧВП = ВВП – ПОК 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" indent="0">
              <a:buNone/>
            </a:pPr>
            <a:r>
              <a:rPr lang="ru-RU" i="1" dirty="0"/>
              <a:t>10) </a:t>
            </a:r>
            <a:r>
              <a:rPr lang="ru-RU" b="1" i="1" dirty="0"/>
              <a:t>Валовая прибыль экономики (ВПЭ): </a:t>
            </a:r>
            <a:endParaRPr lang="ru-RU" b="1" dirty="0"/>
          </a:p>
          <a:p>
            <a:pPr marL="45720" indent="0" algn="ctr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ВПЭ =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ВВП-ОТ-ЧНК</a:t>
            </a:r>
          </a:p>
          <a:p>
            <a:pPr marL="45720" indent="0">
              <a:buNone/>
            </a:pPr>
            <a:r>
              <a:rPr lang="ru-RU" dirty="0" smtClean="0"/>
              <a:t>где </a:t>
            </a:r>
            <a:r>
              <a:rPr lang="ru-RU" dirty="0"/>
              <a:t>ОТ - оплата труда; ЧНК - чистые косвенные налоги.</a:t>
            </a:r>
          </a:p>
          <a:p>
            <a:pPr marL="45720" indent="0">
              <a:buNone/>
            </a:pP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Макроэкономические показатели.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4100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15</TotalTime>
  <Words>1076</Words>
  <Application>Microsoft Office PowerPoint</Application>
  <PresentationFormat>Экран (4:3)</PresentationFormat>
  <Paragraphs>125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Сетка</vt:lpstr>
      <vt:lpstr>Макроэкономические показатели в системе национальных счетов </vt:lpstr>
      <vt:lpstr>Презентация PowerPoint</vt:lpstr>
      <vt:lpstr>Теоретические основы системы национальных счетов (СНС)</vt:lpstr>
      <vt:lpstr>Задачи СНС</vt:lpstr>
      <vt:lpstr>снс</vt:lpstr>
      <vt:lpstr>снс</vt:lpstr>
      <vt:lpstr>основные группировки снс</vt:lpstr>
      <vt:lpstr>Макроэкономические показатели. </vt:lpstr>
      <vt:lpstr>Макроэкономические показатели. </vt:lpstr>
      <vt:lpstr>Макроэкономические показатели. </vt:lpstr>
      <vt:lpstr>Презентация PowerPoint</vt:lpstr>
      <vt:lpstr>Методы расчета валового внутреннего продукта. </vt:lpstr>
      <vt:lpstr>В СНС существует четкая классификация счетов. Различают следующие группы счетов: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Макроэкономические показатели в системе национальных счетов </dc:title>
  <dc:creator>Ксения</dc:creator>
  <cp:lastModifiedBy>Ксения</cp:lastModifiedBy>
  <cp:revision>3</cp:revision>
  <dcterms:created xsi:type="dcterms:W3CDTF">2020-09-13T16:47:13Z</dcterms:created>
  <dcterms:modified xsi:type="dcterms:W3CDTF">2020-09-13T17:13:24Z</dcterms:modified>
</cp:coreProperties>
</file>