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70" r:id="rId5"/>
    <p:sldId id="259" r:id="rId6"/>
    <p:sldId id="260" r:id="rId7"/>
    <p:sldId id="261" r:id="rId8"/>
    <p:sldId id="262" r:id="rId9"/>
    <p:sldId id="263" r:id="rId10"/>
    <p:sldId id="265" r:id="rId11"/>
    <p:sldId id="266" r:id="rId12"/>
    <p:sldId id="267" r:id="rId13"/>
    <p:sldId id="268" r:id="rId14"/>
    <p:sldId id="269" r:id="rId15"/>
    <p:sldId id="264"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77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045B21-BA32-4485-ADA1-65A7A613CDB5}" type="datetimeFigureOut">
              <a:rPr lang="ru-RU" smtClean="0"/>
              <a:t>02.12.2020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BAF177-3DC4-40EB-80F1-40307115CA50}" type="slidenum">
              <a:rPr lang="ru-RU" smtClean="0"/>
              <a:t>‹#›</a:t>
            </a:fld>
            <a:endParaRPr lang="ru-RU"/>
          </a:p>
        </p:txBody>
      </p:sp>
    </p:spTree>
    <p:extLst>
      <p:ext uri="{BB962C8B-B14F-4D97-AF65-F5344CB8AC3E}">
        <p14:creationId xmlns:p14="http://schemas.microsoft.com/office/powerpoint/2010/main" val="266280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87BAF177-3DC4-40EB-80F1-40307115CA50}" type="slidenum">
              <a:rPr lang="ru-RU" smtClean="0"/>
              <a:t>11</a:t>
            </a:fld>
            <a:endParaRPr lang="ru-RU"/>
          </a:p>
        </p:txBody>
      </p:sp>
    </p:spTree>
    <p:extLst>
      <p:ext uri="{BB962C8B-B14F-4D97-AF65-F5344CB8AC3E}">
        <p14:creationId xmlns:p14="http://schemas.microsoft.com/office/powerpoint/2010/main" val="2868784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ru-RU"/>
              <a:t>Образец заголовка</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5CC0610-2BE5-435B-B717-EB73D318DDD9}" type="datetimeFigureOut">
              <a:rPr lang="ru-RU" smtClean="0"/>
              <a:t>02.12.2020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0B37461-AF3E-49C6-BE48-A00377F73809}" type="slidenum">
              <a:rPr lang="ru-RU" smtClean="0"/>
              <a:t>‹#›</a:t>
            </a:fld>
            <a:endParaRPr lang="ru-RU"/>
          </a:p>
        </p:txBody>
      </p:sp>
    </p:spTree>
    <p:extLst>
      <p:ext uri="{BB962C8B-B14F-4D97-AF65-F5344CB8AC3E}">
        <p14:creationId xmlns:p14="http://schemas.microsoft.com/office/powerpoint/2010/main" val="3093383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5CC0610-2BE5-435B-B717-EB73D318DDD9}" type="datetimeFigureOut">
              <a:rPr lang="ru-RU" smtClean="0"/>
              <a:t>02.12.2020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0B37461-AF3E-49C6-BE48-A00377F73809}" type="slidenum">
              <a:rPr lang="ru-RU" smtClean="0"/>
              <a:t>‹#›</a:t>
            </a:fld>
            <a:endParaRPr lang="ru-RU"/>
          </a:p>
        </p:txBody>
      </p:sp>
    </p:spTree>
    <p:extLst>
      <p:ext uri="{BB962C8B-B14F-4D97-AF65-F5344CB8AC3E}">
        <p14:creationId xmlns:p14="http://schemas.microsoft.com/office/powerpoint/2010/main" val="3120205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38200" y="6422854"/>
            <a:ext cx="2743196" cy="365125"/>
          </a:xfrm>
        </p:spPr>
        <p:txBody>
          <a:bodyPr/>
          <a:lstStyle/>
          <a:p>
            <a:fld id="{B5CC0610-2BE5-435B-B717-EB73D318DDD9}" type="datetimeFigureOut">
              <a:rPr lang="ru-RU" smtClean="0"/>
              <a:t>02.12.2020</a:t>
            </a:fld>
            <a:endParaRPr lang="ru-RU"/>
          </a:p>
        </p:txBody>
      </p:sp>
      <p:sp>
        <p:nvSpPr>
          <p:cNvPr id="5" name="Footer Placeholder 4"/>
          <p:cNvSpPr>
            <a:spLocks noGrp="1"/>
          </p:cNvSpPr>
          <p:nvPr>
            <p:ph type="ftr" sz="quarter" idx="11"/>
          </p:nvPr>
        </p:nvSpPr>
        <p:spPr>
          <a:xfrm>
            <a:off x="3776135" y="6422854"/>
            <a:ext cx="4279669" cy="365125"/>
          </a:xfrm>
        </p:spPr>
        <p:txBody>
          <a:bodyPr/>
          <a:lstStyle/>
          <a:p>
            <a:endParaRPr lang="ru-RU"/>
          </a:p>
        </p:txBody>
      </p:sp>
      <p:sp>
        <p:nvSpPr>
          <p:cNvPr id="6" name="Slide Number Placeholder 5"/>
          <p:cNvSpPr>
            <a:spLocks noGrp="1"/>
          </p:cNvSpPr>
          <p:nvPr>
            <p:ph type="sldNum" sz="quarter" idx="12"/>
          </p:nvPr>
        </p:nvSpPr>
        <p:spPr>
          <a:xfrm>
            <a:off x="8073048" y="6422854"/>
            <a:ext cx="879759" cy="365125"/>
          </a:xfrm>
        </p:spPr>
        <p:txBody>
          <a:bodyPr/>
          <a:lstStyle/>
          <a:p>
            <a:fld id="{30B37461-AF3E-49C6-BE48-A00377F73809}" type="slidenum">
              <a:rPr lang="ru-RU" smtClean="0"/>
              <a:t>‹#›</a:t>
            </a:fld>
            <a:endParaRPr lang="ru-RU"/>
          </a:p>
        </p:txBody>
      </p:sp>
    </p:spTree>
    <p:extLst>
      <p:ext uri="{BB962C8B-B14F-4D97-AF65-F5344CB8AC3E}">
        <p14:creationId xmlns:p14="http://schemas.microsoft.com/office/powerpoint/2010/main" val="3380816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5CC0610-2BE5-435B-B717-EB73D318DDD9}" type="datetimeFigureOut">
              <a:rPr lang="ru-RU" smtClean="0"/>
              <a:t>02.12.2020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0B37461-AF3E-49C6-BE48-A00377F73809}" type="slidenum">
              <a:rPr lang="ru-RU" smtClean="0"/>
              <a:t>‹#›</a:t>
            </a:fld>
            <a:endParaRPr lang="ru-RU"/>
          </a:p>
        </p:txBody>
      </p:sp>
    </p:spTree>
    <p:extLst>
      <p:ext uri="{BB962C8B-B14F-4D97-AF65-F5344CB8AC3E}">
        <p14:creationId xmlns:p14="http://schemas.microsoft.com/office/powerpoint/2010/main" val="1412042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tx2"/>
                </a:solidFill>
              </a:defRPr>
            </a:lvl1pPr>
          </a:lstStyle>
          <a:p>
            <a:fld id="{B5CC0610-2BE5-435B-B717-EB73D318DDD9}" type="datetimeFigureOut">
              <a:rPr lang="ru-RU" smtClean="0"/>
              <a:t>02.12.2020</a:t>
            </a:fld>
            <a:endParaRPr lang="ru-RU"/>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ru-RU"/>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30B37461-AF3E-49C6-BE48-A00377F73809}" type="slidenum">
              <a:rPr lang="ru-RU" smtClean="0"/>
              <a:t>‹#›</a:t>
            </a:fld>
            <a:endParaRPr lang="ru-RU"/>
          </a:p>
        </p:txBody>
      </p:sp>
    </p:spTree>
    <p:extLst>
      <p:ext uri="{BB962C8B-B14F-4D97-AF65-F5344CB8AC3E}">
        <p14:creationId xmlns:p14="http://schemas.microsoft.com/office/powerpoint/2010/main" val="383910168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5CC0610-2BE5-435B-B717-EB73D318DDD9}" type="datetimeFigureOut">
              <a:rPr lang="ru-RU" smtClean="0"/>
              <a:t>02.12.2020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0B37461-AF3E-49C6-BE48-A00377F73809}" type="slidenum">
              <a:rPr lang="ru-RU" smtClean="0"/>
              <a:t>‹#›</a:t>
            </a:fld>
            <a:endParaRPr lang="ru-RU"/>
          </a:p>
        </p:txBody>
      </p:sp>
    </p:spTree>
    <p:extLst>
      <p:ext uri="{BB962C8B-B14F-4D97-AF65-F5344CB8AC3E}">
        <p14:creationId xmlns:p14="http://schemas.microsoft.com/office/powerpoint/2010/main" val="3478337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5CC0610-2BE5-435B-B717-EB73D318DDD9}" type="datetimeFigureOut">
              <a:rPr lang="ru-RU" smtClean="0"/>
              <a:t>02.12.2020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0B37461-AF3E-49C6-BE48-A00377F73809}" type="slidenum">
              <a:rPr lang="ru-RU" smtClean="0"/>
              <a:t>‹#›</a:t>
            </a:fld>
            <a:endParaRPr lang="ru-RU"/>
          </a:p>
        </p:txBody>
      </p:sp>
    </p:spTree>
    <p:extLst>
      <p:ext uri="{BB962C8B-B14F-4D97-AF65-F5344CB8AC3E}">
        <p14:creationId xmlns:p14="http://schemas.microsoft.com/office/powerpoint/2010/main" val="3819210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5CC0610-2BE5-435B-B717-EB73D318DDD9}" type="datetimeFigureOut">
              <a:rPr lang="ru-RU" smtClean="0"/>
              <a:t>02.12.2020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0B37461-AF3E-49C6-BE48-A00377F73809}" type="slidenum">
              <a:rPr lang="ru-RU" smtClean="0"/>
              <a:t>‹#›</a:t>
            </a:fld>
            <a:endParaRPr lang="ru-RU"/>
          </a:p>
        </p:txBody>
      </p:sp>
    </p:spTree>
    <p:extLst>
      <p:ext uri="{BB962C8B-B14F-4D97-AF65-F5344CB8AC3E}">
        <p14:creationId xmlns:p14="http://schemas.microsoft.com/office/powerpoint/2010/main" val="3267923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CC0610-2BE5-435B-B717-EB73D318DDD9}" type="datetimeFigureOut">
              <a:rPr lang="ru-RU" smtClean="0"/>
              <a:t>02.12.2020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30B37461-AF3E-49C6-BE48-A00377F73809}" type="slidenum">
              <a:rPr lang="ru-RU" smtClean="0"/>
              <a:t>‹#›</a:t>
            </a:fld>
            <a:endParaRPr lang="ru-RU"/>
          </a:p>
        </p:txBody>
      </p:sp>
    </p:spTree>
    <p:extLst>
      <p:ext uri="{BB962C8B-B14F-4D97-AF65-F5344CB8AC3E}">
        <p14:creationId xmlns:p14="http://schemas.microsoft.com/office/powerpoint/2010/main" val="1185476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5CC0610-2BE5-435B-B717-EB73D318DDD9}" type="datetimeFigureOut">
              <a:rPr lang="ru-RU" smtClean="0"/>
              <a:t>02.12.2020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0B37461-AF3E-49C6-BE48-A00377F73809}" type="slidenum">
              <a:rPr lang="ru-RU" smtClean="0"/>
              <a:t>‹#›</a:t>
            </a:fld>
            <a:endParaRPr lang="ru-RU"/>
          </a:p>
        </p:txBody>
      </p:sp>
    </p:spTree>
    <p:extLst>
      <p:ext uri="{BB962C8B-B14F-4D97-AF65-F5344CB8AC3E}">
        <p14:creationId xmlns:p14="http://schemas.microsoft.com/office/powerpoint/2010/main" val="3040826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5CC0610-2BE5-435B-B717-EB73D318DDD9}" type="datetimeFigureOut">
              <a:rPr lang="ru-RU" smtClean="0"/>
              <a:t>02.12.2020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0B37461-AF3E-49C6-BE48-A00377F73809}" type="slidenum">
              <a:rPr lang="ru-RU" smtClean="0"/>
              <a:t>‹#›</a:t>
            </a:fld>
            <a:endParaRPr lang="ru-RU"/>
          </a:p>
        </p:txBody>
      </p:sp>
    </p:spTree>
    <p:extLst>
      <p:ext uri="{BB962C8B-B14F-4D97-AF65-F5344CB8AC3E}">
        <p14:creationId xmlns:p14="http://schemas.microsoft.com/office/powerpoint/2010/main" val="2191231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B5CC0610-2BE5-435B-B717-EB73D318DDD9}" type="datetimeFigureOut">
              <a:rPr lang="ru-RU" smtClean="0"/>
              <a:t>02.12.2020</a:t>
            </a:fld>
            <a:endParaRPr lang="ru-RU"/>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ru-RU"/>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30B37461-AF3E-49C6-BE48-A00377F73809}" type="slidenum">
              <a:rPr lang="ru-RU" smtClean="0"/>
              <a:t>‹#›</a:t>
            </a:fld>
            <a:endParaRPr lang="ru-RU"/>
          </a:p>
        </p:txBody>
      </p:sp>
    </p:spTree>
    <p:extLst>
      <p:ext uri="{BB962C8B-B14F-4D97-AF65-F5344CB8AC3E}">
        <p14:creationId xmlns:p14="http://schemas.microsoft.com/office/powerpoint/2010/main" val="356004182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B262327-646F-454D-BB1C-F2D99C2E5BB2}"/>
              </a:ext>
            </a:extLst>
          </p:cNvPr>
          <p:cNvSpPr>
            <a:spLocks noGrp="1"/>
          </p:cNvSpPr>
          <p:nvPr>
            <p:ph type="ctrTitle"/>
          </p:nvPr>
        </p:nvSpPr>
        <p:spPr>
          <a:xfrm>
            <a:off x="365759" y="1950098"/>
            <a:ext cx="11471565" cy="2136710"/>
          </a:xfrm>
        </p:spPr>
        <p:txBody>
          <a:bodyPr/>
          <a:lstStyle/>
          <a:p>
            <a:r>
              <a:rPr lang="ru-RU" dirty="0"/>
              <a:t>Сущность и уровни научной методологии</a:t>
            </a:r>
          </a:p>
        </p:txBody>
      </p:sp>
      <p:sp>
        <p:nvSpPr>
          <p:cNvPr id="4" name="Подзаголовок 3"/>
          <p:cNvSpPr>
            <a:spLocks noGrp="1"/>
          </p:cNvSpPr>
          <p:nvPr>
            <p:ph type="subTitle" idx="1"/>
          </p:nvPr>
        </p:nvSpPr>
        <p:spPr/>
        <p:txBody>
          <a:bodyPr/>
          <a:lstStyle/>
          <a:p>
            <a:endParaRPr lang="ru-RU"/>
          </a:p>
        </p:txBody>
      </p:sp>
    </p:spTree>
    <p:extLst>
      <p:ext uri="{BB962C8B-B14F-4D97-AF65-F5344CB8AC3E}">
        <p14:creationId xmlns:p14="http://schemas.microsoft.com/office/powerpoint/2010/main" val="15562180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503F156-7E44-4BE1-9CE6-4BC1D80221FF}"/>
              </a:ext>
            </a:extLst>
          </p:cNvPr>
          <p:cNvSpPr>
            <a:spLocks noGrp="1"/>
          </p:cNvSpPr>
          <p:nvPr>
            <p:ph type="title"/>
          </p:nvPr>
        </p:nvSpPr>
        <p:spPr/>
        <p:txBody>
          <a:bodyPr/>
          <a:lstStyle/>
          <a:p>
            <a:pPr algn="ctr"/>
            <a:r>
              <a:rPr lang="ru-RU" dirty="0"/>
              <a:t>Уровни методологии</a:t>
            </a:r>
          </a:p>
        </p:txBody>
      </p:sp>
      <p:sp>
        <p:nvSpPr>
          <p:cNvPr id="3" name="Объект 2">
            <a:extLst>
              <a:ext uri="{FF2B5EF4-FFF2-40B4-BE49-F238E27FC236}">
                <a16:creationId xmlns:a16="http://schemas.microsoft.com/office/drawing/2014/main" id="{59CF9A03-C8D4-4FBE-BC79-9C227530CD2E}"/>
              </a:ext>
            </a:extLst>
          </p:cNvPr>
          <p:cNvSpPr>
            <a:spLocks noGrp="1"/>
          </p:cNvSpPr>
          <p:nvPr>
            <p:ph idx="1"/>
          </p:nvPr>
        </p:nvSpPr>
        <p:spPr>
          <a:xfrm>
            <a:off x="1202919" y="2547256"/>
            <a:ext cx="9784080" cy="3670663"/>
          </a:xfrm>
        </p:spPr>
        <p:txBody>
          <a:bodyPr>
            <a:normAutofit/>
          </a:bodyPr>
          <a:lstStyle/>
          <a:p>
            <a:pPr marL="0" indent="0" algn="just">
              <a:buNone/>
            </a:pPr>
            <a:r>
              <a:rPr lang="ru-RU" sz="2400" dirty="0">
                <a:latin typeface="Arial" panose="020B0604020202020204" pitchFamily="34" charset="0"/>
                <a:cs typeface="Arial" panose="020B0604020202020204" pitchFamily="34" charset="0"/>
              </a:rPr>
              <a:t>В структуре методологического знания выделяют четыре уровня: </a:t>
            </a:r>
          </a:p>
          <a:p>
            <a:pPr marL="457200" indent="-457200" algn="just">
              <a:buFont typeface="+mj-lt"/>
              <a:buAutoNum type="arabicPeriod"/>
            </a:pPr>
            <a:r>
              <a:rPr lang="ru-RU" sz="2400" dirty="0">
                <a:latin typeface="Arial" panose="020B0604020202020204" pitchFamily="34" charset="0"/>
                <a:cs typeface="Arial" panose="020B0604020202020204" pitchFamily="34" charset="0"/>
              </a:rPr>
              <a:t>Философский</a:t>
            </a:r>
          </a:p>
          <a:p>
            <a:pPr marL="457200" indent="-457200" algn="just">
              <a:buFont typeface="+mj-lt"/>
              <a:buAutoNum type="arabicPeriod"/>
            </a:pPr>
            <a:r>
              <a:rPr lang="ru-RU" sz="2400" dirty="0">
                <a:latin typeface="Arial" panose="020B0604020202020204" pitchFamily="34" charset="0"/>
                <a:cs typeface="Arial" panose="020B0604020202020204" pitchFamily="34" charset="0"/>
              </a:rPr>
              <a:t>Общенаучный</a:t>
            </a:r>
          </a:p>
          <a:p>
            <a:pPr marL="457200" indent="-457200" algn="just">
              <a:buFont typeface="+mj-lt"/>
              <a:buAutoNum type="arabicPeriod"/>
            </a:pPr>
            <a:r>
              <a:rPr lang="ru-RU" sz="2400" dirty="0">
                <a:latin typeface="Arial" panose="020B0604020202020204" pitchFamily="34" charset="0"/>
                <a:cs typeface="Arial" panose="020B0604020202020204" pitchFamily="34" charset="0"/>
              </a:rPr>
              <a:t>Конкретно-научный </a:t>
            </a:r>
          </a:p>
          <a:p>
            <a:pPr marL="457200" indent="-457200" algn="just">
              <a:buFont typeface="+mj-lt"/>
              <a:buAutoNum type="arabicPeriod"/>
            </a:pPr>
            <a:r>
              <a:rPr lang="ru-RU" sz="2400" dirty="0">
                <a:latin typeface="Arial" panose="020B0604020202020204" pitchFamily="34" charset="0"/>
                <a:cs typeface="Arial" panose="020B0604020202020204" pitchFamily="34" charset="0"/>
              </a:rPr>
              <a:t>Технологический</a:t>
            </a:r>
          </a:p>
        </p:txBody>
      </p:sp>
    </p:spTree>
    <p:extLst>
      <p:ext uri="{BB962C8B-B14F-4D97-AF65-F5344CB8AC3E}">
        <p14:creationId xmlns:p14="http://schemas.microsoft.com/office/powerpoint/2010/main" val="1083469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C50B9F5-ACD7-4D7E-A071-4CF6127BD8E0}"/>
              </a:ext>
            </a:extLst>
          </p:cNvPr>
          <p:cNvSpPr>
            <a:spLocks noGrp="1"/>
          </p:cNvSpPr>
          <p:nvPr>
            <p:ph type="title"/>
          </p:nvPr>
        </p:nvSpPr>
        <p:spPr/>
        <p:txBody>
          <a:bodyPr/>
          <a:lstStyle/>
          <a:p>
            <a:pPr algn="ctr"/>
            <a:r>
              <a:rPr lang="ru-RU" dirty="0"/>
              <a:t>Философский уровень</a:t>
            </a:r>
          </a:p>
        </p:txBody>
      </p:sp>
      <p:sp>
        <p:nvSpPr>
          <p:cNvPr id="3" name="Объект 2">
            <a:extLst>
              <a:ext uri="{FF2B5EF4-FFF2-40B4-BE49-F238E27FC236}">
                <a16:creationId xmlns:a16="http://schemas.microsoft.com/office/drawing/2014/main" id="{8AC9F205-D5E4-4F28-9E31-80A629E5A01F}"/>
              </a:ext>
            </a:extLst>
          </p:cNvPr>
          <p:cNvSpPr>
            <a:spLocks noGrp="1"/>
          </p:cNvSpPr>
          <p:nvPr>
            <p:ph idx="1"/>
          </p:nvPr>
        </p:nvSpPr>
        <p:spPr/>
        <p:txBody>
          <a:bodyPr>
            <a:normAutofit/>
          </a:bodyPr>
          <a:lstStyle/>
          <a:p>
            <a:pPr marL="0" indent="0" algn="just">
              <a:buNone/>
            </a:pPr>
            <a:r>
              <a:rPr lang="ru-RU" dirty="0">
                <a:latin typeface="Arial" panose="020B0604020202020204" pitchFamily="34" charset="0"/>
                <a:cs typeface="Arial" panose="020B0604020202020204" pitchFamily="34" charset="0"/>
              </a:rPr>
              <a:t>Содержание первого, высшего философского уровня методологии составляют общие принципы познания и категориальный строй науки в целом. Методологические функции выполняет вся система философского знания. Применительно к педагогике к основным источникам философского уровня относятся:</a:t>
            </a:r>
          </a:p>
          <a:p>
            <a:pPr marL="457200" indent="-457200">
              <a:buFont typeface="+mj-lt"/>
              <a:buAutoNum type="arabicPeriod"/>
            </a:pPr>
            <a:r>
              <a:rPr lang="ru-RU" dirty="0">
                <a:latin typeface="Arial" panose="020B0604020202020204" pitchFamily="34" charset="0"/>
                <a:cs typeface="Arial" panose="020B0604020202020204" pitchFamily="34" charset="0"/>
              </a:rPr>
              <a:t>Экзистенциализм</a:t>
            </a:r>
          </a:p>
          <a:p>
            <a:pPr marL="457200" indent="-457200">
              <a:buFont typeface="+mj-lt"/>
              <a:buAutoNum type="arabicPeriod"/>
            </a:pPr>
            <a:r>
              <a:rPr lang="ru-RU" dirty="0">
                <a:latin typeface="Arial" panose="020B0604020202020204" pitchFamily="34" charset="0"/>
                <a:cs typeface="Arial" panose="020B0604020202020204" pitchFamily="34" charset="0"/>
              </a:rPr>
              <a:t>Неотомизм</a:t>
            </a:r>
          </a:p>
          <a:p>
            <a:pPr marL="457200" indent="-457200">
              <a:buFont typeface="+mj-lt"/>
              <a:buAutoNum type="arabicPeriod"/>
            </a:pPr>
            <a:r>
              <a:rPr lang="ru-RU" dirty="0">
                <a:latin typeface="Arial" panose="020B0604020202020204" pitchFamily="34" charset="0"/>
                <a:cs typeface="Arial" panose="020B0604020202020204" pitchFamily="34" charset="0"/>
              </a:rPr>
              <a:t>Позитивизм</a:t>
            </a:r>
          </a:p>
          <a:p>
            <a:pPr marL="457200" indent="-457200">
              <a:buFont typeface="+mj-lt"/>
              <a:buAutoNum type="arabicPeriod"/>
            </a:pPr>
            <a:r>
              <a:rPr lang="ru-RU" dirty="0">
                <a:latin typeface="Arial" panose="020B0604020202020204" pitchFamily="34" charset="0"/>
                <a:cs typeface="Arial" panose="020B0604020202020204" pitchFamily="34" charset="0"/>
              </a:rPr>
              <a:t>Прагматизм</a:t>
            </a:r>
          </a:p>
          <a:p>
            <a:pPr marL="457200" indent="-457200">
              <a:buFont typeface="+mj-lt"/>
              <a:buAutoNum type="arabicPeriod"/>
            </a:pPr>
            <a:r>
              <a:rPr lang="ru-RU" dirty="0">
                <a:latin typeface="Arial" panose="020B0604020202020204" pitchFamily="34" charset="0"/>
                <a:cs typeface="Arial" panose="020B0604020202020204" pitchFamily="34" charset="0"/>
              </a:rPr>
              <a:t>Диалектический материализм и др.</a:t>
            </a:r>
          </a:p>
        </p:txBody>
      </p:sp>
    </p:spTree>
    <p:extLst>
      <p:ext uri="{BB962C8B-B14F-4D97-AF65-F5344CB8AC3E}">
        <p14:creationId xmlns:p14="http://schemas.microsoft.com/office/powerpoint/2010/main" val="2465069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35C6718-A061-40A5-93E3-0A86ABCC7BF1}"/>
              </a:ext>
            </a:extLst>
          </p:cNvPr>
          <p:cNvSpPr>
            <a:spLocks noGrp="1"/>
          </p:cNvSpPr>
          <p:nvPr>
            <p:ph type="title"/>
          </p:nvPr>
        </p:nvSpPr>
        <p:spPr/>
        <p:txBody>
          <a:bodyPr/>
          <a:lstStyle/>
          <a:p>
            <a:pPr algn="ctr"/>
            <a:r>
              <a:rPr lang="ru-RU" dirty="0"/>
              <a:t>Общенаучный уровень</a:t>
            </a:r>
          </a:p>
        </p:txBody>
      </p:sp>
      <p:sp>
        <p:nvSpPr>
          <p:cNvPr id="3" name="Объект 2">
            <a:extLst>
              <a:ext uri="{FF2B5EF4-FFF2-40B4-BE49-F238E27FC236}">
                <a16:creationId xmlns:a16="http://schemas.microsoft.com/office/drawing/2014/main" id="{B9F6613D-9E19-4755-9144-5C282C6387DC}"/>
              </a:ext>
            </a:extLst>
          </p:cNvPr>
          <p:cNvSpPr>
            <a:spLocks noGrp="1"/>
          </p:cNvSpPr>
          <p:nvPr>
            <p:ph idx="1"/>
          </p:nvPr>
        </p:nvSpPr>
        <p:spPr>
          <a:xfrm>
            <a:off x="1202919" y="2435290"/>
            <a:ext cx="9784080" cy="3782630"/>
          </a:xfrm>
        </p:spPr>
        <p:txBody>
          <a:bodyPr/>
          <a:lstStyle/>
          <a:p>
            <a:pPr marL="0" indent="0" algn="just">
              <a:buNone/>
            </a:pPr>
            <a:r>
              <a:rPr lang="ru-RU" dirty="0">
                <a:latin typeface="Arial" panose="020B0604020202020204" pitchFamily="34" charset="0"/>
                <a:cs typeface="Arial" panose="020B0604020202020204" pitchFamily="34" charset="0"/>
              </a:rPr>
              <a:t>Общенаучный уровень представляет собой теоретические концепции, применяемые ко всем или к большинству научных дисциплин. Общенаучная методология может быть представлена системным подходом, отражающим всеобщую связь и взаимообусловленность явлений и процессов окружающей действительности. Системность является всеобщим свойством материи. Системны человеческая практика, мышление и вся Вселенная. С позиций системного подхода успех в любой деятельности тем более вероятен, чем выше ее системность. Неудачи обычно связаны с недостаточной системностью, которая является одним из источников появления инновационной проблемы, а ее разрешение – результатом повышения системности.</a:t>
            </a:r>
          </a:p>
        </p:txBody>
      </p:sp>
    </p:spTree>
    <p:extLst>
      <p:ext uri="{BB962C8B-B14F-4D97-AF65-F5344CB8AC3E}">
        <p14:creationId xmlns:p14="http://schemas.microsoft.com/office/powerpoint/2010/main" val="3872276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D02DC17-C27B-4889-972F-D8605D0DF4CE}"/>
              </a:ext>
            </a:extLst>
          </p:cNvPr>
          <p:cNvSpPr>
            <a:spLocks noGrp="1"/>
          </p:cNvSpPr>
          <p:nvPr>
            <p:ph type="title"/>
          </p:nvPr>
        </p:nvSpPr>
        <p:spPr/>
        <p:txBody>
          <a:bodyPr/>
          <a:lstStyle/>
          <a:p>
            <a:pPr algn="ctr"/>
            <a:r>
              <a:rPr lang="ru-RU" dirty="0"/>
              <a:t>Конкретно-научный уровень</a:t>
            </a:r>
          </a:p>
        </p:txBody>
      </p:sp>
      <p:sp>
        <p:nvSpPr>
          <p:cNvPr id="3" name="Объект 2">
            <a:extLst>
              <a:ext uri="{FF2B5EF4-FFF2-40B4-BE49-F238E27FC236}">
                <a16:creationId xmlns:a16="http://schemas.microsoft.com/office/drawing/2014/main" id="{0787CBEF-8F4F-46E6-8CF8-410578A7BD47}"/>
              </a:ext>
            </a:extLst>
          </p:cNvPr>
          <p:cNvSpPr>
            <a:spLocks noGrp="1"/>
          </p:cNvSpPr>
          <p:nvPr>
            <p:ph idx="1"/>
          </p:nvPr>
        </p:nvSpPr>
        <p:spPr/>
        <p:txBody>
          <a:bodyPr>
            <a:normAutofit lnSpcReduction="10000"/>
          </a:bodyPr>
          <a:lstStyle/>
          <a:p>
            <a:pPr marL="0" indent="0" algn="just">
              <a:buNone/>
            </a:pPr>
            <a:r>
              <a:rPr lang="ru-RU" dirty="0">
                <a:latin typeface="Arial" panose="020B0604020202020204" pitchFamily="34" charset="0"/>
                <a:cs typeface="Arial" panose="020B0604020202020204" pitchFamily="34" charset="0"/>
              </a:rPr>
              <a:t>Третий уровень – конкретно-научная методология, т.е. совокупность методов, принципов исследования и процедур, применяемых в той или иной специальной научной дисциплине.</a:t>
            </a:r>
          </a:p>
          <a:p>
            <a:pPr marL="0" indent="0" algn="just">
              <a:buNone/>
            </a:pPr>
            <a:r>
              <a:rPr lang="ru-RU" dirty="0">
                <a:latin typeface="Arial" panose="020B0604020202020204" pitchFamily="34" charset="0"/>
                <a:cs typeface="Arial" panose="020B0604020202020204" pitchFamily="34" charset="0"/>
              </a:rPr>
              <a:t>Методология конкретной науки включает в себя как проблемы, специфические для научного познания в данной области, так и вопросы, выдвигаемые на более высоких уровнях методологии, такие, как, например, проблемы системного подхода или моделирование в педагогических исследованиях.</a:t>
            </a:r>
          </a:p>
          <a:p>
            <a:pPr marL="0" indent="0" algn="just">
              <a:buNone/>
            </a:pPr>
            <a:r>
              <a:rPr lang="ru-RU" dirty="0">
                <a:latin typeface="Arial" panose="020B0604020202020204" pitchFamily="34" charset="0"/>
                <a:cs typeface="Arial" panose="020B0604020202020204" pitchFamily="34" charset="0"/>
              </a:rPr>
              <a:t>Конкретно-научная методология, совокупность концепций, методов, принципов исследования и процедур, применяемых в той или иной специальной научной дисциплине, в частности, личностно ориентированный, антропологический, культурологический, информационный и другие подходы в педагогике.</a:t>
            </a:r>
          </a:p>
        </p:txBody>
      </p:sp>
    </p:spTree>
    <p:extLst>
      <p:ext uri="{BB962C8B-B14F-4D97-AF65-F5344CB8AC3E}">
        <p14:creationId xmlns:p14="http://schemas.microsoft.com/office/powerpoint/2010/main" val="2346093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C3B6D3-2CCC-4B44-B959-CA65946785BC}"/>
              </a:ext>
            </a:extLst>
          </p:cNvPr>
          <p:cNvSpPr>
            <a:spLocks noGrp="1"/>
          </p:cNvSpPr>
          <p:nvPr>
            <p:ph type="title"/>
          </p:nvPr>
        </p:nvSpPr>
        <p:spPr/>
        <p:txBody>
          <a:bodyPr/>
          <a:lstStyle/>
          <a:p>
            <a:pPr algn="ctr"/>
            <a:r>
              <a:rPr lang="ru-RU" dirty="0"/>
              <a:t>Технологический уровень</a:t>
            </a:r>
          </a:p>
        </p:txBody>
      </p:sp>
      <p:sp>
        <p:nvSpPr>
          <p:cNvPr id="3" name="Объект 2">
            <a:extLst>
              <a:ext uri="{FF2B5EF4-FFF2-40B4-BE49-F238E27FC236}">
                <a16:creationId xmlns:a16="http://schemas.microsoft.com/office/drawing/2014/main" id="{063993BC-DA08-4F86-A2FC-446144FEF26D}"/>
              </a:ext>
            </a:extLst>
          </p:cNvPr>
          <p:cNvSpPr>
            <a:spLocks noGrp="1"/>
          </p:cNvSpPr>
          <p:nvPr>
            <p:ph idx="1"/>
          </p:nvPr>
        </p:nvSpPr>
        <p:spPr>
          <a:xfrm>
            <a:off x="1202919" y="2360644"/>
            <a:ext cx="9784080" cy="3857275"/>
          </a:xfrm>
        </p:spPr>
        <p:txBody>
          <a:bodyPr/>
          <a:lstStyle/>
          <a:p>
            <a:pPr marL="0" indent="0" algn="just">
              <a:buNone/>
            </a:pPr>
            <a:r>
              <a:rPr lang="ru-RU" dirty="0">
                <a:latin typeface="Arial" panose="020B0604020202020204" pitchFamily="34" charset="0"/>
                <a:cs typeface="Arial" panose="020B0604020202020204" pitchFamily="34" charset="0"/>
              </a:rPr>
              <a:t>Четвертый уровень – технологический аспект методологии педагогики – составляют методика и техника исследования, набор процедур, обеспечивающих получение достоверного эмпирического материала и его первичную обработку, после которой он может включаться в массив научного знания. На этом уровне методологическое знание педагогики носит четко выраженный нормативный характер.</a:t>
            </a:r>
          </a:p>
          <a:p>
            <a:pPr marL="0" indent="0" algn="just">
              <a:buNone/>
            </a:pPr>
            <a:r>
              <a:rPr lang="ru-RU" dirty="0">
                <a:latin typeface="Arial" panose="020B0604020202020204" pitchFamily="34" charset="0"/>
                <a:cs typeface="Arial" panose="020B0604020202020204" pitchFamily="34" charset="0"/>
              </a:rPr>
              <a:t>Методология педагогики образует сложную систему, в рамках которой между уровнями существуют определенные отношения (онтологическая зависимость, выбор более высокого уровня в качестве методологического эталона и др.).</a:t>
            </a:r>
          </a:p>
        </p:txBody>
      </p:sp>
    </p:spTree>
    <p:extLst>
      <p:ext uri="{BB962C8B-B14F-4D97-AF65-F5344CB8AC3E}">
        <p14:creationId xmlns:p14="http://schemas.microsoft.com/office/powerpoint/2010/main" val="21014704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14A7575-36BC-4FFC-AA0D-4BB7DDA06632}"/>
              </a:ext>
            </a:extLst>
          </p:cNvPr>
          <p:cNvSpPr>
            <a:spLocks noGrp="1"/>
          </p:cNvSpPr>
          <p:nvPr>
            <p:ph type="title"/>
          </p:nvPr>
        </p:nvSpPr>
        <p:spPr/>
        <p:txBody>
          <a:bodyPr/>
          <a:lstStyle/>
          <a:p>
            <a:pPr algn="ctr"/>
            <a:r>
              <a:rPr lang="ru-RU" dirty="0"/>
              <a:t>Обобщение</a:t>
            </a:r>
          </a:p>
        </p:txBody>
      </p:sp>
      <p:sp>
        <p:nvSpPr>
          <p:cNvPr id="3" name="Объект 2">
            <a:extLst>
              <a:ext uri="{FF2B5EF4-FFF2-40B4-BE49-F238E27FC236}">
                <a16:creationId xmlns:a16="http://schemas.microsoft.com/office/drawing/2014/main" id="{F75FF366-35A3-45F7-9AC3-401DAFFEAFF1}"/>
              </a:ext>
            </a:extLst>
          </p:cNvPr>
          <p:cNvSpPr>
            <a:spLocks noGrp="1"/>
          </p:cNvSpPr>
          <p:nvPr>
            <p:ph idx="1"/>
          </p:nvPr>
        </p:nvSpPr>
        <p:spPr>
          <a:xfrm>
            <a:off x="1202919" y="2920482"/>
            <a:ext cx="9784080" cy="3297437"/>
          </a:xfrm>
        </p:spPr>
        <p:txBody>
          <a:bodyPr/>
          <a:lstStyle/>
          <a:p>
            <a:pPr marL="0" indent="0" algn="just">
              <a:buNone/>
            </a:pPr>
            <a:r>
              <a:rPr lang="ru-RU" dirty="0">
                <a:latin typeface="Arial" panose="020B0604020202020204" pitchFamily="34" charset="0"/>
                <a:cs typeface="Arial" panose="020B0604020202020204" pitchFamily="34" charset="0"/>
              </a:rPr>
              <a:t>Таким образом, методология представляет собой один их видов научного познания, однако в ней разрабатываются и исследуются только лишь те проблемы, которые связаны с методами и принципами получения и усвоения знаний. Методология науки представляет собой комплексное понятие, которое включает в себя не только разнообразные методы, средства и формы исследования научного познания, но знания из ряда смежных областей и наук.</a:t>
            </a:r>
          </a:p>
        </p:txBody>
      </p:sp>
    </p:spTree>
    <p:extLst>
      <p:ext uri="{BB962C8B-B14F-4D97-AF65-F5344CB8AC3E}">
        <p14:creationId xmlns:p14="http://schemas.microsoft.com/office/powerpoint/2010/main" val="1820276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23D074D-C567-4E2D-B45E-2AFF44778E70}"/>
              </a:ext>
            </a:extLst>
          </p:cNvPr>
          <p:cNvSpPr>
            <a:spLocks noGrp="1"/>
          </p:cNvSpPr>
          <p:nvPr>
            <p:ph type="title"/>
          </p:nvPr>
        </p:nvSpPr>
        <p:spPr/>
        <p:txBody>
          <a:bodyPr/>
          <a:lstStyle/>
          <a:p>
            <a:pPr algn="ctr"/>
            <a:r>
              <a:rPr lang="ru-RU" dirty="0"/>
              <a:t>Спасибо за внимание!</a:t>
            </a:r>
          </a:p>
        </p:txBody>
      </p:sp>
      <p:sp>
        <p:nvSpPr>
          <p:cNvPr id="3" name="Объект 2">
            <a:extLst>
              <a:ext uri="{FF2B5EF4-FFF2-40B4-BE49-F238E27FC236}">
                <a16:creationId xmlns:a16="http://schemas.microsoft.com/office/drawing/2014/main" id="{2E7EFDEF-D4C6-4FC1-A53D-B4EE812C9A28}"/>
              </a:ext>
            </a:extLst>
          </p:cNvPr>
          <p:cNvSpPr>
            <a:spLocks noGrp="1"/>
          </p:cNvSpPr>
          <p:nvPr>
            <p:ph idx="1"/>
          </p:nvPr>
        </p:nvSpPr>
        <p:spPr/>
        <p:txBody>
          <a:bodyPr/>
          <a:lstStyle/>
          <a:p>
            <a:endParaRPr lang="ru-RU" dirty="0"/>
          </a:p>
        </p:txBody>
      </p:sp>
    </p:spTree>
    <p:extLst>
      <p:ext uri="{BB962C8B-B14F-4D97-AF65-F5344CB8AC3E}">
        <p14:creationId xmlns:p14="http://schemas.microsoft.com/office/powerpoint/2010/main" val="3914101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2ED57B9-5501-4079-8D81-55E303435EF7}"/>
              </a:ext>
            </a:extLst>
          </p:cNvPr>
          <p:cNvSpPr>
            <a:spLocks noGrp="1"/>
          </p:cNvSpPr>
          <p:nvPr>
            <p:ph type="title"/>
          </p:nvPr>
        </p:nvSpPr>
        <p:spPr/>
        <p:txBody>
          <a:bodyPr/>
          <a:lstStyle/>
          <a:p>
            <a:pPr algn="ctr"/>
            <a:r>
              <a:rPr lang="ru-RU" dirty="0"/>
              <a:t>Сущность</a:t>
            </a:r>
          </a:p>
        </p:txBody>
      </p:sp>
      <p:sp>
        <p:nvSpPr>
          <p:cNvPr id="3" name="Объект 2">
            <a:extLst>
              <a:ext uri="{FF2B5EF4-FFF2-40B4-BE49-F238E27FC236}">
                <a16:creationId xmlns:a16="http://schemas.microsoft.com/office/drawing/2014/main" id="{4DC0ED3E-31DE-4EC6-8FB2-340ADD5E031C}"/>
              </a:ext>
            </a:extLst>
          </p:cNvPr>
          <p:cNvSpPr>
            <a:spLocks noGrp="1"/>
          </p:cNvSpPr>
          <p:nvPr>
            <p:ph idx="1"/>
          </p:nvPr>
        </p:nvSpPr>
        <p:spPr>
          <a:xfrm>
            <a:off x="1202919" y="2621902"/>
            <a:ext cx="9784080" cy="3596018"/>
          </a:xfrm>
        </p:spPr>
        <p:txBody>
          <a:bodyPr>
            <a:normAutofit/>
          </a:bodyPr>
          <a:lstStyle/>
          <a:p>
            <a:pPr marL="0" indent="0" algn="just">
              <a:buNone/>
            </a:pPr>
            <a:r>
              <a:rPr lang="ru-RU" sz="2400" dirty="0">
                <a:latin typeface="Arial" panose="020B0604020202020204" pitchFamily="34" charset="0"/>
                <a:cs typeface="Arial" panose="020B0604020202020204" pitchFamily="34" charset="0"/>
              </a:rPr>
              <a:t>Методология – это совокупность специально подобранных методов, средств и принципов организации и последующего построения теоретической и практической деятельности.</a:t>
            </a:r>
          </a:p>
          <a:p>
            <a:pPr marL="0" indent="0" algn="just">
              <a:buNone/>
            </a:pPr>
            <a:r>
              <a:rPr lang="ru-RU" sz="2400" dirty="0">
                <a:latin typeface="Arial" panose="020B0604020202020204" pitchFamily="34" charset="0"/>
                <a:cs typeface="Arial" panose="020B0604020202020204" pitchFamily="34" charset="0"/>
              </a:rPr>
              <a:t>Методология науки (традиционное понимание) - это учение о процедурах и методах научной деятельности, включающее в себя раздел общей теории познания в специфику научного познания и философию науки</a:t>
            </a:r>
          </a:p>
        </p:txBody>
      </p:sp>
    </p:spTree>
    <p:extLst>
      <p:ext uri="{BB962C8B-B14F-4D97-AF65-F5344CB8AC3E}">
        <p14:creationId xmlns:p14="http://schemas.microsoft.com/office/powerpoint/2010/main" val="1590548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AA0B89-C13B-4732-85D4-5AEB340C6407}"/>
              </a:ext>
            </a:extLst>
          </p:cNvPr>
          <p:cNvSpPr>
            <a:spLocks noGrp="1"/>
          </p:cNvSpPr>
          <p:nvPr>
            <p:ph type="title"/>
          </p:nvPr>
        </p:nvSpPr>
        <p:spPr/>
        <p:txBody>
          <a:bodyPr/>
          <a:lstStyle/>
          <a:p>
            <a:pPr algn="ctr"/>
            <a:r>
              <a:rPr lang="ru-RU" dirty="0"/>
              <a:t>Сущность</a:t>
            </a:r>
          </a:p>
        </p:txBody>
      </p:sp>
      <p:sp>
        <p:nvSpPr>
          <p:cNvPr id="3" name="Объект 2">
            <a:extLst>
              <a:ext uri="{FF2B5EF4-FFF2-40B4-BE49-F238E27FC236}">
                <a16:creationId xmlns:a16="http://schemas.microsoft.com/office/drawing/2014/main" id="{2FF28E7C-6EC8-4624-B661-CA7041BE353D}"/>
              </a:ext>
            </a:extLst>
          </p:cNvPr>
          <p:cNvSpPr>
            <a:spLocks noGrp="1"/>
          </p:cNvSpPr>
          <p:nvPr>
            <p:ph idx="1"/>
          </p:nvPr>
        </p:nvSpPr>
        <p:spPr/>
        <p:txBody>
          <a:bodyPr/>
          <a:lstStyle/>
          <a:p>
            <a:pPr marL="0" indent="0" algn="just">
              <a:buNone/>
            </a:pPr>
            <a:r>
              <a:rPr lang="ru-RU" dirty="0">
                <a:latin typeface="Arial" panose="020B0604020202020204" pitchFamily="34" charset="0"/>
                <a:cs typeface="Arial" panose="020B0604020202020204" pitchFamily="34" charset="0"/>
              </a:rPr>
              <a:t>Методология науки направлена на разработку приемов, методов, средств, форм и способов активной познавательной деятельности, необходимой для решения проблем.</a:t>
            </a:r>
          </a:p>
          <a:p>
            <a:pPr marL="0" indent="0" algn="just">
              <a:buNone/>
            </a:pPr>
            <a:r>
              <a:rPr lang="ru-RU" dirty="0">
                <a:latin typeface="Arial" panose="020B0604020202020204" pitchFamily="34" charset="0"/>
                <a:cs typeface="Arial" panose="020B0604020202020204" pitchFamily="34" charset="0"/>
              </a:rPr>
              <a:t>Методологию науки так же принято понимать как учение о методе, который принято трактовать в двух основных пониманиях: </a:t>
            </a:r>
          </a:p>
          <a:p>
            <a:pPr algn="just"/>
            <a:r>
              <a:rPr lang="ru-RU" dirty="0">
                <a:latin typeface="Arial" panose="020B0604020202020204" pitchFamily="34" charset="0"/>
                <a:cs typeface="Arial" panose="020B0604020202020204" pitchFamily="34" charset="0"/>
              </a:rPr>
              <a:t>В широком смысле, метод – это определенный путь познания, который в свою очередь опирается на совокупность ранее полученных знаний. </a:t>
            </a:r>
          </a:p>
          <a:p>
            <a:pPr algn="just"/>
            <a:r>
              <a:rPr lang="ru-RU" dirty="0">
                <a:latin typeface="Arial" panose="020B0604020202020204" pitchFamily="34" charset="0"/>
                <a:cs typeface="Arial" panose="020B0604020202020204" pitchFamily="34" charset="0"/>
              </a:rPr>
              <a:t>В узком значении, метод – это конкретный прием или способ практической деятельности или научного познания.</a:t>
            </a:r>
          </a:p>
        </p:txBody>
      </p:sp>
    </p:spTree>
    <p:extLst>
      <p:ext uri="{BB962C8B-B14F-4D97-AF65-F5344CB8AC3E}">
        <p14:creationId xmlns:p14="http://schemas.microsoft.com/office/powerpoint/2010/main" val="2702445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BCD2E46-73BB-452B-A614-212FB7AEC051}"/>
              </a:ext>
            </a:extLst>
          </p:cNvPr>
          <p:cNvSpPr>
            <a:spLocks noGrp="1"/>
          </p:cNvSpPr>
          <p:nvPr>
            <p:ph type="title"/>
          </p:nvPr>
        </p:nvSpPr>
        <p:spPr/>
        <p:txBody>
          <a:bodyPr/>
          <a:lstStyle/>
          <a:p>
            <a:pPr algn="ctr"/>
            <a:r>
              <a:rPr lang="ru-RU" dirty="0"/>
              <a:t>Предмет методологии</a:t>
            </a:r>
          </a:p>
        </p:txBody>
      </p:sp>
      <p:sp>
        <p:nvSpPr>
          <p:cNvPr id="3" name="Объект 2">
            <a:extLst>
              <a:ext uri="{FF2B5EF4-FFF2-40B4-BE49-F238E27FC236}">
                <a16:creationId xmlns:a16="http://schemas.microsoft.com/office/drawing/2014/main" id="{75219BFD-C22F-4404-8E23-48A6D44CCC62}"/>
              </a:ext>
            </a:extLst>
          </p:cNvPr>
          <p:cNvSpPr>
            <a:spLocks noGrp="1"/>
          </p:cNvSpPr>
          <p:nvPr>
            <p:ph idx="1"/>
          </p:nvPr>
        </p:nvSpPr>
        <p:spPr>
          <a:xfrm>
            <a:off x="1202919" y="2537926"/>
            <a:ext cx="9784080" cy="3679993"/>
          </a:xfrm>
        </p:spPr>
        <p:txBody>
          <a:bodyPr/>
          <a:lstStyle/>
          <a:p>
            <a:pPr marL="0" indent="0" algn="just">
              <a:buNone/>
            </a:pPr>
            <a:r>
              <a:rPr lang="ru-RU" dirty="0">
                <a:latin typeface="Arial" panose="020B0604020202020204" pitchFamily="34" charset="0"/>
                <a:cs typeface="Arial" panose="020B0604020202020204" pitchFamily="34" charset="0"/>
              </a:rPr>
              <a:t>Предмет методологии науки – </a:t>
            </a:r>
            <a:r>
              <a:rPr lang="ru-RU" dirty="0" err="1">
                <a:latin typeface="Arial" panose="020B0604020202020204" pitchFamily="34" charset="0"/>
                <a:cs typeface="Arial" panose="020B0604020202020204" pitchFamily="34" charset="0"/>
              </a:rPr>
              <a:t>саморефлексия</a:t>
            </a:r>
            <a:r>
              <a:rPr lang="ru-RU" dirty="0">
                <a:latin typeface="Arial" panose="020B0604020202020204" pitchFamily="34" charset="0"/>
                <a:cs typeface="Arial" panose="020B0604020202020204" pitchFamily="34" charset="0"/>
              </a:rPr>
              <a:t> науки, которая направлена на выявление и исследование: </a:t>
            </a:r>
          </a:p>
          <a:p>
            <a:pPr marL="457200" indent="-457200" algn="just">
              <a:buFont typeface="+mj-lt"/>
              <a:buAutoNum type="arabicPeriod"/>
            </a:pPr>
            <a:r>
              <a:rPr lang="ru-RU" dirty="0">
                <a:latin typeface="Arial" panose="020B0604020202020204" pitchFamily="34" charset="0"/>
                <a:cs typeface="Arial" panose="020B0604020202020204" pitchFamily="34" charset="0"/>
              </a:rPr>
              <a:t>Категориального строя.</a:t>
            </a:r>
          </a:p>
          <a:p>
            <a:pPr marL="457200" indent="-457200" algn="just">
              <a:buFont typeface="+mj-lt"/>
              <a:buAutoNum type="arabicPeriod"/>
            </a:pPr>
            <a:r>
              <a:rPr lang="ru-RU" dirty="0">
                <a:latin typeface="Arial" panose="020B0604020202020204" pitchFamily="34" charset="0"/>
                <a:cs typeface="Arial" panose="020B0604020202020204" pitchFamily="34" charset="0"/>
              </a:rPr>
              <a:t>Основных принципов.</a:t>
            </a:r>
          </a:p>
          <a:p>
            <a:pPr marL="457200" indent="-457200" algn="just">
              <a:buFont typeface="+mj-lt"/>
              <a:buAutoNum type="arabicPeriod"/>
            </a:pPr>
            <a:r>
              <a:rPr lang="ru-RU" dirty="0">
                <a:latin typeface="Arial" panose="020B0604020202020204" pitchFamily="34" charset="0"/>
                <a:cs typeface="Arial" panose="020B0604020202020204" pitchFamily="34" charset="0"/>
              </a:rPr>
              <a:t>Актуальных и ключевых проблем.</a:t>
            </a:r>
          </a:p>
          <a:p>
            <a:pPr marL="457200" indent="-457200" algn="just">
              <a:buFont typeface="+mj-lt"/>
              <a:buAutoNum type="arabicPeriod"/>
            </a:pPr>
            <a:r>
              <a:rPr lang="ru-RU" dirty="0">
                <a:latin typeface="Arial" panose="020B0604020202020204" pitchFamily="34" charset="0"/>
                <a:cs typeface="Arial" panose="020B0604020202020204" pitchFamily="34" charset="0"/>
              </a:rPr>
              <a:t>Самопознания, как особого рода деятельности.</a:t>
            </a:r>
          </a:p>
        </p:txBody>
      </p:sp>
    </p:spTree>
    <p:extLst>
      <p:ext uri="{BB962C8B-B14F-4D97-AF65-F5344CB8AC3E}">
        <p14:creationId xmlns:p14="http://schemas.microsoft.com/office/powerpoint/2010/main" val="1834473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C84C9AD-B97C-4F73-837F-EA6E53E8E0EE}"/>
              </a:ext>
            </a:extLst>
          </p:cNvPr>
          <p:cNvSpPr>
            <a:spLocks noGrp="1"/>
          </p:cNvSpPr>
          <p:nvPr>
            <p:ph type="title"/>
          </p:nvPr>
        </p:nvSpPr>
        <p:spPr/>
        <p:txBody>
          <a:bodyPr/>
          <a:lstStyle/>
          <a:p>
            <a:pPr algn="ctr"/>
            <a:r>
              <a:rPr lang="ru-RU" dirty="0"/>
              <a:t>Структура методологии</a:t>
            </a:r>
          </a:p>
        </p:txBody>
      </p:sp>
      <p:sp>
        <p:nvSpPr>
          <p:cNvPr id="3" name="Объект 2">
            <a:extLst>
              <a:ext uri="{FF2B5EF4-FFF2-40B4-BE49-F238E27FC236}">
                <a16:creationId xmlns:a16="http://schemas.microsoft.com/office/drawing/2014/main" id="{7431F611-80E7-4378-8139-A761A129E9EF}"/>
              </a:ext>
            </a:extLst>
          </p:cNvPr>
          <p:cNvSpPr>
            <a:spLocks noGrp="1"/>
          </p:cNvSpPr>
          <p:nvPr>
            <p:ph idx="1"/>
          </p:nvPr>
        </p:nvSpPr>
        <p:spPr/>
        <p:txBody>
          <a:bodyPr>
            <a:normAutofit lnSpcReduction="10000"/>
          </a:bodyPr>
          <a:lstStyle/>
          <a:p>
            <a:pPr marL="0" indent="0">
              <a:buNone/>
            </a:pPr>
            <a:r>
              <a:rPr lang="ru-RU" dirty="0">
                <a:latin typeface="Arial" panose="020B0604020202020204" pitchFamily="34" charset="0"/>
                <a:cs typeface="Arial" panose="020B0604020202020204" pitchFamily="34" charset="0"/>
              </a:rPr>
              <a:t>Методология науки делится на две части: </a:t>
            </a:r>
          </a:p>
          <a:p>
            <a:pPr marL="457200" indent="-457200" algn="just">
              <a:buFont typeface="+mj-lt"/>
              <a:buAutoNum type="arabicPeriod"/>
            </a:pPr>
            <a:r>
              <a:rPr lang="ru-RU" dirty="0">
                <a:latin typeface="Arial" panose="020B0604020202020204" pitchFamily="34" charset="0"/>
                <a:cs typeface="Arial" panose="020B0604020202020204" pitchFamily="34" charset="0"/>
              </a:rPr>
              <a:t>Учение об основах и исходных принципах познания – рассматривается, анализируется и оценивается философские взгляды и представление, на которые делался основной упор в ходе познания. Данная часть методологии науки находится во взаимосвязи с мировоззрением и философией. </a:t>
            </a:r>
          </a:p>
          <a:p>
            <a:pPr marL="457200" indent="-457200" algn="just">
              <a:buFont typeface="+mj-lt"/>
              <a:buAutoNum type="arabicPeriod"/>
            </a:pPr>
            <a:r>
              <a:rPr lang="ru-RU" dirty="0">
                <a:latin typeface="Arial" panose="020B0604020202020204" pitchFamily="34" charset="0"/>
                <a:cs typeface="Arial" panose="020B0604020202020204" pitchFamily="34" charset="0"/>
              </a:rPr>
              <a:t>Учение о приемах и способах проведения исследования, которые опираются на данные основы. Эта часть методологии науки рассматривает общие стороны частных методов познания, представляющих собой общую методику исследования. На основании этого определения осуществляется понимание взаимосвязи между философией и методологией.</a:t>
            </a:r>
            <a:br>
              <a:rPr lang="ru-RU" dirty="0">
                <a:latin typeface="Arial" panose="020B0604020202020204" pitchFamily="34" charset="0"/>
                <a:cs typeface="Arial" panose="020B0604020202020204" pitchFamily="34" charset="0"/>
              </a:rPr>
            </a:b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4492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D142FE6-AB57-4057-B90D-B367DAAD95C9}"/>
              </a:ext>
            </a:extLst>
          </p:cNvPr>
          <p:cNvSpPr>
            <a:spLocks noGrp="1"/>
          </p:cNvSpPr>
          <p:nvPr>
            <p:ph type="title"/>
          </p:nvPr>
        </p:nvSpPr>
        <p:spPr>
          <a:xfrm>
            <a:off x="1411667" y="256184"/>
            <a:ext cx="9368665" cy="1508760"/>
          </a:xfrm>
        </p:spPr>
        <p:txBody>
          <a:bodyPr>
            <a:normAutofit/>
          </a:bodyPr>
          <a:lstStyle/>
          <a:p>
            <a:r>
              <a:rPr lang="ru-RU" dirty="0"/>
              <a:t>виды методологического знания</a:t>
            </a:r>
          </a:p>
        </p:txBody>
      </p:sp>
      <p:sp>
        <p:nvSpPr>
          <p:cNvPr id="3" name="Объект 2">
            <a:extLst>
              <a:ext uri="{FF2B5EF4-FFF2-40B4-BE49-F238E27FC236}">
                <a16:creationId xmlns:a16="http://schemas.microsoft.com/office/drawing/2014/main" id="{5F2B3289-3444-415A-AD65-E80F96989DF2}"/>
              </a:ext>
            </a:extLst>
          </p:cNvPr>
          <p:cNvSpPr>
            <a:spLocks noGrp="1"/>
          </p:cNvSpPr>
          <p:nvPr>
            <p:ph idx="1"/>
          </p:nvPr>
        </p:nvSpPr>
        <p:spPr>
          <a:xfrm>
            <a:off x="858416" y="2011680"/>
            <a:ext cx="10487608" cy="4687700"/>
          </a:xfrm>
        </p:spPr>
        <p:txBody>
          <a:bodyPr>
            <a:normAutofit fontScale="92500" lnSpcReduction="10000"/>
          </a:bodyPr>
          <a:lstStyle/>
          <a:p>
            <a:pPr marL="0" indent="0" algn="just">
              <a:buNone/>
            </a:pPr>
            <a:r>
              <a:rPr lang="ru-RU" dirty="0">
                <a:latin typeface="Arial" panose="020B0604020202020204" pitchFamily="34" charset="0"/>
                <a:cs typeface="Arial" panose="020B0604020202020204" pitchFamily="34" charset="0"/>
              </a:rPr>
              <a:t>Дескриптивная методология включает в себя исследования, имеющие ретроспективный анализ уже осуществленных процессов научного познания. То есть, при осуществлении выбора и его последующем обосновании человек в первую очередь опирается на уже имеющийся у него практический опыт в данной области.</a:t>
            </a:r>
          </a:p>
          <a:p>
            <a:pPr marL="0" indent="0" algn="just">
              <a:buNone/>
            </a:pPr>
            <a:r>
              <a:rPr lang="ru-RU" dirty="0">
                <a:latin typeface="Arial" panose="020B0604020202020204" pitchFamily="34" charset="0"/>
                <a:cs typeface="Arial" panose="020B0604020202020204" pitchFamily="34" charset="0"/>
              </a:rPr>
              <a:t>Основными функциями методологического анализа, осуществляемого в рамках дескриптивной методологии, являются: </a:t>
            </a:r>
          </a:p>
          <a:p>
            <a:pPr marL="457200" indent="-457200" algn="just">
              <a:buFont typeface="+mj-lt"/>
              <a:buAutoNum type="arabicPeriod"/>
            </a:pPr>
            <a:r>
              <a:rPr lang="ru-RU" dirty="0">
                <a:latin typeface="Arial" panose="020B0604020202020204" pitchFamily="34" charset="0"/>
                <a:cs typeface="Arial" panose="020B0604020202020204" pitchFamily="34" charset="0"/>
              </a:rPr>
              <a:t>Стимулирование реализуемого процесса исследования и научного познания, осуществляемое за счет критического осмысления идей, культуры, научных концепций и теорий. </a:t>
            </a:r>
          </a:p>
          <a:p>
            <a:pPr marL="457200" indent="-457200" algn="just">
              <a:buFont typeface="+mj-lt"/>
              <a:buAutoNum type="arabicPeriod"/>
            </a:pPr>
            <a:r>
              <a:rPr lang="ru-RU" dirty="0">
                <a:latin typeface="Arial" panose="020B0604020202020204" pitchFamily="34" charset="0"/>
                <a:cs typeface="Arial" panose="020B0604020202020204" pitchFamily="34" charset="0"/>
              </a:rPr>
              <a:t>Структуризация и организация процесса научного познания, его синтез и интегрирование, посредством использования разнообразных методов, средств и форм познания, с опорой на философско-мировоззренческие принципы. </a:t>
            </a:r>
          </a:p>
          <a:p>
            <a:pPr marL="457200" indent="-457200" algn="just">
              <a:buFont typeface="+mj-lt"/>
              <a:buAutoNum type="arabicPeriod"/>
            </a:pPr>
            <a:r>
              <a:rPr lang="ru-RU" dirty="0">
                <a:latin typeface="Arial" panose="020B0604020202020204" pitchFamily="34" charset="0"/>
                <a:cs typeface="Arial" panose="020B0604020202020204" pitchFamily="34" charset="0"/>
              </a:rPr>
              <a:t>Выработка необходимой стратегии развития современной науки, в соответствии с имеющимися проблемами, а также с опорой на перспективу развития определенного научного направления.</a:t>
            </a:r>
          </a:p>
        </p:txBody>
      </p:sp>
    </p:spTree>
    <p:extLst>
      <p:ext uri="{BB962C8B-B14F-4D97-AF65-F5344CB8AC3E}">
        <p14:creationId xmlns:p14="http://schemas.microsoft.com/office/powerpoint/2010/main" val="2231791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A50737A-7738-4A57-9BC3-F91B4C5C9A2B}"/>
              </a:ext>
            </a:extLst>
          </p:cNvPr>
          <p:cNvSpPr>
            <a:spLocks noGrp="1"/>
          </p:cNvSpPr>
          <p:nvPr>
            <p:ph type="title"/>
          </p:nvPr>
        </p:nvSpPr>
        <p:spPr/>
        <p:txBody>
          <a:bodyPr/>
          <a:lstStyle/>
          <a:p>
            <a:r>
              <a:rPr lang="ru-RU" dirty="0"/>
              <a:t>виды методологического знания</a:t>
            </a:r>
          </a:p>
        </p:txBody>
      </p:sp>
      <p:sp>
        <p:nvSpPr>
          <p:cNvPr id="3" name="Объект 2">
            <a:extLst>
              <a:ext uri="{FF2B5EF4-FFF2-40B4-BE49-F238E27FC236}">
                <a16:creationId xmlns:a16="http://schemas.microsoft.com/office/drawing/2014/main" id="{3B3CFDED-0E6F-491E-9BE1-310E8EE4C205}"/>
              </a:ext>
            </a:extLst>
          </p:cNvPr>
          <p:cNvSpPr>
            <a:spLocks noGrp="1"/>
          </p:cNvSpPr>
          <p:nvPr>
            <p:ph idx="1"/>
          </p:nvPr>
        </p:nvSpPr>
        <p:spPr/>
        <p:txBody>
          <a:bodyPr>
            <a:normAutofit/>
          </a:bodyPr>
          <a:lstStyle/>
          <a:p>
            <a:pPr marL="0" indent="0" algn="just">
              <a:buNone/>
            </a:pPr>
            <a:r>
              <a:rPr lang="ru-RU" sz="2400" dirty="0">
                <a:latin typeface="Arial" panose="020B0604020202020204" pitchFamily="34" charset="0"/>
                <a:cs typeface="Arial" panose="020B0604020202020204" pitchFamily="34" charset="0"/>
              </a:rPr>
              <a:t>Нормативная методология, представлена рефлексией, имеющей формально-организационную сторону реализуемой исследовательской деятельности. Основными функциями нормативной методологии науки являются: </a:t>
            </a:r>
          </a:p>
          <a:p>
            <a:pPr marL="457200" indent="-457200" algn="just">
              <a:buFont typeface="+mj-lt"/>
              <a:buAutoNum type="arabicPeriod"/>
            </a:pPr>
            <a:r>
              <a:rPr lang="ru-RU" sz="2400" dirty="0">
                <a:latin typeface="Arial" panose="020B0604020202020204" pitchFamily="34" charset="0"/>
                <a:cs typeface="Arial" panose="020B0604020202020204" pitchFamily="34" charset="0"/>
              </a:rPr>
              <a:t>Обеспечение правильного выделения и постановки проблемы, в соответствии с ее формой и содержанием. </a:t>
            </a:r>
          </a:p>
          <a:p>
            <a:pPr marL="457200" indent="-457200" algn="just">
              <a:buFont typeface="+mj-lt"/>
              <a:buAutoNum type="arabicPeriod"/>
            </a:pPr>
            <a:r>
              <a:rPr lang="ru-RU" sz="2400" dirty="0">
                <a:latin typeface="Arial" panose="020B0604020202020204" pitchFamily="34" charset="0"/>
                <a:cs typeface="Arial" panose="020B0604020202020204" pitchFamily="34" charset="0"/>
              </a:rPr>
              <a:t>Предоставление средств для решения уже обозначенных научных проблем и задач. </a:t>
            </a:r>
          </a:p>
          <a:p>
            <a:pPr marL="457200" indent="-457200" algn="just">
              <a:buFont typeface="+mj-lt"/>
              <a:buAutoNum type="arabicPeriod"/>
            </a:pPr>
            <a:r>
              <a:rPr lang="ru-RU" sz="2400" dirty="0">
                <a:latin typeface="Arial" panose="020B0604020202020204" pitchFamily="34" charset="0"/>
                <a:cs typeface="Arial" panose="020B0604020202020204" pitchFamily="34" charset="0"/>
              </a:rPr>
              <a:t>Улучшение организационной стороны проводимых исследований.</a:t>
            </a:r>
          </a:p>
        </p:txBody>
      </p:sp>
    </p:spTree>
    <p:extLst>
      <p:ext uri="{BB962C8B-B14F-4D97-AF65-F5344CB8AC3E}">
        <p14:creationId xmlns:p14="http://schemas.microsoft.com/office/powerpoint/2010/main" val="2126076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7EE319-274B-40D1-ACDE-7021BE8128F9}"/>
              </a:ext>
            </a:extLst>
          </p:cNvPr>
          <p:cNvSpPr>
            <a:spLocks noGrp="1"/>
          </p:cNvSpPr>
          <p:nvPr>
            <p:ph type="title"/>
          </p:nvPr>
        </p:nvSpPr>
        <p:spPr/>
        <p:txBody>
          <a:bodyPr>
            <a:normAutofit/>
          </a:bodyPr>
          <a:lstStyle/>
          <a:p>
            <a:pPr algn="ctr"/>
            <a:r>
              <a:rPr lang="ru-RU" dirty="0"/>
              <a:t>Область методологических знаний</a:t>
            </a:r>
          </a:p>
        </p:txBody>
      </p:sp>
      <p:sp>
        <p:nvSpPr>
          <p:cNvPr id="3" name="Объект 2">
            <a:extLst>
              <a:ext uri="{FF2B5EF4-FFF2-40B4-BE49-F238E27FC236}">
                <a16:creationId xmlns:a16="http://schemas.microsoft.com/office/drawing/2014/main" id="{9D3BDA65-040F-4357-A7D3-B1642218A2BD}"/>
              </a:ext>
            </a:extLst>
          </p:cNvPr>
          <p:cNvSpPr>
            <a:spLocks noGrp="1"/>
          </p:cNvSpPr>
          <p:nvPr>
            <p:ph idx="1"/>
          </p:nvPr>
        </p:nvSpPr>
        <p:spPr>
          <a:xfrm>
            <a:off x="1202919" y="2011679"/>
            <a:ext cx="9784080" cy="4491757"/>
          </a:xfrm>
        </p:spPr>
        <p:txBody>
          <a:bodyPr>
            <a:normAutofit/>
          </a:bodyPr>
          <a:lstStyle/>
          <a:p>
            <a:pPr marL="0" indent="0" algn="just">
              <a:buNone/>
            </a:pPr>
            <a:r>
              <a:rPr lang="ru-RU" dirty="0">
                <a:latin typeface="Arial" panose="020B0604020202020204" pitchFamily="34" charset="0"/>
                <a:cs typeface="Arial" panose="020B0604020202020204" pitchFamily="34" charset="0"/>
              </a:rPr>
              <a:t>Как и любая иная отрасль науки, методология имеет собственную область исследований: </a:t>
            </a:r>
          </a:p>
          <a:p>
            <a:pPr marL="457200" indent="-457200" algn="just">
              <a:buFont typeface="+mj-lt"/>
              <a:buAutoNum type="arabicPeriod"/>
            </a:pPr>
            <a:r>
              <a:rPr lang="ru-RU" dirty="0">
                <a:latin typeface="Arial" panose="020B0604020202020204" pitchFamily="34" charset="0"/>
                <a:cs typeface="Arial" panose="020B0604020202020204" pitchFamily="34" charset="0"/>
              </a:rPr>
              <a:t>Труды и работы исследователей из различных областей науки, в которые рассматриваются и анализируются принципы, положения, концепции, фундаментальные основы, теории и т.д. науки. </a:t>
            </a:r>
          </a:p>
          <a:p>
            <a:pPr marL="457200" indent="-457200" algn="just">
              <a:buFont typeface="+mj-lt"/>
              <a:buAutoNum type="arabicPeriod"/>
            </a:pPr>
            <a:r>
              <a:rPr lang="ru-RU" dirty="0">
                <a:latin typeface="Arial" panose="020B0604020202020204" pitchFamily="34" charset="0"/>
                <a:cs typeface="Arial" panose="020B0604020202020204" pitchFamily="34" charset="0"/>
              </a:rPr>
              <a:t>Определенный тип исследований, направленный на разработку актуальных проблем научного знания, их специфики, форм и способов разрешения. Например, в настоящее время существует значительное количество публикаций, рассматривающих специфику психологии как самостоятельной науки. В данных исследованиях специфика психологии исследуется в перспективе построения её на основании специально разработанной исследовательской программы.</a:t>
            </a:r>
          </a:p>
        </p:txBody>
      </p:sp>
    </p:spTree>
    <p:extLst>
      <p:ext uri="{BB962C8B-B14F-4D97-AF65-F5344CB8AC3E}">
        <p14:creationId xmlns:p14="http://schemas.microsoft.com/office/powerpoint/2010/main" val="260907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7F07F4F-7148-4022-9602-9BC7B44A2C7D}"/>
              </a:ext>
            </a:extLst>
          </p:cNvPr>
          <p:cNvSpPr>
            <a:spLocks noGrp="1"/>
          </p:cNvSpPr>
          <p:nvPr>
            <p:ph type="title"/>
          </p:nvPr>
        </p:nvSpPr>
        <p:spPr/>
        <p:txBody>
          <a:bodyPr/>
          <a:lstStyle/>
          <a:p>
            <a:pPr algn="ctr"/>
            <a:r>
              <a:rPr lang="ru-RU" dirty="0"/>
              <a:t>Область методологических знаний</a:t>
            </a:r>
          </a:p>
        </p:txBody>
      </p:sp>
      <p:sp>
        <p:nvSpPr>
          <p:cNvPr id="3" name="Объект 2">
            <a:extLst>
              <a:ext uri="{FF2B5EF4-FFF2-40B4-BE49-F238E27FC236}">
                <a16:creationId xmlns:a16="http://schemas.microsoft.com/office/drawing/2014/main" id="{17E531B3-EC2D-4E55-844F-DAAAB4426A72}"/>
              </a:ext>
            </a:extLst>
          </p:cNvPr>
          <p:cNvSpPr>
            <a:spLocks noGrp="1"/>
          </p:cNvSpPr>
          <p:nvPr>
            <p:ph idx="1"/>
          </p:nvPr>
        </p:nvSpPr>
        <p:spPr/>
        <p:txBody>
          <a:bodyPr>
            <a:normAutofit lnSpcReduction="10000"/>
          </a:bodyPr>
          <a:lstStyle/>
          <a:p>
            <a:pPr marL="0" indent="0" algn="just">
              <a:buNone/>
            </a:pPr>
            <a:r>
              <a:rPr lang="ru-RU" dirty="0">
                <a:latin typeface="Arial" panose="020B0604020202020204" pitchFamily="34" charset="0"/>
                <a:cs typeface="Arial" panose="020B0604020202020204" pitchFamily="34" charset="0"/>
              </a:rPr>
              <a:t>Одними из областей научного познания методологии выступают философия, науковедение и мировоззрение: </a:t>
            </a:r>
          </a:p>
          <a:p>
            <a:pPr marL="457200" indent="-457200" algn="just">
              <a:buFont typeface="+mj-lt"/>
              <a:buAutoNum type="arabicPeriod"/>
            </a:pPr>
            <a:r>
              <a:rPr lang="ru-RU" dirty="0">
                <a:latin typeface="Arial" panose="020B0604020202020204" pitchFamily="34" charset="0"/>
                <a:cs typeface="Arial" panose="020B0604020202020204" pitchFamily="34" charset="0"/>
              </a:rPr>
              <a:t>Философия – это научное знание, занимающееся исследованием общих законов общества, природы и человеческого познания. Часть знаний из области философии входит в структуру методологии. </a:t>
            </a:r>
          </a:p>
          <a:p>
            <a:pPr marL="457200" indent="-457200" algn="just">
              <a:buFont typeface="+mj-lt"/>
              <a:buAutoNum type="arabicPeriod"/>
            </a:pPr>
            <a:r>
              <a:rPr lang="ru-RU" dirty="0">
                <a:latin typeface="Arial" panose="020B0604020202020204" pitchFamily="34" charset="0"/>
                <a:cs typeface="Arial" panose="020B0604020202020204" pitchFamily="34" charset="0"/>
              </a:rPr>
              <a:t>Науковедение – это отрасль исследований, которая занимается изучением закономерностей развития и последующего функционирования науки, ее структуры, динамики, а также взаимосвязи с иными областями деятельности человека. </a:t>
            </a:r>
          </a:p>
          <a:p>
            <a:pPr marL="457200" indent="-457200" algn="just">
              <a:buFont typeface="+mj-lt"/>
              <a:buAutoNum type="arabicPeriod"/>
            </a:pPr>
            <a:r>
              <a:rPr lang="ru-RU" dirty="0">
                <a:latin typeface="Arial" panose="020B0604020202020204" pitchFamily="34" charset="0"/>
                <a:cs typeface="Arial" panose="020B0604020202020204" pitchFamily="34" charset="0"/>
              </a:rPr>
              <a:t>Мировоззрение – это определенная система взглядов на окружающий мир и место человека в нем, а также на отношение человека к этому миру и самому себе. На основании мировоззрения формируются основные жизненные позиции человека.</a:t>
            </a:r>
          </a:p>
        </p:txBody>
      </p:sp>
    </p:spTree>
    <p:extLst>
      <p:ext uri="{BB962C8B-B14F-4D97-AF65-F5344CB8AC3E}">
        <p14:creationId xmlns:p14="http://schemas.microsoft.com/office/powerpoint/2010/main" val="4908237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каймление">
  <a:themeElements>
    <a:clrScheme name="Окаймление">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Окаймление">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Окаймление">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TM03090430[[fn=Окаймление]]</Template>
  <TotalTime>49</TotalTime>
  <Words>1073</Words>
  <Application>Microsoft Office PowerPoint</Application>
  <PresentationFormat>Широкоэкранный</PresentationFormat>
  <Paragraphs>65</Paragraphs>
  <Slides>16</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16</vt:i4>
      </vt:variant>
    </vt:vector>
  </HeadingPairs>
  <TitlesOfParts>
    <vt:vector size="21" baseType="lpstr">
      <vt:lpstr>Arial</vt:lpstr>
      <vt:lpstr>Calibri</vt:lpstr>
      <vt:lpstr>Corbel</vt:lpstr>
      <vt:lpstr>Wingdings</vt:lpstr>
      <vt:lpstr>Окаймление</vt:lpstr>
      <vt:lpstr>Сущность и уровни научной методологии</vt:lpstr>
      <vt:lpstr>Сущность</vt:lpstr>
      <vt:lpstr>Сущность</vt:lpstr>
      <vt:lpstr>Предмет методологии</vt:lpstr>
      <vt:lpstr>Структура методологии</vt:lpstr>
      <vt:lpstr>виды методологического знания</vt:lpstr>
      <vt:lpstr>виды методологического знания</vt:lpstr>
      <vt:lpstr>Область методологических знаний</vt:lpstr>
      <vt:lpstr>Область методологических знаний</vt:lpstr>
      <vt:lpstr>Уровни методологии</vt:lpstr>
      <vt:lpstr>Философский уровень</vt:lpstr>
      <vt:lpstr>Общенаучный уровень</vt:lpstr>
      <vt:lpstr>Конкретно-научный уровень</vt:lpstr>
      <vt:lpstr>Технологический уровень</vt:lpstr>
      <vt:lpstr>Обобщение</vt:lpstr>
      <vt:lpstr>Спасибо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Сущность и уровни научной методологии</dc:title>
  <dc:creator>Елена</dc:creator>
  <cp:lastModifiedBy>Пользователь Windows</cp:lastModifiedBy>
  <cp:revision>11</cp:revision>
  <dcterms:created xsi:type="dcterms:W3CDTF">2020-11-10T06:01:46Z</dcterms:created>
  <dcterms:modified xsi:type="dcterms:W3CDTF">2020-12-02T12:31:35Z</dcterms:modified>
</cp:coreProperties>
</file>