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7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4DC307-55F7-4808-AB04-93A4621DD771}" type="doc">
      <dgm:prSet loTypeId="urn:microsoft.com/office/officeart/2009/3/layout/SnapshotPictureList" loCatId="picture" qsTypeId="urn:microsoft.com/office/officeart/2005/8/quickstyle/simple1" qsCatId="simple" csTypeId="urn:microsoft.com/office/officeart/2005/8/colors/accent1_2" csCatId="accent1" phldr="1"/>
      <dgm:spPr/>
    </dgm:pt>
    <dgm:pt modelId="{AF915349-3ADD-4D95-A465-6E689AF69C04}" type="pres">
      <dgm:prSet presAssocID="{BB4DC307-55F7-4808-AB04-93A4621DD771}" presName="Name0" presStyleCnt="0">
        <dgm:presLayoutVars>
          <dgm:chMax/>
          <dgm:chPref/>
          <dgm:dir/>
          <dgm:animLvl val="lvl"/>
        </dgm:presLayoutVars>
      </dgm:prSet>
      <dgm:spPr/>
    </dgm:pt>
  </dgm:ptLst>
  <dgm:cxnLst>
    <dgm:cxn modelId="{A0F3E062-2510-4C58-8438-6041F7B462FC}" type="presOf" srcId="{BB4DC307-55F7-4808-AB04-93A4621DD771}" destId="{AF915349-3ADD-4D95-A465-6E689AF69C04}" srcOrd="0" destOrd="0" presId="urn:microsoft.com/office/officeart/2009/3/layout/Snapshot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63241B-7B7F-48B7-B35B-DF90D916CDA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ru-RU"/>
        </a:p>
      </dgm:t>
    </dgm:pt>
    <dgm:pt modelId="{46127281-D3B3-4028-B61B-CA4F79F701D9}">
      <dgm:prSet custT="1"/>
      <dgm:spPr/>
      <dgm:t>
        <a:bodyPr/>
        <a:lstStyle/>
        <a:p>
          <a:r>
            <a:rPr lang="ru-RU" sz="1800" b="1" dirty="0"/>
            <a:t>Опрос</a:t>
          </a:r>
          <a:r>
            <a:rPr lang="ru-RU" sz="1800" dirty="0"/>
            <a:t> (анкетирование, интервьюирование, тестирование),</a:t>
          </a:r>
        </a:p>
      </dgm:t>
    </dgm:pt>
    <dgm:pt modelId="{66126898-B257-43CA-9700-82CEB5875009}" type="parTrans" cxnId="{003E29F0-A806-4F8B-9D89-8FB9BB12FBE7}">
      <dgm:prSet/>
      <dgm:spPr/>
      <dgm:t>
        <a:bodyPr/>
        <a:lstStyle/>
        <a:p>
          <a:endParaRPr lang="ru-RU"/>
        </a:p>
      </dgm:t>
    </dgm:pt>
    <dgm:pt modelId="{75F03AA0-1F5D-4EDE-9840-86008A594EF2}" type="sibTrans" cxnId="{003E29F0-A806-4F8B-9D89-8FB9BB12FBE7}">
      <dgm:prSet/>
      <dgm:spPr/>
      <dgm:t>
        <a:bodyPr/>
        <a:lstStyle/>
        <a:p>
          <a:endParaRPr lang="ru-RU"/>
        </a:p>
      </dgm:t>
    </dgm:pt>
    <dgm:pt modelId="{F9607808-2273-445F-A2F7-DFF3BE287ED4}">
      <dgm:prSet custT="1"/>
      <dgm:spPr/>
      <dgm:t>
        <a:bodyPr/>
        <a:lstStyle/>
        <a:p>
          <a:r>
            <a:rPr lang="ru-RU" sz="2000" b="1" dirty="0"/>
            <a:t>Экспертных оценок</a:t>
          </a:r>
          <a:endParaRPr lang="ru-RU" sz="2000" dirty="0"/>
        </a:p>
      </dgm:t>
    </dgm:pt>
    <dgm:pt modelId="{C16A3107-6CB8-46FB-B284-4AF7A169D68F}" type="parTrans" cxnId="{66468EF6-B1BF-433B-A677-C118A3D11930}">
      <dgm:prSet/>
      <dgm:spPr/>
      <dgm:t>
        <a:bodyPr/>
        <a:lstStyle/>
        <a:p>
          <a:endParaRPr lang="ru-RU"/>
        </a:p>
      </dgm:t>
    </dgm:pt>
    <dgm:pt modelId="{68CB8191-B6E9-44C8-BC81-E7D5F91F2A63}" type="sibTrans" cxnId="{66468EF6-B1BF-433B-A677-C118A3D11930}">
      <dgm:prSet/>
      <dgm:spPr/>
      <dgm:t>
        <a:bodyPr/>
        <a:lstStyle/>
        <a:p>
          <a:endParaRPr lang="ru-RU"/>
        </a:p>
      </dgm:t>
    </dgm:pt>
    <dgm:pt modelId="{F4F2EF86-31C1-4506-8A86-283E36B1B6EF}">
      <dgm:prSet custT="1"/>
      <dgm:spPr/>
      <dgm:t>
        <a:bodyPr/>
        <a:lstStyle/>
        <a:p>
          <a:r>
            <a:rPr lang="ru-RU" sz="1600" b="1" dirty="0"/>
            <a:t>Лабораторные эксперименты (в физике, химии).</a:t>
          </a:r>
          <a:endParaRPr lang="ru-RU" sz="1600" dirty="0"/>
        </a:p>
      </dgm:t>
    </dgm:pt>
    <dgm:pt modelId="{DE3B21D8-D23D-4D1F-92B8-FC1E6449BD3A}" type="parTrans" cxnId="{9B6581B1-3140-46D6-98A7-C84BB2F1FBB9}">
      <dgm:prSet/>
      <dgm:spPr/>
      <dgm:t>
        <a:bodyPr/>
        <a:lstStyle/>
        <a:p>
          <a:endParaRPr lang="ru-RU"/>
        </a:p>
      </dgm:t>
    </dgm:pt>
    <dgm:pt modelId="{AD1A4D66-62AA-4A39-8254-83948797691E}" type="sibTrans" cxnId="{9B6581B1-3140-46D6-98A7-C84BB2F1FBB9}">
      <dgm:prSet/>
      <dgm:spPr/>
      <dgm:t>
        <a:bodyPr/>
        <a:lstStyle/>
        <a:p>
          <a:endParaRPr lang="ru-RU"/>
        </a:p>
      </dgm:t>
    </dgm:pt>
    <dgm:pt modelId="{38CD3888-9B7C-42E5-8B29-ABA89ED56C67}" type="pres">
      <dgm:prSet presAssocID="{8D63241B-7B7F-48B7-B35B-DF90D916CDA4}" presName="cycle" presStyleCnt="0">
        <dgm:presLayoutVars>
          <dgm:dir/>
          <dgm:resizeHandles val="exact"/>
        </dgm:presLayoutVars>
      </dgm:prSet>
      <dgm:spPr/>
      <dgm:t>
        <a:bodyPr/>
        <a:lstStyle/>
        <a:p>
          <a:endParaRPr lang="ru-RU"/>
        </a:p>
      </dgm:t>
    </dgm:pt>
    <dgm:pt modelId="{4C227A20-EB0F-4FB9-BA99-A4F518709324}" type="pres">
      <dgm:prSet presAssocID="{46127281-D3B3-4028-B61B-CA4F79F701D9}" presName="node" presStyleLbl="node1" presStyleIdx="0" presStyleCnt="3" custScaleX="122848" custScaleY="116772" custRadScaleRad="96873" custRadScaleInc="-4608">
        <dgm:presLayoutVars>
          <dgm:bulletEnabled val="1"/>
        </dgm:presLayoutVars>
      </dgm:prSet>
      <dgm:spPr/>
      <dgm:t>
        <a:bodyPr/>
        <a:lstStyle/>
        <a:p>
          <a:endParaRPr lang="ru-RU"/>
        </a:p>
      </dgm:t>
    </dgm:pt>
    <dgm:pt modelId="{B8CA03DA-74EE-4547-A793-14BE462ABBAC}" type="pres">
      <dgm:prSet presAssocID="{75F03AA0-1F5D-4EDE-9840-86008A594EF2}" presName="sibTrans" presStyleLbl="sibTrans2D1" presStyleIdx="0" presStyleCnt="3" custScaleX="169218" custLinFactNeighborX="15578" custLinFactNeighborY="-2647"/>
      <dgm:spPr/>
      <dgm:t>
        <a:bodyPr/>
        <a:lstStyle/>
        <a:p>
          <a:endParaRPr lang="ru-RU"/>
        </a:p>
      </dgm:t>
    </dgm:pt>
    <dgm:pt modelId="{6854257F-A9D2-498D-9253-E892128239F9}" type="pres">
      <dgm:prSet presAssocID="{75F03AA0-1F5D-4EDE-9840-86008A594EF2}" presName="connectorText" presStyleLbl="sibTrans2D1" presStyleIdx="0" presStyleCnt="3"/>
      <dgm:spPr/>
      <dgm:t>
        <a:bodyPr/>
        <a:lstStyle/>
        <a:p>
          <a:endParaRPr lang="ru-RU"/>
        </a:p>
      </dgm:t>
    </dgm:pt>
    <dgm:pt modelId="{3C252C42-3957-4BDC-B062-A04C6D8DFE73}" type="pres">
      <dgm:prSet presAssocID="{F9607808-2273-445F-A2F7-DFF3BE287ED4}" presName="node" presStyleLbl="node1" presStyleIdx="1" presStyleCnt="3" custScaleX="130259" custScaleY="109141" custRadScaleRad="126184" custRadScaleInc="-11992">
        <dgm:presLayoutVars>
          <dgm:bulletEnabled val="1"/>
        </dgm:presLayoutVars>
      </dgm:prSet>
      <dgm:spPr/>
      <dgm:t>
        <a:bodyPr/>
        <a:lstStyle/>
        <a:p>
          <a:endParaRPr lang="ru-RU"/>
        </a:p>
      </dgm:t>
    </dgm:pt>
    <dgm:pt modelId="{0956F2E5-E3FD-439E-8C0C-D7F1DD0F8396}" type="pres">
      <dgm:prSet presAssocID="{68CB8191-B6E9-44C8-BC81-E7D5F91F2A63}" presName="sibTrans" presStyleLbl="sibTrans2D1" presStyleIdx="1" presStyleCnt="3" custScaleX="149552"/>
      <dgm:spPr/>
      <dgm:t>
        <a:bodyPr/>
        <a:lstStyle/>
        <a:p>
          <a:endParaRPr lang="ru-RU"/>
        </a:p>
      </dgm:t>
    </dgm:pt>
    <dgm:pt modelId="{05166486-5C45-42E4-8E62-D454A2C23BA7}" type="pres">
      <dgm:prSet presAssocID="{68CB8191-B6E9-44C8-BC81-E7D5F91F2A63}" presName="connectorText" presStyleLbl="sibTrans2D1" presStyleIdx="1" presStyleCnt="3"/>
      <dgm:spPr/>
      <dgm:t>
        <a:bodyPr/>
        <a:lstStyle/>
        <a:p>
          <a:endParaRPr lang="ru-RU"/>
        </a:p>
      </dgm:t>
    </dgm:pt>
    <dgm:pt modelId="{A80E7568-E457-4DA5-9E0F-002D13018A4F}" type="pres">
      <dgm:prSet presAssocID="{F4F2EF86-31C1-4506-8A86-283E36B1B6EF}" presName="node" presStyleLbl="node1" presStyleIdx="2" presStyleCnt="3" custScaleX="131804" custScaleY="101274" custRadScaleRad="141489" custRadScaleInc="16560">
        <dgm:presLayoutVars>
          <dgm:bulletEnabled val="1"/>
        </dgm:presLayoutVars>
      </dgm:prSet>
      <dgm:spPr/>
      <dgm:t>
        <a:bodyPr/>
        <a:lstStyle/>
        <a:p>
          <a:endParaRPr lang="ru-RU"/>
        </a:p>
      </dgm:t>
    </dgm:pt>
    <dgm:pt modelId="{270BC7D7-4FC0-4326-A590-02A7F4B320C4}" type="pres">
      <dgm:prSet presAssocID="{AD1A4D66-62AA-4A39-8254-83948797691E}" presName="sibTrans" presStyleLbl="sibTrans2D1" presStyleIdx="2" presStyleCnt="3" custScaleX="146242"/>
      <dgm:spPr/>
      <dgm:t>
        <a:bodyPr/>
        <a:lstStyle/>
        <a:p>
          <a:endParaRPr lang="ru-RU"/>
        </a:p>
      </dgm:t>
    </dgm:pt>
    <dgm:pt modelId="{2BEC2DF8-F605-45A6-BF87-C977C7E95182}" type="pres">
      <dgm:prSet presAssocID="{AD1A4D66-62AA-4A39-8254-83948797691E}" presName="connectorText" presStyleLbl="sibTrans2D1" presStyleIdx="2" presStyleCnt="3"/>
      <dgm:spPr/>
      <dgm:t>
        <a:bodyPr/>
        <a:lstStyle/>
        <a:p>
          <a:endParaRPr lang="ru-RU"/>
        </a:p>
      </dgm:t>
    </dgm:pt>
  </dgm:ptLst>
  <dgm:cxnLst>
    <dgm:cxn modelId="{5251E510-C169-448D-A764-F6A8202CA421}" type="presOf" srcId="{75F03AA0-1F5D-4EDE-9840-86008A594EF2}" destId="{B8CA03DA-74EE-4547-A793-14BE462ABBAC}" srcOrd="0" destOrd="0" presId="urn:microsoft.com/office/officeart/2005/8/layout/cycle2"/>
    <dgm:cxn modelId="{318561C4-F87F-437E-8340-6527E98799C4}" type="presOf" srcId="{AD1A4D66-62AA-4A39-8254-83948797691E}" destId="{270BC7D7-4FC0-4326-A590-02A7F4B320C4}" srcOrd="0" destOrd="0" presId="urn:microsoft.com/office/officeart/2005/8/layout/cycle2"/>
    <dgm:cxn modelId="{030BBA19-2F0E-46CD-B9C2-F42705921751}" type="presOf" srcId="{68CB8191-B6E9-44C8-BC81-E7D5F91F2A63}" destId="{0956F2E5-E3FD-439E-8C0C-D7F1DD0F8396}" srcOrd="0" destOrd="0" presId="urn:microsoft.com/office/officeart/2005/8/layout/cycle2"/>
    <dgm:cxn modelId="{3EDC3F3C-E3BC-487E-B0D5-E849FCCCCCD6}" type="presOf" srcId="{46127281-D3B3-4028-B61B-CA4F79F701D9}" destId="{4C227A20-EB0F-4FB9-BA99-A4F518709324}" srcOrd="0" destOrd="0" presId="urn:microsoft.com/office/officeart/2005/8/layout/cycle2"/>
    <dgm:cxn modelId="{003E29F0-A806-4F8B-9D89-8FB9BB12FBE7}" srcId="{8D63241B-7B7F-48B7-B35B-DF90D916CDA4}" destId="{46127281-D3B3-4028-B61B-CA4F79F701D9}" srcOrd="0" destOrd="0" parTransId="{66126898-B257-43CA-9700-82CEB5875009}" sibTransId="{75F03AA0-1F5D-4EDE-9840-86008A594EF2}"/>
    <dgm:cxn modelId="{E8AB51EC-EBE3-4928-AE49-772D6EF808A5}" type="presOf" srcId="{AD1A4D66-62AA-4A39-8254-83948797691E}" destId="{2BEC2DF8-F605-45A6-BF87-C977C7E95182}" srcOrd="1" destOrd="0" presId="urn:microsoft.com/office/officeart/2005/8/layout/cycle2"/>
    <dgm:cxn modelId="{7BF2460A-A360-4733-B87E-94312DD6BA16}" type="presOf" srcId="{75F03AA0-1F5D-4EDE-9840-86008A594EF2}" destId="{6854257F-A9D2-498D-9253-E892128239F9}" srcOrd="1" destOrd="0" presId="urn:microsoft.com/office/officeart/2005/8/layout/cycle2"/>
    <dgm:cxn modelId="{11B67D9E-F537-40F3-ADB9-C150D81AAA81}" type="presOf" srcId="{8D63241B-7B7F-48B7-B35B-DF90D916CDA4}" destId="{38CD3888-9B7C-42E5-8B29-ABA89ED56C67}" srcOrd="0" destOrd="0" presId="urn:microsoft.com/office/officeart/2005/8/layout/cycle2"/>
    <dgm:cxn modelId="{66468EF6-B1BF-433B-A677-C118A3D11930}" srcId="{8D63241B-7B7F-48B7-B35B-DF90D916CDA4}" destId="{F9607808-2273-445F-A2F7-DFF3BE287ED4}" srcOrd="1" destOrd="0" parTransId="{C16A3107-6CB8-46FB-B284-4AF7A169D68F}" sibTransId="{68CB8191-B6E9-44C8-BC81-E7D5F91F2A63}"/>
    <dgm:cxn modelId="{9B6581B1-3140-46D6-98A7-C84BB2F1FBB9}" srcId="{8D63241B-7B7F-48B7-B35B-DF90D916CDA4}" destId="{F4F2EF86-31C1-4506-8A86-283E36B1B6EF}" srcOrd="2" destOrd="0" parTransId="{DE3B21D8-D23D-4D1F-92B8-FC1E6449BD3A}" sibTransId="{AD1A4D66-62AA-4A39-8254-83948797691E}"/>
    <dgm:cxn modelId="{4D3CB5A8-1CAD-44DC-B133-A71D487521DA}" type="presOf" srcId="{F9607808-2273-445F-A2F7-DFF3BE287ED4}" destId="{3C252C42-3957-4BDC-B062-A04C6D8DFE73}" srcOrd="0" destOrd="0" presId="urn:microsoft.com/office/officeart/2005/8/layout/cycle2"/>
    <dgm:cxn modelId="{F7DD272B-D762-4F3C-8570-66CD3CE2F072}" type="presOf" srcId="{68CB8191-B6E9-44C8-BC81-E7D5F91F2A63}" destId="{05166486-5C45-42E4-8E62-D454A2C23BA7}" srcOrd="1" destOrd="0" presId="urn:microsoft.com/office/officeart/2005/8/layout/cycle2"/>
    <dgm:cxn modelId="{AD0EBB41-B976-455E-A458-588135CE9EC3}" type="presOf" srcId="{F4F2EF86-31C1-4506-8A86-283E36B1B6EF}" destId="{A80E7568-E457-4DA5-9E0F-002D13018A4F}" srcOrd="0" destOrd="0" presId="urn:microsoft.com/office/officeart/2005/8/layout/cycle2"/>
    <dgm:cxn modelId="{64D4D9F5-0C33-43FF-8421-12360E63BD8C}" type="presParOf" srcId="{38CD3888-9B7C-42E5-8B29-ABA89ED56C67}" destId="{4C227A20-EB0F-4FB9-BA99-A4F518709324}" srcOrd="0" destOrd="0" presId="urn:microsoft.com/office/officeart/2005/8/layout/cycle2"/>
    <dgm:cxn modelId="{1EE11410-AA86-43ED-81EA-D295D18F2931}" type="presParOf" srcId="{38CD3888-9B7C-42E5-8B29-ABA89ED56C67}" destId="{B8CA03DA-74EE-4547-A793-14BE462ABBAC}" srcOrd="1" destOrd="0" presId="urn:microsoft.com/office/officeart/2005/8/layout/cycle2"/>
    <dgm:cxn modelId="{8A32673D-4E33-4EE1-8123-DBF4B420BD7A}" type="presParOf" srcId="{B8CA03DA-74EE-4547-A793-14BE462ABBAC}" destId="{6854257F-A9D2-498D-9253-E892128239F9}" srcOrd="0" destOrd="0" presId="urn:microsoft.com/office/officeart/2005/8/layout/cycle2"/>
    <dgm:cxn modelId="{3C906409-CC01-46D6-AA3A-BF72473A6DBD}" type="presParOf" srcId="{38CD3888-9B7C-42E5-8B29-ABA89ED56C67}" destId="{3C252C42-3957-4BDC-B062-A04C6D8DFE73}" srcOrd="2" destOrd="0" presId="urn:microsoft.com/office/officeart/2005/8/layout/cycle2"/>
    <dgm:cxn modelId="{CCC799A6-88E8-4E45-A036-9819CCC23AA6}" type="presParOf" srcId="{38CD3888-9B7C-42E5-8B29-ABA89ED56C67}" destId="{0956F2E5-E3FD-439E-8C0C-D7F1DD0F8396}" srcOrd="3" destOrd="0" presId="urn:microsoft.com/office/officeart/2005/8/layout/cycle2"/>
    <dgm:cxn modelId="{0E53D3DC-FA03-49CB-AC5C-938265FDB258}" type="presParOf" srcId="{0956F2E5-E3FD-439E-8C0C-D7F1DD0F8396}" destId="{05166486-5C45-42E4-8E62-D454A2C23BA7}" srcOrd="0" destOrd="0" presId="urn:microsoft.com/office/officeart/2005/8/layout/cycle2"/>
    <dgm:cxn modelId="{047E480A-DC8F-4689-9B0B-1824913A379F}" type="presParOf" srcId="{38CD3888-9B7C-42E5-8B29-ABA89ED56C67}" destId="{A80E7568-E457-4DA5-9E0F-002D13018A4F}" srcOrd="4" destOrd="0" presId="urn:microsoft.com/office/officeart/2005/8/layout/cycle2"/>
    <dgm:cxn modelId="{076BF021-AF9D-4FC2-8BF2-024996F5146C}" type="presParOf" srcId="{38CD3888-9B7C-42E5-8B29-ABA89ED56C67}" destId="{270BC7D7-4FC0-4326-A590-02A7F4B320C4}" srcOrd="5" destOrd="0" presId="urn:microsoft.com/office/officeart/2005/8/layout/cycle2"/>
    <dgm:cxn modelId="{42E90167-F65D-43EF-8DFB-B56528667FED}" type="presParOf" srcId="{270BC7D7-4FC0-4326-A590-02A7F4B320C4}" destId="{2BEC2DF8-F605-45A6-BF87-C977C7E9518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92E63B-EFF1-4741-8CCB-7F538E55E005}" type="doc">
      <dgm:prSet loTypeId="urn:microsoft.com/office/officeart/2008/layout/VerticalCurvedList" loCatId="list" qsTypeId="urn:microsoft.com/office/officeart/2005/8/quickstyle/simple4" qsCatId="simple" csTypeId="urn:microsoft.com/office/officeart/2005/8/colors/accent2_4" csCatId="accent2" phldr="1"/>
      <dgm:spPr/>
      <dgm:t>
        <a:bodyPr/>
        <a:lstStyle/>
        <a:p>
          <a:endParaRPr lang="ru-RU"/>
        </a:p>
      </dgm:t>
    </dgm:pt>
    <dgm:pt modelId="{D8FACDEA-7B2F-44F9-BAFA-7F3437C9EFBE}">
      <dgm:prSet custT="1"/>
      <dgm:spPr/>
      <dgm:t>
        <a:bodyPr/>
        <a:lstStyle/>
        <a:p>
          <a:r>
            <a:rPr lang="ru-RU" sz="2400" b="1" i="1" dirty="0"/>
            <a:t>Исторический и логический методы исследования</a:t>
          </a:r>
          <a:endParaRPr lang="ru-RU" sz="2400" dirty="0"/>
        </a:p>
      </dgm:t>
    </dgm:pt>
    <dgm:pt modelId="{476B958D-49EF-4ADC-B822-53977E614344}" type="parTrans" cxnId="{B53D3F09-CEDE-4094-8EDA-38EB2912F04A}">
      <dgm:prSet/>
      <dgm:spPr/>
      <dgm:t>
        <a:bodyPr/>
        <a:lstStyle/>
        <a:p>
          <a:endParaRPr lang="ru-RU"/>
        </a:p>
      </dgm:t>
    </dgm:pt>
    <dgm:pt modelId="{28E9BE09-1B2C-4271-9034-1D51E24F5036}" type="sibTrans" cxnId="{B53D3F09-CEDE-4094-8EDA-38EB2912F04A}">
      <dgm:prSet/>
      <dgm:spPr/>
      <dgm:t>
        <a:bodyPr/>
        <a:lstStyle/>
        <a:p>
          <a:endParaRPr lang="ru-RU"/>
        </a:p>
      </dgm:t>
    </dgm:pt>
    <dgm:pt modelId="{0BCB9BD9-8041-4CB4-9AF5-D574E7467E23}">
      <dgm:prSet custT="1"/>
      <dgm:spPr/>
      <dgm:t>
        <a:bodyPr/>
        <a:lstStyle/>
        <a:p>
          <a:r>
            <a:rPr lang="ru-RU" sz="2000" b="1" i="1" dirty="0"/>
            <a:t>     </a:t>
          </a:r>
          <a:r>
            <a:rPr lang="ru-RU" sz="2400" b="1" i="1" dirty="0"/>
            <a:t>Математические методы (шкалирование и рейтинг)</a:t>
          </a:r>
          <a:endParaRPr lang="ru-RU" sz="2000" b="1" dirty="0"/>
        </a:p>
      </dgm:t>
    </dgm:pt>
    <dgm:pt modelId="{CA39B021-00DB-4EA8-82C7-3041D8473465}" type="parTrans" cxnId="{B410B1AE-3993-46DC-B008-16F5FF36495B}">
      <dgm:prSet/>
      <dgm:spPr/>
      <dgm:t>
        <a:bodyPr/>
        <a:lstStyle/>
        <a:p>
          <a:endParaRPr lang="ru-RU"/>
        </a:p>
      </dgm:t>
    </dgm:pt>
    <dgm:pt modelId="{3533C814-B745-45F0-8287-F80D84B4DF3F}" type="sibTrans" cxnId="{B410B1AE-3993-46DC-B008-16F5FF36495B}">
      <dgm:prSet/>
      <dgm:spPr/>
      <dgm:t>
        <a:bodyPr/>
        <a:lstStyle/>
        <a:p>
          <a:endParaRPr lang="ru-RU"/>
        </a:p>
      </dgm:t>
    </dgm:pt>
    <dgm:pt modelId="{9D8C738B-9CC6-46E0-B024-57B36C46F567}">
      <dgm:prSet custT="1"/>
      <dgm:spPr/>
      <dgm:t>
        <a:bodyPr/>
        <a:lstStyle/>
        <a:p>
          <a:r>
            <a:rPr lang="ru-RU" sz="2400" b="1" i="1" dirty="0"/>
            <a:t>Аксиоматический метод</a:t>
          </a:r>
          <a:endParaRPr lang="ru-RU" sz="2400" dirty="0"/>
        </a:p>
      </dgm:t>
    </dgm:pt>
    <dgm:pt modelId="{B0B74319-66BD-48C5-A819-B300A9DC4FE8}" type="parTrans" cxnId="{91E4C0AF-73D0-413B-A7AA-2F3917DBD413}">
      <dgm:prSet/>
      <dgm:spPr/>
      <dgm:t>
        <a:bodyPr/>
        <a:lstStyle/>
        <a:p>
          <a:endParaRPr lang="ru-RU"/>
        </a:p>
      </dgm:t>
    </dgm:pt>
    <dgm:pt modelId="{EE1432AE-42E9-47B7-A7F8-023A9D56E8B1}" type="sibTrans" cxnId="{91E4C0AF-73D0-413B-A7AA-2F3917DBD413}">
      <dgm:prSet/>
      <dgm:spPr/>
      <dgm:t>
        <a:bodyPr/>
        <a:lstStyle/>
        <a:p>
          <a:endParaRPr lang="ru-RU"/>
        </a:p>
      </dgm:t>
    </dgm:pt>
    <dgm:pt modelId="{594BA895-9B3A-4EBE-AE52-38EEAD2440E7}">
      <dgm:prSet custT="1"/>
      <dgm:spPr/>
      <dgm:t>
        <a:bodyPr/>
        <a:lstStyle/>
        <a:p>
          <a:r>
            <a:rPr lang="ru-RU" sz="2400" b="1" i="1" dirty="0"/>
            <a:t>Статистические методы</a:t>
          </a:r>
          <a:r>
            <a:rPr lang="ru-RU" sz="2400" dirty="0"/>
            <a:t> </a:t>
          </a:r>
        </a:p>
      </dgm:t>
    </dgm:pt>
    <dgm:pt modelId="{3BD088D9-1C30-4426-A80D-A5EF3E71CA7B}" type="parTrans" cxnId="{A3408282-1C5C-44B0-9035-0FFADFA51299}">
      <dgm:prSet/>
      <dgm:spPr/>
      <dgm:t>
        <a:bodyPr/>
        <a:lstStyle/>
        <a:p>
          <a:endParaRPr lang="ru-RU"/>
        </a:p>
      </dgm:t>
    </dgm:pt>
    <dgm:pt modelId="{164ACAA6-3042-4268-A282-34DC823441E2}" type="sibTrans" cxnId="{A3408282-1C5C-44B0-9035-0FFADFA51299}">
      <dgm:prSet/>
      <dgm:spPr/>
      <dgm:t>
        <a:bodyPr/>
        <a:lstStyle/>
        <a:p>
          <a:endParaRPr lang="ru-RU"/>
        </a:p>
      </dgm:t>
    </dgm:pt>
    <dgm:pt modelId="{940DD693-D0E9-4B55-8D7E-B152D8DD5139}" type="pres">
      <dgm:prSet presAssocID="{4292E63B-EFF1-4741-8CCB-7F538E55E005}" presName="Name0" presStyleCnt="0">
        <dgm:presLayoutVars>
          <dgm:chMax val="7"/>
          <dgm:chPref val="7"/>
          <dgm:dir/>
        </dgm:presLayoutVars>
      </dgm:prSet>
      <dgm:spPr/>
      <dgm:t>
        <a:bodyPr/>
        <a:lstStyle/>
        <a:p>
          <a:endParaRPr lang="ru-RU"/>
        </a:p>
      </dgm:t>
    </dgm:pt>
    <dgm:pt modelId="{9F12395C-BA9C-473C-996A-2F29534449A0}" type="pres">
      <dgm:prSet presAssocID="{4292E63B-EFF1-4741-8CCB-7F538E55E005}" presName="Name1" presStyleCnt="0"/>
      <dgm:spPr/>
    </dgm:pt>
    <dgm:pt modelId="{FCC07766-397D-4850-956B-847BC5DC546C}" type="pres">
      <dgm:prSet presAssocID="{4292E63B-EFF1-4741-8CCB-7F538E55E005}" presName="cycle" presStyleCnt="0"/>
      <dgm:spPr/>
    </dgm:pt>
    <dgm:pt modelId="{B1ED78D0-B320-4F8D-880F-5A07D96D201B}" type="pres">
      <dgm:prSet presAssocID="{4292E63B-EFF1-4741-8CCB-7F538E55E005}" presName="srcNode" presStyleLbl="node1" presStyleIdx="0" presStyleCnt="4"/>
      <dgm:spPr/>
    </dgm:pt>
    <dgm:pt modelId="{2C004E1B-F388-4C23-BFAC-6D77B71B5853}" type="pres">
      <dgm:prSet presAssocID="{4292E63B-EFF1-4741-8CCB-7F538E55E005}" presName="conn" presStyleLbl="parChTrans1D2" presStyleIdx="0" presStyleCnt="1"/>
      <dgm:spPr/>
      <dgm:t>
        <a:bodyPr/>
        <a:lstStyle/>
        <a:p>
          <a:endParaRPr lang="ru-RU"/>
        </a:p>
      </dgm:t>
    </dgm:pt>
    <dgm:pt modelId="{52DE1025-17D1-4F0E-B413-EAEA3839F66C}" type="pres">
      <dgm:prSet presAssocID="{4292E63B-EFF1-4741-8CCB-7F538E55E005}" presName="extraNode" presStyleLbl="node1" presStyleIdx="0" presStyleCnt="4"/>
      <dgm:spPr/>
    </dgm:pt>
    <dgm:pt modelId="{25A510F4-E81F-4B99-94A5-4D72C070920A}" type="pres">
      <dgm:prSet presAssocID="{4292E63B-EFF1-4741-8CCB-7F538E55E005}" presName="dstNode" presStyleLbl="node1" presStyleIdx="0" presStyleCnt="4"/>
      <dgm:spPr/>
    </dgm:pt>
    <dgm:pt modelId="{D8FA22A2-BC61-4E0E-8806-212A7646581C}" type="pres">
      <dgm:prSet presAssocID="{D8FACDEA-7B2F-44F9-BAFA-7F3437C9EFBE}" presName="text_1" presStyleLbl="node1" presStyleIdx="0" presStyleCnt="4">
        <dgm:presLayoutVars>
          <dgm:bulletEnabled val="1"/>
        </dgm:presLayoutVars>
      </dgm:prSet>
      <dgm:spPr/>
      <dgm:t>
        <a:bodyPr/>
        <a:lstStyle/>
        <a:p>
          <a:endParaRPr lang="ru-RU"/>
        </a:p>
      </dgm:t>
    </dgm:pt>
    <dgm:pt modelId="{330B98A2-A8C7-4FE0-97F9-E27CA246EB91}" type="pres">
      <dgm:prSet presAssocID="{D8FACDEA-7B2F-44F9-BAFA-7F3437C9EFBE}" presName="accent_1" presStyleCnt="0"/>
      <dgm:spPr/>
    </dgm:pt>
    <dgm:pt modelId="{004F0102-A507-4E78-8438-8116D1565E0A}" type="pres">
      <dgm:prSet presAssocID="{D8FACDEA-7B2F-44F9-BAFA-7F3437C9EFBE}" presName="accentRepeatNode" presStyleLbl="solidFgAcc1" presStyleIdx="0" presStyleCnt="4"/>
      <dgm:spPr/>
    </dgm:pt>
    <dgm:pt modelId="{B581155D-308C-472A-8767-5F20137D0C90}" type="pres">
      <dgm:prSet presAssocID="{0BCB9BD9-8041-4CB4-9AF5-D574E7467E23}" presName="text_2" presStyleLbl="node1" presStyleIdx="1" presStyleCnt="4">
        <dgm:presLayoutVars>
          <dgm:bulletEnabled val="1"/>
        </dgm:presLayoutVars>
      </dgm:prSet>
      <dgm:spPr/>
      <dgm:t>
        <a:bodyPr/>
        <a:lstStyle/>
        <a:p>
          <a:endParaRPr lang="ru-RU"/>
        </a:p>
      </dgm:t>
    </dgm:pt>
    <dgm:pt modelId="{BB2EBEA3-56FF-4C8A-887D-CEB16AA37903}" type="pres">
      <dgm:prSet presAssocID="{0BCB9BD9-8041-4CB4-9AF5-D574E7467E23}" presName="accent_2" presStyleCnt="0"/>
      <dgm:spPr/>
    </dgm:pt>
    <dgm:pt modelId="{3A83C247-6568-4DD4-B5DB-C0C63AE4D96B}" type="pres">
      <dgm:prSet presAssocID="{0BCB9BD9-8041-4CB4-9AF5-D574E7467E23}" presName="accentRepeatNode" presStyleLbl="solidFgAcc1" presStyleIdx="1" presStyleCnt="4"/>
      <dgm:spPr/>
    </dgm:pt>
    <dgm:pt modelId="{0D7380EB-AD78-44AD-82E7-9CB8F0BC43C6}" type="pres">
      <dgm:prSet presAssocID="{9D8C738B-9CC6-46E0-B024-57B36C46F567}" presName="text_3" presStyleLbl="node1" presStyleIdx="2" presStyleCnt="4">
        <dgm:presLayoutVars>
          <dgm:bulletEnabled val="1"/>
        </dgm:presLayoutVars>
      </dgm:prSet>
      <dgm:spPr/>
      <dgm:t>
        <a:bodyPr/>
        <a:lstStyle/>
        <a:p>
          <a:endParaRPr lang="ru-RU"/>
        </a:p>
      </dgm:t>
    </dgm:pt>
    <dgm:pt modelId="{D4985A28-79BD-46BD-8759-DA79BFAEDAF5}" type="pres">
      <dgm:prSet presAssocID="{9D8C738B-9CC6-46E0-B024-57B36C46F567}" presName="accent_3" presStyleCnt="0"/>
      <dgm:spPr/>
    </dgm:pt>
    <dgm:pt modelId="{DF607233-FB1E-48BC-A9EA-E8F4ED4B4E5F}" type="pres">
      <dgm:prSet presAssocID="{9D8C738B-9CC6-46E0-B024-57B36C46F567}" presName="accentRepeatNode" presStyleLbl="solidFgAcc1" presStyleIdx="2" presStyleCnt="4"/>
      <dgm:spPr/>
    </dgm:pt>
    <dgm:pt modelId="{AD107AD9-76A6-432E-A482-71D390E815C9}" type="pres">
      <dgm:prSet presAssocID="{594BA895-9B3A-4EBE-AE52-38EEAD2440E7}" presName="text_4" presStyleLbl="node1" presStyleIdx="3" presStyleCnt="4">
        <dgm:presLayoutVars>
          <dgm:bulletEnabled val="1"/>
        </dgm:presLayoutVars>
      </dgm:prSet>
      <dgm:spPr/>
      <dgm:t>
        <a:bodyPr/>
        <a:lstStyle/>
        <a:p>
          <a:endParaRPr lang="ru-RU"/>
        </a:p>
      </dgm:t>
    </dgm:pt>
    <dgm:pt modelId="{56A78E6A-4698-4092-AFB7-AC3358477AFC}" type="pres">
      <dgm:prSet presAssocID="{594BA895-9B3A-4EBE-AE52-38EEAD2440E7}" presName="accent_4" presStyleCnt="0"/>
      <dgm:spPr/>
    </dgm:pt>
    <dgm:pt modelId="{9B19F47A-371F-47C5-9100-EFCB663C458E}" type="pres">
      <dgm:prSet presAssocID="{594BA895-9B3A-4EBE-AE52-38EEAD2440E7}" presName="accentRepeatNode" presStyleLbl="solidFgAcc1" presStyleIdx="3" presStyleCnt="4"/>
      <dgm:spPr/>
    </dgm:pt>
  </dgm:ptLst>
  <dgm:cxnLst>
    <dgm:cxn modelId="{DC89E14F-2353-4338-B6E7-3B9998C5F245}" type="presOf" srcId="{594BA895-9B3A-4EBE-AE52-38EEAD2440E7}" destId="{AD107AD9-76A6-432E-A482-71D390E815C9}" srcOrd="0" destOrd="0" presId="urn:microsoft.com/office/officeart/2008/layout/VerticalCurvedList"/>
    <dgm:cxn modelId="{A1D2EFCE-2A0A-4D63-BF3C-4939002AACF5}" type="presOf" srcId="{9D8C738B-9CC6-46E0-B024-57B36C46F567}" destId="{0D7380EB-AD78-44AD-82E7-9CB8F0BC43C6}" srcOrd="0" destOrd="0" presId="urn:microsoft.com/office/officeart/2008/layout/VerticalCurvedList"/>
    <dgm:cxn modelId="{5CC2AB0D-6A27-4BEE-BE7C-500759B2EB3A}" type="presOf" srcId="{4292E63B-EFF1-4741-8CCB-7F538E55E005}" destId="{940DD693-D0E9-4B55-8D7E-B152D8DD5139}" srcOrd="0" destOrd="0" presId="urn:microsoft.com/office/officeart/2008/layout/VerticalCurvedList"/>
    <dgm:cxn modelId="{B53D3F09-CEDE-4094-8EDA-38EB2912F04A}" srcId="{4292E63B-EFF1-4741-8CCB-7F538E55E005}" destId="{D8FACDEA-7B2F-44F9-BAFA-7F3437C9EFBE}" srcOrd="0" destOrd="0" parTransId="{476B958D-49EF-4ADC-B822-53977E614344}" sibTransId="{28E9BE09-1B2C-4271-9034-1D51E24F5036}"/>
    <dgm:cxn modelId="{0DE62889-BAF7-4DAD-B21A-ACB892B1A35F}" type="presOf" srcId="{0BCB9BD9-8041-4CB4-9AF5-D574E7467E23}" destId="{B581155D-308C-472A-8767-5F20137D0C90}" srcOrd="0" destOrd="0" presId="urn:microsoft.com/office/officeart/2008/layout/VerticalCurvedList"/>
    <dgm:cxn modelId="{91E4C0AF-73D0-413B-A7AA-2F3917DBD413}" srcId="{4292E63B-EFF1-4741-8CCB-7F538E55E005}" destId="{9D8C738B-9CC6-46E0-B024-57B36C46F567}" srcOrd="2" destOrd="0" parTransId="{B0B74319-66BD-48C5-A819-B300A9DC4FE8}" sibTransId="{EE1432AE-42E9-47B7-A7F8-023A9D56E8B1}"/>
    <dgm:cxn modelId="{A3408282-1C5C-44B0-9035-0FFADFA51299}" srcId="{4292E63B-EFF1-4741-8CCB-7F538E55E005}" destId="{594BA895-9B3A-4EBE-AE52-38EEAD2440E7}" srcOrd="3" destOrd="0" parTransId="{3BD088D9-1C30-4426-A80D-A5EF3E71CA7B}" sibTransId="{164ACAA6-3042-4268-A282-34DC823441E2}"/>
    <dgm:cxn modelId="{8EBE2DEC-6044-4D61-A9F7-DBDC65DC697A}" type="presOf" srcId="{28E9BE09-1B2C-4271-9034-1D51E24F5036}" destId="{2C004E1B-F388-4C23-BFAC-6D77B71B5853}" srcOrd="0" destOrd="0" presId="urn:microsoft.com/office/officeart/2008/layout/VerticalCurvedList"/>
    <dgm:cxn modelId="{B410B1AE-3993-46DC-B008-16F5FF36495B}" srcId="{4292E63B-EFF1-4741-8CCB-7F538E55E005}" destId="{0BCB9BD9-8041-4CB4-9AF5-D574E7467E23}" srcOrd="1" destOrd="0" parTransId="{CA39B021-00DB-4EA8-82C7-3041D8473465}" sibTransId="{3533C814-B745-45F0-8287-F80D84B4DF3F}"/>
    <dgm:cxn modelId="{99E1F4CD-338A-4F28-A03F-39004E97E4A2}" type="presOf" srcId="{D8FACDEA-7B2F-44F9-BAFA-7F3437C9EFBE}" destId="{D8FA22A2-BC61-4E0E-8806-212A7646581C}" srcOrd="0" destOrd="0" presId="urn:microsoft.com/office/officeart/2008/layout/VerticalCurvedList"/>
    <dgm:cxn modelId="{7AA3E5CB-0595-4792-B5EB-42A42549E469}" type="presParOf" srcId="{940DD693-D0E9-4B55-8D7E-B152D8DD5139}" destId="{9F12395C-BA9C-473C-996A-2F29534449A0}" srcOrd="0" destOrd="0" presId="urn:microsoft.com/office/officeart/2008/layout/VerticalCurvedList"/>
    <dgm:cxn modelId="{22E579E4-90FB-4F52-A9F3-ADFC1B0556D8}" type="presParOf" srcId="{9F12395C-BA9C-473C-996A-2F29534449A0}" destId="{FCC07766-397D-4850-956B-847BC5DC546C}" srcOrd="0" destOrd="0" presId="urn:microsoft.com/office/officeart/2008/layout/VerticalCurvedList"/>
    <dgm:cxn modelId="{214CAEB3-2A4E-4A08-A1F3-F6799AE81EEA}" type="presParOf" srcId="{FCC07766-397D-4850-956B-847BC5DC546C}" destId="{B1ED78D0-B320-4F8D-880F-5A07D96D201B}" srcOrd="0" destOrd="0" presId="urn:microsoft.com/office/officeart/2008/layout/VerticalCurvedList"/>
    <dgm:cxn modelId="{50EED261-9AE0-48F9-AFA1-96328EB246AF}" type="presParOf" srcId="{FCC07766-397D-4850-956B-847BC5DC546C}" destId="{2C004E1B-F388-4C23-BFAC-6D77B71B5853}" srcOrd="1" destOrd="0" presId="urn:microsoft.com/office/officeart/2008/layout/VerticalCurvedList"/>
    <dgm:cxn modelId="{7AC72AC7-AE83-406F-8D3D-8F0ECD404979}" type="presParOf" srcId="{FCC07766-397D-4850-956B-847BC5DC546C}" destId="{52DE1025-17D1-4F0E-B413-EAEA3839F66C}" srcOrd="2" destOrd="0" presId="urn:microsoft.com/office/officeart/2008/layout/VerticalCurvedList"/>
    <dgm:cxn modelId="{A3F0BCB7-059E-4E49-8272-58F403A70DF7}" type="presParOf" srcId="{FCC07766-397D-4850-956B-847BC5DC546C}" destId="{25A510F4-E81F-4B99-94A5-4D72C070920A}" srcOrd="3" destOrd="0" presId="urn:microsoft.com/office/officeart/2008/layout/VerticalCurvedList"/>
    <dgm:cxn modelId="{08441691-68EC-4D52-A05D-63B142F2FEB5}" type="presParOf" srcId="{9F12395C-BA9C-473C-996A-2F29534449A0}" destId="{D8FA22A2-BC61-4E0E-8806-212A7646581C}" srcOrd="1" destOrd="0" presId="urn:microsoft.com/office/officeart/2008/layout/VerticalCurvedList"/>
    <dgm:cxn modelId="{2E5E03A0-4D0C-40D9-8CD2-AB9E8DA63CAE}" type="presParOf" srcId="{9F12395C-BA9C-473C-996A-2F29534449A0}" destId="{330B98A2-A8C7-4FE0-97F9-E27CA246EB91}" srcOrd="2" destOrd="0" presId="urn:microsoft.com/office/officeart/2008/layout/VerticalCurvedList"/>
    <dgm:cxn modelId="{9341641B-5491-4F05-9905-7E1F42442AA9}" type="presParOf" srcId="{330B98A2-A8C7-4FE0-97F9-E27CA246EB91}" destId="{004F0102-A507-4E78-8438-8116D1565E0A}" srcOrd="0" destOrd="0" presId="urn:microsoft.com/office/officeart/2008/layout/VerticalCurvedList"/>
    <dgm:cxn modelId="{4236332E-559B-494A-8609-EF2C8FB41B8F}" type="presParOf" srcId="{9F12395C-BA9C-473C-996A-2F29534449A0}" destId="{B581155D-308C-472A-8767-5F20137D0C90}" srcOrd="3" destOrd="0" presId="urn:microsoft.com/office/officeart/2008/layout/VerticalCurvedList"/>
    <dgm:cxn modelId="{809E52CC-EB7F-41F7-98E5-AF373FAF7F98}" type="presParOf" srcId="{9F12395C-BA9C-473C-996A-2F29534449A0}" destId="{BB2EBEA3-56FF-4C8A-887D-CEB16AA37903}" srcOrd="4" destOrd="0" presId="urn:microsoft.com/office/officeart/2008/layout/VerticalCurvedList"/>
    <dgm:cxn modelId="{C0661444-A263-4236-82BF-7872647FD836}" type="presParOf" srcId="{BB2EBEA3-56FF-4C8A-887D-CEB16AA37903}" destId="{3A83C247-6568-4DD4-B5DB-C0C63AE4D96B}" srcOrd="0" destOrd="0" presId="urn:microsoft.com/office/officeart/2008/layout/VerticalCurvedList"/>
    <dgm:cxn modelId="{5931A3FA-8154-4D34-BE75-062D1A48E2D3}" type="presParOf" srcId="{9F12395C-BA9C-473C-996A-2F29534449A0}" destId="{0D7380EB-AD78-44AD-82E7-9CB8F0BC43C6}" srcOrd="5" destOrd="0" presId="urn:microsoft.com/office/officeart/2008/layout/VerticalCurvedList"/>
    <dgm:cxn modelId="{9FC08DE1-C8A7-4073-BC11-D6BB07D7B6DA}" type="presParOf" srcId="{9F12395C-BA9C-473C-996A-2F29534449A0}" destId="{D4985A28-79BD-46BD-8759-DA79BFAEDAF5}" srcOrd="6" destOrd="0" presId="urn:microsoft.com/office/officeart/2008/layout/VerticalCurvedList"/>
    <dgm:cxn modelId="{C07BEB96-9D9D-47E7-81ED-34AC0B312463}" type="presParOf" srcId="{D4985A28-79BD-46BD-8759-DA79BFAEDAF5}" destId="{DF607233-FB1E-48BC-A9EA-E8F4ED4B4E5F}" srcOrd="0" destOrd="0" presId="urn:microsoft.com/office/officeart/2008/layout/VerticalCurvedList"/>
    <dgm:cxn modelId="{5BF6AB5D-7F97-47FD-88AC-3670D7604189}" type="presParOf" srcId="{9F12395C-BA9C-473C-996A-2F29534449A0}" destId="{AD107AD9-76A6-432E-A482-71D390E815C9}" srcOrd="7" destOrd="0" presId="urn:microsoft.com/office/officeart/2008/layout/VerticalCurvedList"/>
    <dgm:cxn modelId="{1047FD2D-BDCC-4B5E-AE28-E338B49E28FF}" type="presParOf" srcId="{9F12395C-BA9C-473C-996A-2F29534449A0}" destId="{56A78E6A-4698-4092-AFB7-AC3358477AFC}" srcOrd="8" destOrd="0" presId="urn:microsoft.com/office/officeart/2008/layout/VerticalCurvedList"/>
    <dgm:cxn modelId="{FBBB06FA-9344-4B10-B5CE-D9C3342ABBAB}" type="presParOf" srcId="{56A78E6A-4698-4092-AFB7-AC3358477AFC}" destId="{9B19F47A-371F-47C5-9100-EFCB663C458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27A20-EB0F-4FB9-BA99-A4F518709324}">
      <dsp:nvSpPr>
        <dsp:cNvPr id="0" name=""/>
        <dsp:cNvSpPr/>
      </dsp:nvSpPr>
      <dsp:spPr>
        <a:xfrm>
          <a:off x="3491878" y="-72014"/>
          <a:ext cx="2447260" cy="2326219"/>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b="1" kern="1200" dirty="0"/>
            <a:t>Опрос</a:t>
          </a:r>
          <a:r>
            <a:rPr lang="ru-RU" sz="1800" kern="1200" dirty="0"/>
            <a:t> (анкетирование, интервьюирование, тестирование),</a:t>
          </a:r>
        </a:p>
      </dsp:txBody>
      <dsp:txXfrm>
        <a:off x="3850271" y="268653"/>
        <a:ext cx="1730474" cy="1644885"/>
      </dsp:txXfrm>
    </dsp:sp>
    <dsp:sp modelId="{B8CA03DA-74EE-4547-A793-14BE462ABBAC}">
      <dsp:nvSpPr>
        <dsp:cNvPr id="0" name=""/>
        <dsp:cNvSpPr/>
      </dsp:nvSpPr>
      <dsp:spPr>
        <a:xfrm rot="3017204">
          <a:off x="5422008" y="1994909"/>
          <a:ext cx="829087" cy="6723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ru-RU" sz="2800" kern="1200"/>
        </a:p>
      </dsp:txBody>
      <dsp:txXfrm>
        <a:off x="5458420" y="2051797"/>
        <a:ext cx="627387" cy="403401"/>
      </dsp:txXfrm>
    </dsp:sp>
    <dsp:sp modelId="{3C252C42-3957-4BDC-B062-A04C6D8DFE73}">
      <dsp:nvSpPr>
        <dsp:cNvPr id="0" name=""/>
        <dsp:cNvSpPr/>
      </dsp:nvSpPr>
      <dsp:spPr>
        <a:xfrm>
          <a:off x="5508110" y="2520285"/>
          <a:ext cx="2594894" cy="217420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a:t>Экспертных оценок</a:t>
          </a:r>
          <a:endParaRPr lang="ru-RU" sz="2000" kern="1200" dirty="0"/>
        </a:p>
      </dsp:txBody>
      <dsp:txXfrm>
        <a:off x="5888123" y="2838690"/>
        <a:ext cx="1834868" cy="1537392"/>
      </dsp:txXfrm>
    </dsp:sp>
    <dsp:sp modelId="{0956F2E5-E3FD-439E-8C0C-D7F1DD0F8396}">
      <dsp:nvSpPr>
        <dsp:cNvPr id="0" name=""/>
        <dsp:cNvSpPr/>
      </dsp:nvSpPr>
      <dsp:spPr>
        <a:xfrm rot="10805068">
          <a:off x="4014446" y="3268094"/>
          <a:ext cx="1343357" cy="6723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ru-RU" sz="2800" kern="1200"/>
        </a:p>
      </dsp:txBody>
      <dsp:txXfrm rot="10800000">
        <a:off x="4216146" y="3402710"/>
        <a:ext cx="1141657" cy="403401"/>
      </dsp:txXfrm>
    </dsp:sp>
    <dsp:sp modelId="{A80E7568-E457-4DA5-9E0F-002D13018A4F}">
      <dsp:nvSpPr>
        <dsp:cNvPr id="0" name=""/>
        <dsp:cNvSpPr/>
      </dsp:nvSpPr>
      <dsp:spPr>
        <a:xfrm>
          <a:off x="1187623" y="2592298"/>
          <a:ext cx="2625672" cy="2017483"/>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b="1" kern="1200" dirty="0"/>
            <a:t>Лабораторные эксперименты (в физике, химии).</a:t>
          </a:r>
          <a:endParaRPr lang="ru-RU" sz="1600" kern="1200" dirty="0"/>
        </a:p>
      </dsp:txBody>
      <dsp:txXfrm>
        <a:off x="1572144" y="2887752"/>
        <a:ext cx="1856630" cy="1426575"/>
      </dsp:txXfrm>
    </dsp:sp>
    <dsp:sp modelId="{270BC7D7-4FC0-4326-A590-02A7F4B320C4}">
      <dsp:nvSpPr>
        <dsp:cNvPr id="0" name=""/>
        <dsp:cNvSpPr/>
      </dsp:nvSpPr>
      <dsp:spPr>
        <a:xfrm rot="18685721">
          <a:off x="3167603" y="2049761"/>
          <a:ext cx="810406" cy="6723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ru-RU" sz="2800" kern="1200"/>
        </a:p>
      </dsp:txBody>
      <dsp:txXfrm>
        <a:off x="3201722" y="2259843"/>
        <a:ext cx="608706" cy="403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004E1B-F388-4C23-BFAC-6D77B71B5853}">
      <dsp:nvSpPr>
        <dsp:cNvPr id="0" name=""/>
        <dsp:cNvSpPr/>
      </dsp:nvSpPr>
      <dsp:spPr>
        <a:xfrm>
          <a:off x="-5586747" y="-855280"/>
          <a:ext cx="6651729" cy="6651729"/>
        </a:xfrm>
        <a:prstGeom prst="blockArc">
          <a:avLst>
            <a:gd name="adj1" fmla="val 18900000"/>
            <a:gd name="adj2" fmla="val 2700000"/>
            <a:gd name="adj3" fmla="val 325"/>
          </a:avLst>
        </a:prstGeom>
        <a:noFill/>
        <a:ln w="12700" cap="rnd" cmpd="sng" algn="ctr">
          <a:solidFill>
            <a:schemeClr val="accent2">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8FA22A2-BC61-4E0E-8806-212A7646581C}">
      <dsp:nvSpPr>
        <dsp:cNvPr id="0" name=""/>
        <dsp:cNvSpPr/>
      </dsp:nvSpPr>
      <dsp:spPr>
        <a:xfrm>
          <a:off x="557499" y="379876"/>
          <a:ext cx="8517459" cy="760149"/>
        </a:xfrm>
        <a:prstGeom prst="rect">
          <a:avLst/>
        </a:prstGeom>
        <a:gradFill rotWithShape="0">
          <a:gsLst>
            <a:gs pos="0">
              <a:schemeClr val="accent2">
                <a:shade val="50000"/>
                <a:hueOff val="0"/>
                <a:satOff val="0"/>
                <a:lumOff val="0"/>
                <a:alphaOff val="0"/>
                <a:tint val="98000"/>
                <a:lumMod val="110000"/>
              </a:schemeClr>
            </a:gs>
            <a:gs pos="84000">
              <a:schemeClr val="accent2">
                <a:shade val="5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3368" tIns="60960" rIns="60960" bIns="60960" numCol="1" spcCol="1270" anchor="ctr" anchorCtr="0">
          <a:noAutofit/>
        </a:bodyPr>
        <a:lstStyle/>
        <a:p>
          <a:pPr lvl="0" algn="l" defTabSz="1066800">
            <a:lnSpc>
              <a:spcPct val="90000"/>
            </a:lnSpc>
            <a:spcBef>
              <a:spcPct val="0"/>
            </a:spcBef>
            <a:spcAft>
              <a:spcPct val="35000"/>
            </a:spcAft>
          </a:pPr>
          <a:r>
            <a:rPr lang="ru-RU" sz="2400" b="1" i="1" kern="1200" dirty="0"/>
            <a:t>Исторический и логический методы исследования</a:t>
          </a:r>
          <a:endParaRPr lang="ru-RU" sz="2400" kern="1200" dirty="0"/>
        </a:p>
      </dsp:txBody>
      <dsp:txXfrm>
        <a:off x="557499" y="379876"/>
        <a:ext cx="8517459" cy="760149"/>
      </dsp:txXfrm>
    </dsp:sp>
    <dsp:sp modelId="{004F0102-A507-4E78-8438-8116D1565E0A}">
      <dsp:nvSpPr>
        <dsp:cNvPr id="0" name=""/>
        <dsp:cNvSpPr/>
      </dsp:nvSpPr>
      <dsp:spPr>
        <a:xfrm>
          <a:off x="82406" y="284858"/>
          <a:ext cx="950186" cy="950186"/>
        </a:xfrm>
        <a:prstGeom prst="ellipse">
          <a:avLst/>
        </a:prstGeom>
        <a:solidFill>
          <a:schemeClr val="lt1">
            <a:hueOff val="0"/>
            <a:satOff val="0"/>
            <a:lumOff val="0"/>
            <a:alphaOff val="0"/>
          </a:schemeClr>
        </a:solidFill>
        <a:ln w="12700" cap="rnd" cmpd="sng" algn="ctr">
          <a:solidFill>
            <a:schemeClr val="accent2">
              <a:shade val="5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581155D-308C-472A-8767-5F20137D0C90}">
      <dsp:nvSpPr>
        <dsp:cNvPr id="0" name=""/>
        <dsp:cNvSpPr/>
      </dsp:nvSpPr>
      <dsp:spPr>
        <a:xfrm>
          <a:off x="993310" y="1520298"/>
          <a:ext cx="8081648" cy="760149"/>
        </a:xfrm>
        <a:prstGeom prst="rect">
          <a:avLst/>
        </a:prstGeom>
        <a:gradFill rotWithShape="0">
          <a:gsLst>
            <a:gs pos="0">
              <a:schemeClr val="accent2">
                <a:shade val="50000"/>
                <a:hueOff val="242546"/>
                <a:satOff val="-17388"/>
                <a:lumOff val="26935"/>
                <a:alphaOff val="0"/>
                <a:tint val="98000"/>
                <a:lumMod val="110000"/>
              </a:schemeClr>
            </a:gs>
            <a:gs pos="84000">
              <a:schemeClr val="accent2">
                <a:shade val="50000"/>
                <a:hueOff val="242546"/>
                <a:satOff val="-17388"/>
                <a:lumOff val="26935"/>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3368" tIns="50800" rIns="50800" bIns="50800" numCol="1" spcCol="1270" anchor="ctr" anchorCtr="0">
          <a:noAutofit/>
        </a:bodyPr>
        <a:lstStyle/>
        <a:p>
          <a:pPr lvl="0" algn="l" defTabSz="889000">
            <a:lnSpc>
              <a:spcPct val="90000"/>
            </a:lnSpc>
            <a:spcBef>
              <a:spcPct val="0"/>
            </a:spcBef>
            <a:spcAft>
              <a:spcPct val="35000"/>
            </a:spcAft>
          </a:pPr>
          <a:r>
            <a:rPr lang="ru-RU" sz="2000" b="1" i="1" kern="1200" dirty="0"/>
            <a:t>     </a:t>
          </a:r>
          <a:r>
            <a:rPr lang="ru-RU" sz="2400" b="1" i="1" kern="1200" dirty="0"/>
            <a:t>Математические методы (шкалирование и рейтинг)</a:t>
          </a:r>
          <a:endParaRPr lang="ru-RU" sz="2000" b="1" kern="1200" dirty="0"/>
        </a:p>
      </dsp:txBody>
      <dsp:txXfrm>
        <a:off x="993310" y="1520298"/>
        <a:ext cx="8081648" cy="760149"/>
      </dsp:txXfrm>
    </dsp:sp>
    <dsp:sp modelId="{3A83C247-6568-4DD4-B5DB-C0C63AE4D96B}">
      <dsp:nvSpPr>
        <dsp:cNvPr id="0" name=""/>
        <dsp:cNvSpPr/>
      </dsp:nvSpPr>
      <dsp:spPr>
        <a:xfrm>
          <a:off x="518217" y="1425279"/>
          <a:ext cx="950186" cy="950186"/>
        </a:xfrm>
        <a:prstGeom prst="ellipse">
          <a:avLst/>
        </a:prstGeom>
        <a:solidFill>
          <a:schemeClr val="lt1">
            <a:hueOff val="0"/>
            <a:satOff val="0"/>
            <a:lumOff val="0"/>
            <a:alphaOff val="0"/>
          </a:schemeClr>
        </a:solidFill>
        <a:ln w="12700" cap="rnd" cmpd="sng" algn="ctr">
          <a:solidFill>
            <a:schemeClr val="accent2">
              <a:shade val="50000"/>
              <a:hueOff val="233069"/>
              <a:satOff val="-16976"/>
              <a:lumOff val="24335"/>
              <a:alphaOff val="0"/>
            </a:schemeClr>
          </a:solidFill>
          <a:prstDash val="solid"/>
        </a:ln>
        <a:effectLst/>
      </dsp:spPr>
      <dsp:style>
        <a:lnRef idx="1">
          <a:scrgbClr r="0" g="0" b="0"/>
        </a:lnRef>
        <a:fillRef idx="1">
          <a:scrgbClr r="0" g="0" b="0"/>
        </a:fillRef>
        <a:effectRef idx="0">
          <a:scrgbClr r="0" g="0" b="0"/>
        </a:effectRef>
        <a:fontRef idx="minor"/>
      </dsp:style>
    </dsp:sp>
    <dsp:sp modelId="{0D7380EB-AD78-44AD-82E7-9CB8F0BC43C6}">
      <dsp:nvSpPr>
        <dsp:cNvPr id="0" name=""/>
        <dsp:cNvSpPr/>
      </dsp:nvSpPr>
      <dsp:spPr>
        <a:xfrm>
          <a:off x="993310" y="2660720"/>
          <a:ext cx="8081648" cy="760149"/>
        </a:xfrm>
        <a:prstGeom prst="rect">
          <a:avLst/>
        </a:prstGeom>
        <a:gradFill rotWithShape="0">
          <a:gsLst>
            <a:gs pos="0">
              <a:schemeClr val="accent2">
                <a:shade val="50000"/>
                <a:hueOff val="485092"/>
                <a:satOff val="-34776"/>
                <a:lumOff val="53870"/>
                <a:alphaOff val="0"/>
                <a:tint val="98000"/>
                <a:lumMod val="110000"/>
              </a:schemeClr>
            </a:gs>
            <a:gs pos="84000">
              <a:schemeClr val="accent2">
                <a:shade val="50000"/>
                <a:hueOff val="485092"/>
                <a:satOff val="-34776"/>
                <a:lumOff val="5387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3368" tIns="60960" rIns="60960" bIns="60960" numCol="1" spcCol="1270" anchor="ctr" anchorCtr="0">
          <a:noAutofit/>
        </a:bodyPr>
        <a:lstStyle/>
        <a:p>
          <a:pPr lvl="0" algn="l" defTabSz="1066800">
            <a:lnSpc>
              <a:spcPct val="90000"/>
            </a:lnSpc>
            <a:spcBef>
              <a:spcPct val="0"/>
            </a:spcBef>
            <a:spcAft>
              <a:spcPct val="35000"/>
            </a:spcAft>
          </a:pPr>
          <a:r>
            <a:rPr lang="ru-RU" sz="2400" b="1" i="1" kern="1200" dirty="0"/>
            <a:t>Аксиоматический метод</a:t>
          </a:r>
          <a:endParaRPr lang="ru-RU" sz="2400" kern="1200" dirty="0"/>
        </a:p>
      </dsp:txBody>
      <dsp:txXfrm>
        <a:off x="993310" y="2660720"/>
        <a:ext cx="8081648" cy="760149"/>
      </dsp:txXfrm>
    </dsp:sp>
    <dsp:sp modelId="{DF607233-FB1E-48BC-A9EA-E8F4ED4B4E5F}">
      <dsp:nvSpPr>
        <dsp:cNvPr id="0" name=""/>
        <dsp:cNvSpPr/>
      </dsp:nvSpPr>
      <dsp:spPr>
        <a:xfrm>
          <a:off x="518217" y="2565701"/>
          <a:ext cx="950186" cy="950186"/>
        </a:xfrm>
        <a:prstGeom prst="ellipse">
          <a:avLst/>
        </a:prstGeom>
        <a:solidFill>
          <a:schemeClr val="lt1">
            <a:hueOff val="0"/>
            <a:satOff val="0"/>
            <a:lumOff val="0"/>
            <a:alphaOff val="0"/>
          </a:schemeClr>
        </a:solidFill>
        <a:ln w="12700" cap="rnd" cmpd="sng" algn="ctr">
          <a:solidFill>
            <a:schemeClr val="accent2">
              <a:shade val="50000"/>
              <a:hueOff val="466137"/>
              <a:satOff val="-33953"/>
              <a:lumOff val="48671"/>
              <a:alphaOff val="0"/>
            </a:schemeClr>
          </a:solidFill>
          <a:prstDash val="solid"/>
        </a:ln>
        <a:effectLst/>
      </dsp:spPr>
      <dsp:style>
        <a:lnRef idx="1">
          <a:scrgbClr r="0" g="0" b="0"/>
        </a:lnRef>
        <a:fillRef idx="1">
          <a:scrgbClr r="0" g="0" b="0"/>
        </a:fillRef>
        <a:effectRef idx="0">
          <a:scrgbClr r="0" g="0" b="0"/>
        </a:effectRef>
        <a:fontRef idx="minor"/>
      </dsp:style>
    </dsp:sp>
    <dsp:sp modelId="{AD107AD9-76A6-432E-A482-71D390E815C9}">
      <dsp:nvSpPr>
        <dsp:cNvPr id="0" name=""/>
        <dsp:cNvSpPr/>
      </dsp:nvSpPr>
      <dsp:spPr>
        <a:xfrm>
          <a:off x="557499" y="3801141"/>
          <a:ext cx="8517459" cy="760149"/>
        </a:xfrm>
        <a:prstGeom prst="rect">
          <a:avLst/>
        </a:prstGeom>
        <a:gradFill rotWithShape="0">
          <a:gsLst>
            <a:gs pos="0">
              <a:schemeClr val="accent2">
                <a:shade val="50000"/>
                <a:hueOff val="242546"/>
                <a:satOff val="-17388"/>
                <a:lumOff val="26935"/>
                <a:alphaOff val="0"/>
                <a:tint val="98000"/>
                <a:lumMod val="110000"/>
              </a:schemeClr>
            </a:gs>
            <a:gs pos="84000">
              <a:schemeClr val="accent2">
                <a:shade val="50000"/>
                <a:hueOff val="242546"/>
                <a:satOff val="-17388"/>
                <a:lumOff val="26935"/>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3368" tIns="60960" rIns="60960" bIns="60960" numCol="1" spcCol="1270" anchor="ctr" anchorCtr="0">
          <a:noAutofit/>
        </a:bodyPr>
        <a:lstStyle/>
        <a:p>
          <a:pPr lvl="0" algn="l" defTabSz="1066800">
            <a:lnSpc>
              <a:spcPct val="90000"/>
            </a:lnSpc>
            <a:spcBef>
              <a:spcPct val="0"/>
            </a:spcBef>
            <a:spcAft>
              <a:spcPct val="35000"/>
            </a:spcAft>
          </a:pPr>
          <a:r>
            <a:rPr lang="ru-RU" sz="2400" b="1" i="1" kern="1200" dirty="0"/>
            <a:t>Статистические методы</a:t>
          </a:r>
          <a:r>
            <a:rPr lang="ru-RU" sz="2400" kern="1200" dirty="0"/>
            <a:t> </a:t>
          </a:r>
        </a:p>
      </dsp:txBody>
      <dsp:txXfrm>
        <a:off x="557499" y="3801141"/>
        <a:ext cx="8517459" cy="760149"/>
      </dsp:txXfrm>
    </dsp:sp>
    <dsp:sp modelId="{9B19F47A-371F-47C5-9100-EFCB663C458E}">
      <dsp:nvSpPr>
        <dsp:cNvPr id="0" name=""/>
        <dsp:cNvSpPr/>
      </dsp:nvSpPr>
      <dsp:spPr>
        <a:xfrm>
          <a:off x="82406" y="3706123"/>
          <a:ext cx="950186" cy="950186"/>
        </a:xfrm>
        <a:prstGeom prst="ellipse">
          <a:avLst/>
        </a:prstGeom>
        <a:solidFill>
          <a:schemeClr val="lt1">
            <a:hueOff val="0"/>
            <a:satOff val="0"/>
            <a:lumOff val="0"/>
            <a:alphaOff val="0"/>
          </a:schemeClr>
        </a:solidFill>
        <a:ln w="12700" cap="rnd" cmpd="sng" algn="ctr">
          <a:solidFill>
            <a:schemeClr val="accent2">
              <a:shade val="50000"/>
              <a:hueOff val="233069"/>
              <a:satOff val="-16976"/>
              <a:lumOff val="24335"/>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napshotPictureList">
  <dgm:title val=""/>
  <dgm:desc val=""/>
  <dgm:catLst>
    <dgm:cat type="picture" pri="3000"/>
    <dgm:cat type="pictureconvert" pri="3000"/>
  </dgm:catLst>
  <dgm:samp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ampData>
  <dgm:style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tyleData>
  <dgm:clr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clrData>
  <dgm:layoutNode name="Name0">
    <dgm:varLst>
      <dgm:chMax/>
      <dgm:chPref/>
      <dgm:dir/>
      <dgm:animLvl val="lvl"/>
    </dgm:varLst>
    <dgm:alg type="snake">
      <dgm:param type="grDir" val="tL"/>
      <dgm:param type="flowDir" val="col"/>
    </dgm:alg>
    <dgm:shape xmlns:r="http://schemas.openxmlformats.org/officeDocument/2006/relationships" r:blip="">
      <dgm:adjLst/>
    </dgm:shape>
    <dgm:constrLst>
      <dgm:constr type="primFontSz" for="des" forName="ChildText" refType="primFontSz" refFor="des" refForName="ParentText" op="lte"/>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2.0273"/>
        </dgm:alg>
        <dgm:shape xmlns:r="http://schemas.openxmlformats.org/officeDocument/2006/relationships" r:blip="">
          <dgm:adjLst/>
        </dgm:shape>
        <dgm:choose name="Name1">
          <dgm:if name="Name2" func="var" arg="dir" op="equ" val="norm">
            <dgm:constrLst>
              <dgm:constr type="l" for="ch" forName="ParentAccentShape" refType="w" fact="0.0238"/>
              <dgm:constr type="t" for="ch" forName="ParentAccentShape" refType="h" fact="0.107"/>
              <dgm:constr type="w" for="ch" forName="ParentAccentShape" refType="w" fact="0.619"/>
              <dgm:constr type="h" for="ch" forName="ParentAccentShape" refType="h" fact="0.893"/>
              <dgm:constr type="l" for="ch" forName="ParentText" refType="w" fact="0.048"/>
              <dgm:constr type="t" for="ch" forName="ParentText" refType="h" fact="0.845"/>
              <dgm:constr type="w" for="ch" forName="ParentText" refType="w" fact="0.571"/>
              <dgm:constr type="h" for="ch" forName="ParentText" refType="h" fact="0.106"/>
              <dgm:constr type="l" for="ch" forName="ChildText" refType="w" fact="0.668"/>
              <dgm:constr type="t" for="ch" forName="ChildText" refType="h" fact="0.107"/>
              <dgm:constr type="w" for="ch" forName="ChildText" refType="w" fact="0.283"/>
              <dgm:constr type="h" for="ch" forName="ChildText" refType="h" fact="0.893"/>
              <dgm:constr type="l" for="ch" forName="ChildAccentShape" refType="w" fact="0.9762"/>
              <dgm:constr type="t" for="ch" forName="ChildAccentShape" refType="h" fact="0.107"/>
              <dgm:constr type="w" for="ch" forName="ChildAccentShape" refType="w" fact="0.0238"/>
              <dgm:constr type="h" for="ch" forName="ChildAccentShape" refType="h" fact="0.893"/>
              <dgm:constr type="l" for="ch" forName="Image" refType="w" fact="0"/>
              <dgm:constr type="t" for="ch" forName="Image" refType="h" fact="0"/>
              <dgm:constr type="w" for="ch" forName="Image" refType="w" fact="0.5952"/>
              <dgm:constr type="h" for="ch" forName="Image" refType="h" fact="0.8447"/>
            </dgm:constrLst>
          </dgm:if>
          <dgm:else name="Name3">
            <dgm:constrLst>
              <dgm:constr type="l" for="ch" forName="ParentAccentShape" refType="w" fact="0.3572"/>
              <dgm:constr type="t" for="ch" forName="ParentAccentShape" refType="h" fact="0.107"/>
              <dgm:constr type="w" for="ch" forName="ParentAccentShape" refType="w" fact="0.619"/>
              <dgm:constr type="h" for="ch" forName="ParentAccentShape" refType="h" fact="0.893"/>
              <dgm:constr type="l" for="ch" forName="ParentText" refType="w" fact="0.381"/>
              <dgm:constr type="t" for="ch" forName="ParentText" refType="h" fact="0.845"/>
              <dgm:constr type="w" for="ch" forName="ParentText" refType="w" fact="0.571"/>
              <dgm:constr type="h" for="ch" forName="ParentText" refType="h" fact="0.106"/>
              <dgm:constr type="l" for="ch" forName="ChildText" refType="w" fact="0.049"/>
              <dgm:constr type="t" for="ch" forName="ChildText" refType="h" fact="0.107"/>
              <dgm:constr type="w" for="ch" forName="ChildText" refType="w" fact="0.283"/>
              <dgm:constr type="h" for="ch" forName="ChildText" refType="h" fact="0.893"/>
              <dgm:constr type="l" for="ch" forName="ChildAccentShape" refType="w" fact="0"/>
              <dgm:constr type="t" for="ch" forName="ChildAccentShape" refType="h" fact="0.107"/>
              <dgm:constr type="w" for="ch" forName="ChildAccentShape" refType="w" fact="0.0238"/>
              <dgm:constr type="h" for="ch" forName="ChildAccentShape" refType="h" fact="0.893"/>
              <dgm:constr type="l" for="ch" forName="Image" refType="w" fact="0.4048"/>
              <dgm:constr type="t" for="ch" forName="Image" refType="h" fact="0"/>
              <dgm:constr type="w" for="ch" forName="Image" refType="w" fact="0.5952"/>
              <dgm:constr type="h" for="ch" forName="Image" refType="h" fact="0.8447"/>
            </dgm:constrLst>
          </dgm:else>
        </dgm:choose>
        <dgm:layoutNode name="ParentAccentShape" styleLbl="trBgShp">
          <dgm:alg type="sp"/>
          <dgm:shape xmlns:r="http://schemas.openxmlformats.org/officeDocument/2006/relationships" type="frame" r:blip="" zOrderOff="-10">
            <dgm:adjLst>
              <dgm:adj idx="1" val="0.0545"/>
            </dgm:adjLst>
          </dgm:shape>
          <dgm:presOf/>
        </dgm:layoutNode>
        <dgm:layoutNode name="ParentText" styleLbl="revTx">
          <dgm:varLst>
            <dgm:chMax val="1"/>
            <dgm:chPref val="1"/>
            <dgm:bulletEnabled val="1"/>
          </dgm:varLst>
          <dgm:alg type="tx">
            <dgm:param type="parTxLTRAlign" val="l"/>
          </dgm:alg>
          <dgm:shape xmlns:r="http://schemas.openxmlformats.org/officeDocument/2006/relationships" type="rect" r:blip="" zOrderOff="10">
            <dgm:adjLst/>
          </dgm:shape>
          <dgm:presOf axis="self" ptType="node"/>
          <dgm:constrLst>
            <dgm:constr type="lMarg" refType="primFontSz" fact="0.8"/>
            <dgm:constr type="rMarg" refType="primFontSz" fact="0.8"/>
            <dgm:constr type="tMarg" refType="primFontSz" fact="0.3"/>
            <dgm:constr type="bMarg" refType="primFontSz" fact="0.3"/>
          </dgm:constrLst>
          <dgm:ruleLst>
            <dgm:rule type="primFontSz" val="5" fact="NaN" max="NaN"/>
          </dgm:ruleLst>
        </dgm:layoutNode>
        <dgm:layoutNode name="ChildText" styleLbl="revTx">
          <dgm:varLst>
            <dgm:chMax val="0"/>
            <dgm:chPref val="0"/>
          </dgm:varLst>
          <dgm:alg type="tx">
            <dgm:param type="parTxLTRAlign" val="l"/>
            <dgm:param type="txAnchorVert" val="t"/>
          </dgm:alg>
          <dgm:shape xmlns:r="http://schemas.openxmlformats.org/officeDocument/2006/relationships" type="rect" r:blip="" zOrderOff="10">
            <dgm:adjLst/>
          </dgm:shape>
          <dgm:choose name="Name4">
            <dgm:if name="Name5" axis="ch" ptType="node" func="cnt" op="gte" val="1">
              <dgm:presOf axis="des" ptType="node"/>
            </dgm:if>
            <dgm:else name="Name6">
              <dgm:presOf/>
            </dgm:else>
          </dgm:choos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name="ChildAccentShape" styleLbl="trBgShp">
          <dgm:alg type="sp"/>
          <dgm:choose name="Name7">
            <dgm:if name="Name8" axis="ch" ptType="node" func="cnt" op="gte" val="1">
              <dgm:shape xmlns:r="http://schemas.openxmlformats.org/officeDocument/2006/relationships" type="rect" r:blip="" zOrderOff="-10">
                <dgm:adjLst/>
              </dgm:shape>
            </dgm:if>
            <dgm:else name="Name9">
              <dgm:shape xmlns:r="http://schemas.openxmlformats.org/officeDocument/2006/relationships" type="rect" r:blip="" hideGeom="1">
                <dgm:adjLst/>
              </dgm:shape>
            </dgm:else>
          </dgm:choose>
          <dgm:presOf/>
        </dgm:layoutNode>
        <dgm:layoutNode name="Image" styleLbl="align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1B514AC-7D9E-4DE6-A9A4-C4125B10A066}" type="datetimeFigureOut">
              <a:rPr lang="ru-RU" smtClean="0"/>
              <a:t>02.12.2020</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844DCA1-4B46-45C2-B71B-5ED768BD6283}" type="slidenum">
              <a:rPr lang="ru-RU" smtClean="0"/>
              <a:t>‹#›</a:t>
            </a:fld>
            <a:endParaRPr lang="ru-RU"/>
          </a:p>
        </p:txBody>
      </p:sp>
    </p:spTree>
    <p:extLst>
      <p:ext uri="{BB962C8B-B14F-4D97-AF65-F5344CB8AC3E}">
        <p14:creationId xmlns:p14="http://schemas.microsoft.com/office/powerpoint/2010/main" val="3421190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1B514AC-7D9E-4DE6-A9A4-C4125B10A066}"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145010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51B514AC-7D9E-4DE6-A9A4-C4125B10A066}" type="datetimeFigureOut">
              <a:rPr lang="ru-RU" smtClean="0"/>
              <a:t>02.12.2020</a:t>
            </a:fld>
            <a:endParaRPr lang="ru-RU"/>
          </a:p>
        </p:txBody>
      </p:sp>
      <p:sp>
        <p:nvSpPr>
          <p:cNvPr id="5" name="Footer Placeholder 4"/>
          <p:cNvSpPr>
            <a:spLocks noGrp="1"/>
          </p:cNvSpPr>
          <p:nvPr>
            <p:ph type="ftr" sz="quarter" idx="11"/>
          </p:nvPr>
        </p:nvSpPr>
        <p:spPr>
          <a:xfrm>
            <a:off x="581192" y="5951810"/>
            <a:ext cx="5922209" cy="365125"/>
          </a:xfrm>
        </p:spPr>
        <p:txBody>
          <a:bodyPr/>
          <a:lstStyle/>
          <a:p>
            <a:endParaRPr lang="ru-RU"/>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844DCA1-4B46-45C2-B71B-5ED768BD6283}" type="slidenum">
              <a:rPr lang="ru-RU" smtClean="0"/>
              <a:t>‹#›</a:t>
            </a:fld>
            <a:endParaRPr lang="ru-RU"/>
          </a:p>
        </p:txBody>
      </p:sp>
    </p:spTree>
    <p:extLst>
      <p:ext uri="{BB962C8B-B14F-4D97-AF65-F5344CB8AC3E}">
        <p14:creationId xmlns:p14="http://schemas.microsoft.com/office/powerpoint/2010/main" val="55108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1B514AC-7D9E-4DE6-A9A4-C4125B10A066}"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136780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1B514AC-7D9E-4DE6-A9A4-C4125B10A066}" type="datetimeFigureOut">
              <a:rPr lang="ru-RU" smtClean="0"/>
              <a:t>02.12.2020</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844DCA1-4B46-45C2-B71B-5ED768BD6283}" type="slidenum">
              <a:rPr lang="ru-RU" smtClean="0"/>
              <a:t>‹#›</a:t>
            </a:fld>
            <a:endParaRPr lang="ru-RU"/>
          </a:p>
        </p:txBody>
      </p:sp>
    </p:spTree>
    <p:extLst>
      <p:ext uri="{BB962C8B-B14F-4D97-AF65-F5344CB8AC3E}">
        <p14:creationId xmlns:p14="http://schemas.microsoft.com/office/powerpoint/2010/main" val="162255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1B514AC-7D9E-4DE6-A9A4-C4125B10A066}"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3227881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1B514AC-7D9E-4DE6-A9A4-C4125B10A066}" type="datetimeFigureOut">
              <a:rPr lang="ru-RU" smtClean="0"/>
              <a:t>02.12.2020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655408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1B514AC-7D9E-4DE6-A9A4-C4125B10A066}" type="datetimeFigureOut">
              <a:rPr lang="ru-RU" smtClean="0"/>
              <a:t>02.12.2020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16598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514AC-7D9E-4DE6-A9A4-C4125B10A066}" type="datetimeFigureOut">
              <a:rPr lang="ru-RU" smtClean="0"/>
              <a:t>02.12.2020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159574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1B514AC-7D9E-4DE6-A9A4-C4125B10A066}" type="datetimeFigureOut">
              <a:rPr lang="ru-RU" smtClean="0"/>
              <a:t>02.12.2020</a:t>
            </a:fld>
            <a:endParaRPr lang="ru-RU"/>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844DCA1-4B46-45C2-B71B-5ED768BD6283}" type="slidenum">
              <a:rPr lang="ru-RU" smtClean="0"/>
              <a:t>‹#›</a:t>
            </a:fld>
            <a:endParaRPr lang="ru-RU"/>
          </a:p>
        </p:txBody>
      </p:sp>
    </p:spTree>
    <p:extLst>
      <p:ext uri="{BB962C8B-B14F-4D97-AF65-F5344CB8AC3E}">
        <p14:creationId xmlns:p14="http://schemas.microsoft.com/office/powerpoint/2010/main" val="3752563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1B514AC-7D9E-4DE6-A9A4-C4125B10A066}"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44DCA1-4B46-45C2-B71B-5ED768BD6283}" type="slidenum">
              <a:rPr lang="ru-RU" smtClean="0"/>
              <a:t>‹#›</a:t>
            </a:fld>
            <a:endParaRPr lang="ru-RU"/>
          </a:p>
        </p:txBody>
      </p:sp>
    </p:spTree>
    <p:extLst>
      <p:ext uri="{BB962C8B-B14F-4D97-AF65-F5344CB8AC3E}">
        <p14:creationId xmlns:p14="http://schemas.microsoft.com/office/powerpoint/2010/main" val="240051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51B514AC-7D9E-4DE6-A9A4-C4125B10A066}" type="datetimeFigureOut">
              <a:rPr lang="ru-RU" smtClean="0"/>
              <a:t>02.12.2020</a:t>
            </a:fld>
            <a:endParaRPr lang="ru-RU"/>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ru-RU"/>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F844DCA1-4B46-45C2-B71B-5ED768BD6283}" type="slidenum">
              <a:rPr lang="ru-RU" smtClean="0"/>
              <a:t>‹#›</a:t>
            </a:fld>
            <a:endParaRPr lang="ru-RU"/>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371779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a:extLst>
              <a:ext uri="{FF2B5EF4-FFF2-40B4-BE49-F238E27FC236}">
                <a16:creationId xmlns:a16="http://schemas.microsoft.com/office/drawing/2014/main" id="{E3558B99-0675-4E6A-8DB9-D955BDD490BB}"/>
              </a:ext>
            </a:extLst>
          </p:cNvPr>
          <p:cNvGraphicFramePr/>
          <p:nvPr>
            <p:extLst>
              <p:ext uri="{D42A27DB-BD31-4B8C-83A1-F6EECF244321}">
                <p14:modId xmlns:p14="http://schemas.microsoft.com/office/powerpoint/2010/main" val="1407335367"/>
              </p:ext>
            </p:extLst>
          </p:nvPr>
        </p:nvGraphicFramePr>
        <p:xfrm>
          <a:off x="424276" y="617573"/>
          <a:ext cx="8252180" cy="5859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ctrTitle"/>
          </p:nvPr>
        </p:nvSpPr>
        <p:spPr>
          <a:xfrm>
            <a:off x="971600" y="-315416"/>
            <a:ext cx="7543800" cy="2152650"/>
          </a:xfrm>
        </p:spPr>
        <p:txBody>
          <a:bodyPr>
            <a:normAutofit/>
          </a:bodyPr>
          <a:lstStyle/>
          <a:p>
            <a:r>
              <a:rPr lang="ru-RU" b="1" i="1" dirty="0">
                <a:solidFill>
                  <a:schemeClr val="accent2">
                    <a:lumMod val="75000"/>
                  </a:schemeClr>
                </a:solidFill>
                <a:effectLst/>
              </a:rPr>
              <a:t>МЕТОДОЛОГИЯ – НАУКА О НАУКЕ </a:t>
            </a:r>
            <a:endParaRPr lang="ru-RU" i="1" dirty="0">
              <a:solidFill>
                <a:schemeClr val="accent2">
                  <a:lumMod val="75000"/>
                </a:schemeClr>
              </a:solidFill>
            </a:endParaRPr>
          </a:p>
        </p:txBody>
      </p:sp>
    </p:spTree>
    <p:extLst>
      <p:ext uri="{BB962C8B-B14F-4D97-AF65-F5344CB8AC3E}">
        <p14:creationId xmlns:p14="http://schemas.microsoft.com/office/powerpoint/2010/main" val="987056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014268"/>
            <a:ext cx="8153400" cy="990600"/>
          </a:xfrm>
        </p:spPr>
        <p:txBody>
          <a:bodyPr>
            <a:noAutofit/>
          </a:bodyPr>
          <a:lstStyle/>
          <a:p>
            <a:pPr>
              <a:lnSpc>
                <a:spcPts val="1900"/>
              </a:lnSpc>
            </a:pPr>
            <a:r>
              <a:rPr lang="ru-RU" sz="2000" dirty="0"/>
              <a:t>На </a:t>
            </a:r>
            <a:r>
              <a:rPr lang="ru-RU" sz="2000" b="1" dirty="0"/>
              <a:t>втором этапе исследования </a:t>
            </a:r>
            <a:r>
              <a:rPr lang="ru-RU" sz="2000" dirty="0"/>
              <a:t>используют</a:t>
            </a:r>
            <a:r>
              <a:rPr lang="ru-RU" sz="2000" b="1" dirty="0"/>
              <a:t> </a:t>
            </a:r>
            <a:r>
              <a:rPr lang="ru-RU" sz="2000" dirty="0"/>
              <a:t>методы для обработки полученных данных, установление зависимости количественных и качественных показателей анализа, интерпретации их содержания. </a:t>
            </a:r>
            <a:r>
              <a:rPr lang="ru-RU" sz="2400" dirty="0"/>
              <a:t/>
            </a:r>
            <a:br>
              <a:rPr lang="ru-RU" sz="2400" dirty="0"/>
            </a:br>
            <a:endParaRPr lang="ru-RU" sz="2400" dirty="0"/>
          </a:p>
        </p:txBody>
      </p:sp>
      <p:sp>
        <p:nvSpPr>
          <p:cNvPr id="3" name="Объект 2"/>
          <p:cNvSpPr>
            <a:spLocks noGrp="1"/>
          </p:cNvSpPr>
          <p:nvPr>
            <p:ph idx="1"/>
          </p:nvPr>
        </p:nvSpPr>
        <p:spPr>
          <a:xfrm>
            <a:off x="755576" y="2004868"/>
            <a:ext cx="7989752" cy="4629997"/>
          </a:xfrm>
        </p:spPr>
        <p:txBody>
          <a:bodyPr>
            <a:normAutofit fontScale="92500"/>
          </a:bodyPr>
          <a:lstStyle/>
          <a:p>
            <a:pPr marL="0" indent="0" algn="ctr">
              <a:buNone/>
            </a:pPr>
            <a:r>
              <a:rPr lang="ru-RU" sz="2400" b="1" dirty="0">
                <a:latin typeface="Times New Roman"/>
                <a:ea typeface="Times New Roman"/>
              </a:rPr>
              <a:t>На данном этапе широко используются методы </a:t>
            </a:r>
            <a:r>
              <a:rPr lang="ru-RU" sz="2400" b="1" i="1" dirty="0">
                <a:latin typeface="Times New Roman"/>
                <a:ea typeface="Times New Roman"/>
              </a:rPr>
              <a:t>статистического анализа</a:t>
            </a:r>
            <a:r>
              <a:rPr lang="ru-RU" sz="2400" b="1" dirty="0">
                <a:latin typeface="Times New Roman"/>
                <a:ea typeface="Times New Roman"/>
              </a:rPr>
              <a:t>: </a:t>
            </a:r>
          </a:p>
          <a:p>
            <a:pPr marL="0" indent="0" algn="ctr">
              <a:buNone/>
            </a:pPr>
            <a:r>
              <a:rPr lang="ru-RU" sz="2400" b="1" i="1" dirty="0">
                <a:latin typeface="Times New Roman" pitchFamily="18" charset="0"/>
                <a:ea typeface="Times New Roman"/>
                <a:cs typeface="Times New Roman" pitchFamily="18" charset="0"/>
              </a:rPr>
              <a:t>Корреляционный анализ</a:t>
            </a:r>
            <a:r>
              <a:rPr lang="ru-RU" sz="2400" dirty="0">
                <a:latin typeface="Times New Roman" pitchFamily="18" charset="0"/>
                <a:ea typeface="Times New Roman"/>
                <a:cs typeface="Times New Roman" pitchFamily="18" charset="0"/>
              </a:rPr>
              <a:t> – это процедура для изучения соотношения между независимыми переменными. Связь между этими величинами оказывается во взаимной согласованности наблюдаемых изменений. Вычисляется коэффициент корреляции. </a:t>
            </a:r>
          </a:p>
          <a:p>
            <a:pPr marL="0" indent="0" algn="ctr">
              <a:buNone/>
            </a:pPr>
            <a:r>
              <a:rPr lang="ru-RU" sz="2400" b="1" i="1" dirty="0">
                <a:latin typeface="Times New Roman" pitchFamily="18" charset="0"/>
                <a:ea typeface="Times New Roman"/>
                <a:cs typeface="Times New Roman" pitchFamily="18" charset="0"/>
              </a:rPr>
              <a:t>Факторный анализ</a:t>
            </a:r>
            <a:r>
              <a:rPr lang="ru-RU" sz="2400" dirty="0">
                <a:latin typeface="Times New Roman" pitchFamily="18" charset="0"/>
                <a:ea typeface="Times New Roman"/>
                <a:cs typeface="Times New Roman" pitchFamily="18" charset="0"/>
              </a:rPr>
              <a:t> дает возможность установить многомерные связи переменных величин по нескольким признакам. </a:t>
            </a:r>
          </a:p>
          <a:p>
            <a:pPr marL="0" indent="0" algn="ctr">
              <a:buNone/>
            </a:pPr>
            <a:r>
              <a:rPr lang="ru-RU" sz="2400" b="1" i="1" dirty="0">
                <a:latin typeface="Times New Roman" pitchFamily="18" charset="0"/>
                <a:cs typeface="Times New Roman" pitchFamily="18" charset="0"/>
              </a:rPr>
              <a:t>Метод </a:t>
            </a:r>
            <a:r>
              <a:rPr lang="ru-RU" sz="2400" b="1" i="1" dirty="0" err="1">
                <a:latin typeface="Times New Roman" pitchFamily="18" charset="0"/>
                <a:cs typeface="Times New Roman" pitchFamily="18" charset="0"/>
              </a:rPr>
              <a:t>импликационных</a:t>
            </a:r>
            <a:r>
              <a:rPr lang="ru-RU" sz="2400" b="1" i="1" dirty="0">
                <a:latin typeface="Times New Roman" pitchFamily="18" charset="0"/>
                <a:cs typeface="Times New Roman" pitchFamily="18" charset="0"/>
              </a:rPr>
              <a:t> шкал</a:t>
            </a:r>
            <a:r>
              <a:rPr lang="ru-RU" sz="2400" dirty="0">
                <a:latin typeface="Times New Roman" pitchFamily="18" charset="0"/>
                <a:cs typeface="Times New Roman" pitchFamily="18" charset="0"/>
              </a:rPr>
              <a:t> – это наглядная форма измерения и оценки полученных данных, градуируемых по количеству или интенсивности признаков. </a:t>
            </a:r>
          </a:p>
        </p:txBody>
      </p:sp>
    </p:spTree>
    <p:extLst>
      <p:ext uri="{BB962C8B-B14F-4D97-AF65-F5344CB8AC3E}">
        <p14:creationId xmlns:p14="http://schemas.microsoft.com/office/powerpoint/2010/main" val="113803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lgn="ctr"/>
            <a:r>
              <a:rPr lang="ru-RU" sz="2400" b="1" dirty="0"/>
              <a:t>Методы исследований на эмпирическом и теоретическом уровнях</a:t>
            </a:r>
            <a:endParaRPr lang="ru-RU" sz="2400" dirty="0"/>
          </a:p>
        </p:txBody>
      </p:sp>
      <p:sp>
        <p:nvSpPr>
          <p:cNvPr id="3" name="Объект 2"/>
          <p:cNvSpPr>
            <a:spLocks noGrp="1"/>
          </p:cNvSpPr>
          <p:nvPr>
            <p:ph idx="1"/>
          </p:nvPr>
        </p:nvSpPr>
        <p:spPr>
          <a:xfrm>
            <a:off x="431032" y="1628800"/>
            <a:ext cx="8712968" cy="4945413"/>
          </a:xfrm>
        </p:spPr>
        <p:txBody>
          <a:bodyPr>
            <a:normAutofit/>
          </a:bodyPr>
          <a:lstStyle/>
          <a:p>
            <a:pPr marL="0" indent="0" algn="ctr">
              <a:buNone/>
            </a:pPr>
            <a:r>
              <a:rPr lang="ru-RU" sz="2400" b="1" i="1" dirty="0"/>
              <a:t>Абстрагирование</a:t>
            </a:r>
            <a:r>
              <a:rPr lang="ru-RU" sz="2400" i="1" dirty="0"/>
              <a:t> </a:t>
            </a:r>
            <a:r>
              <a:rPr lang="ru-RU" sz="2400" dirty="0"/>
              <a:t>(от латинского термина, означающего отвлечение) – это мысленное отвлечение от неодушевленных, второстепенных признаков предметов и явлений, связей и отношений между ними и выделение нескольких сторон, интересующих исследователя. </a:t>
            </a:r>
          </a:p>
          <a:p>
            <a:pPr marL="0" indent="0" algn="ctr">
              <a:buNone/>
            </a:pPr>
            <a:r>
              <a:rPr lang="ru-RU" sz="2400" b="1" dirty="0"/>
              <a:t>Отождествление </a:t>
            </a:r>
            <a:r>
              <a:rPr lang="ru-RU" sz="2400" dirty="0"/>
              <a:t>– образование понятий путем объединения предметов, связанных отношениями типа равенства в особый класс (отвлечение от некоторых индивидуальных свойств предметов)</a:t>
            </a:r>
          </a:p>
        </p:txBody>
      </p:sp>
    </p:spTree>
    <p:extLst>
      <p:ext uri="{BB962C8B-B14F-4D97-AF65-F5344CB8AC3E}">
        <p14:creationId xmlns:p14="http://schemas.microsoft.com/office/powerpoint/2010/main" val="181450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i="1" dirty="0"/>
              <a:t>Методы исследований на эмпирическом и теоретическом уровнях</a:t>
            </a:r>
          </a:p>
        </p:txBody>
      </p:sp>
      <p:sp>
        <p:nvSpPr>
          <p:cNvPr id="3" name="Объект 2"/>
          <p:cNvSpPr>
            <a:spLocks noGrp="1"/>
          </p:cNvSpPr>
          <p:nvPr>
            <p:ph idx="1"/>
          </p:nvPr>
        </p:nvSpPr>
        <p:spPr>
          <a:xfrm>
            <a:off x="215516" y="2102768"/>
            <a:ext cx="8928484" cy="4755232"/>
          </a:xfrm>
        </p:spPr>
        <p:txBody>
          <a:bodyPr>
            <a:noAutofit/>
          </a:bodyPr>
          <a:lstStyle/>
          <a:p>
            <a:pPr marL="0" indent="0" algn="ctr">
              <a:buNone/>
            </a:pPr>
            <a:r>
              <a:rPr lang="ru-RU" sz="2000" b="1" dirty="0"/>
              <a:t>Изоляция -</a:t>
            </a:r>
            <a:r>
              <a:rPr lang="ru-RU" sz="2000" dirty="0"/>
              <a:t> выделение свойств и отношений, неразрывно связанных с предметами, и обозначение их определенными названиями;</a:t>
            </a:r>
          </a:p>
          <a:p>
            <a:pPr marL="0" indent="0" algn="ctr">
              <a:buNone/>
            </a:pPr>
            <a:r>
              <a:rPr lang="ru-RU" sz="2000" b="1" dirty="0" err="1"/>
              <a:t>Конструктивизация</a:t>
            </a:r>
            <a:r>
              <a:rPr lang="ru-RU" sz="2000" dirty="0"/>
              <a:t> – отвлечение от неопределенности границ реальных объектов (останавливается непрерывное движение т.п.);</a:t>
            </a:r>
          </a:p>
          <a:p>
            <a:pPr marL="0" indent="0" algn="ctr">
              <a:buNone/>
            </a:pPr>
            <a:r>
              <a:rPr lang="ru-RU" sz="2000" b="1" dirty="0"/>
              <a:t>Актуальной бесконечности</a:t>
            </a:r>
            <a:r>
              <a:rPr lang="ru-RU" sz="2000" dirty="0"/>
              <a:t> – отвлечение от незавершенности (и завершенности) процесса образования бесконечного множества, от невозможности задать его полным перечнем всех элементов (такое множество рассматривается как существующее);</a:t>
            </a:r>
          </a:p>
          <a:p>
            <a:pPr marL="0" indent="0" algn="ctr">
              <a:buNone/>
            </a:pPr>
            <a:r>
              <a:rPr lang="ru-RU" sz="2000" b="1" dirty="0"/>
              <a:t>Потенциальной осуществимости</a:t>
            </a:r>
            <a:r>
              <a:rPr lang="ru-RU" sz="2000" dirty="0"/>
              <a:t> - отвлечение от реальных границ человеческих возможностей, обусловленных ограниченностью продолжительности жизни во времени и в пространстве (бесконечность выступает уже как потенциально осуществимая).</a:t>
            </a:r>
          </a:p>
          <a:p>
            <a:pPr marL="0" indent="0">
              <a:buNone/>
            </a:pPr>
            <a:endParaRPr lang="ru-RU" sz="2000" dirty="0"/>
          </a:p>
        </p:txBody>
      </p:sp>
    </p:spTree>
    <p:extLst>
      <p:ext uri="{BB962C8B-B14F-4D97-AF65-F5344CB8AC3E}">
        <p14:creationId xmlns:p14="http://schemas.microsoft.com/office/powerpoint/2010/main" val="3215441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i="1" dirty="0"/>
              <a:t>Методы исследований на эмпирическом и теоретическом уровнях</a:t>
            </a:r>
          </a:p>
        </p:txBody>
      </p:sp>
      <p:sp>
        <p:nvSpPr>
          <p:cNvPr id="3" name="Объект 2"/>
          <p:cNvSpPr>
            <a:spLocks noGrp="1"/>
          </p:cNvSpPr>
          <p:nvPr>
            <p:ph idx="1"/>
          </p:nvPr>
        </p:nvSpPr>
        <p:spPr/>
        <p:txBody>
          <a:bodyPr/>
          <a:lstStyle/>
          <a:p>
            <a:pPr marL="0" indent="0" algn="ctr">
              <a:buNone/>
            </a:pPr>
            <a:endParaRPr lang="ru-RU" sz="2800" dirty="0"/>
          </a:p>
          <a:p>
            <a:pPr marL="0" indent="0">
              <a:buNone/>
            </a:pPr>
            <a:endParaRPr lang="ru-RU" dirty="0"/>
          </a:p>
        </p:txBody>
      </p:sp>
      <p:pic>
        <p:nvPicPr>
          <p:cNvPr id="5" name="Рисунок 4">
            <a:extLst>
              <a:ext uri="{FF2B5EF4-FFF2-40B4-BE49-F238E27FC236}">
                <a16:creationId xmlns:a16="http://schemas.microsoft.com/office/drawing/2014/main" id="{E5E14666-C450-4F9E-ABE0-5B66137EC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842" y="324958"/>
            <a:ext cx="8734315" cy="6550736"/>
          </a:xfrm>
          <a:prstGeom prst="rect">
            <a:avLst/>
          </a:prstGeom>
        </p:spPr>
      </p:pic>
    </p:spTree>
    <p:extLst>
      <p:ext uri="{BB962C8B-B14F-4D97-AF65-F5344CB8AC3E}">
        <p14:creationId xmlns:p14="http://schemas.microsoft.com/office/powerpoint/2010/main" val="78201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t>Методы исследований на эмпирическом и теоретическом уровнях</a:t>
            </a:r>
          </a:p>
        </p:txBody>
      </p:sp>
      <p:sp>
        <p:nvSpPr>
          <p:cNvPr id="3" name="Объект 2"/>
          <p:cNvSpPr>
            <a:spLocks noGrp="1"/>
          </p:cNvSpPr>
          <p:nvPr>
            <p:ph idx="1"/>
          </p:nvPr>
        </p:nvSpPr>
        <p:spPr>
          <a:xfrm>
            <a:off x="581192" y="2228003"/>
            <a:ext cx="8311288" cy="4081317"/>
          </a:xfrm>
        </p:spPr>
        <p:txBody>
          <a:bodyPr>
            <a:normAutofit lnSpcReduction="10000"/>
          </a:bodyPr>
          <a:lstStyle/>
          <a:p>
            <a:pPr algn="ctr"/>
            <a:r>
              <a:rPr lang="ru-RU" sz="2800" b="1" i="1" dirty="0"/>
              <a:t>Индукция</a:t>
            </a:r>
            <a:r>
              <a:rPr lang="ru-RU" sz="2800" dirty="0"/>
              <a:t> представляет собой умозаключение от частного к общему, от отдельных фактов к обобщениям, когда на основе знаний о части предметов класса делается вывод о классе в целом. </a:t>
            </a:r>
          </a:p>
          <a:p>
            <a:pPr algn="ctr"/>
            <a:r>
              <a:rPr lang="ru-RU" sz="2800" b="1" dirty="0"/>
              <a:t>Дедукция</a:t>
            </a:r>
            <a:r>
              <a:rPr lang="ru-RU" sz="2800" dirty="0"/>
              <a:t> – это такое умозаключение, в котором вывод о некотором элементе множества делается на основе знания об общих свойствах всего множества.</a:t>
            </a:r>
          </a:p>
          <a:p>
            <a:endParaRPr lang="ru-RU" dirty="0"/>
          </a:p>
        </p:txBody>
      </p:sp>
    </p:spTree>
    <p:extLst>
      <p:ext uri="{BB962C8B-B14F-4D97-AF65-F5344CB8AC3E}">
        <p14:creationId xmlns:p14="http://schemas.microsoft.com/office/powerpoint/2010/main" val="3581857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t>Методы исследований на эмпирическом и теоретическом уровнях</a:t>
            </a:r>
          </a:p>
        </p:txBody>
      </p:sp>
      <p:sp>
        <p:nvSpPr>
          <p:cNvPr id="3" name="Объект 2"/>
          <p:cNvSpPr>
            <a:spLocks noGrp="1"/>
          </p:cNvSpPr>
          <p:nvPr>
            <p:ph idx="1"/>
          </p:nvPr>
        </p:nvSpPr>
        <p:spPr>
          <a:xfrm>
            <a:off x="0" y="1916831"/>
            <a:ext cx="9144000" cy="5040561"/>
          </a:xfrm>
        </p:spPr>
        <p:txBody>
          <a:bodyPr>
            <a:normAutofit lnSpcReduction="10000"/>
          </a:bodyPr>
          <a:lstStyle/>
          <a:p>
            <a:pPr marL="0" indent="0" algn="ctr">
              <a:buNone/>
            </a:pPr>
            <a:r>
              <a:rPr lang="ru-RU" sz="2400" b="1" i="1" dirty="0"/>
              <a:t>Моделирование</a:t>
            </a:r>
            <a:r>
              <a:rPr lang="ru-RU" sz="2400" dirty="0"/>
              <a:t> – косвенный, опосредованный метод научного исследования объектов познания (непосредственное изучение которых невозможно, затруднено или нецелесообразно), основанный на применении модели как средства исследования. </a:t>
            </a:r>
          </a:p>
          <a:p>
            <a:pPr marL="0" indent="0" algn="ctr">
              <a:buNone/>
            </a:pPr>
            <a:r>
              <a:rPr lang="ru-RU" sz="2400" b="1" i="1" dirty="0"/>
              <a:t>Суть моделирования заключается </a:t>
            </a:r>
            <a:r>
              <a:rPr lang="ru-RU" sz="2400" dirty="0"/>
              <a:t>в замещении изучаемого объекта другим, специально для этого созданным. Под моделью понимают воображаемую или материально реализованную систему, которая, отражая или воспроизводя объект исследования, способна заместить его так, что она сама становится источником информации об объекте познания. </a:t>
            </a:r>
          </a:p>
          <a:p>
            <a:pPr marL="0" indent="0" algn="ctr">
              <a:buNone/>
            </a:pPr>
            <a:r>
              <a:rPr lang="ru-RU" sz="2400" b="1" i="1" dirty="0"/>
              <a:t>Модели могут быть физические, математические, естественные, достаточно адекватные исследуемому явлению, процессу.</a:t>
            </a:r>
          </a:p>
        </p:txBody>
      </p:sp>
    </p:spTree>
    <p:extLst>
      <p:ext uri="{BB962C8B-B14F-4D97-AF65-F5344CB8AC3E}">
        <p14:creationId xmlns:p14="http://schemas.microsoft.com/office/powerpoint/2010/main" val="3171665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04664"/>
            <a:ext cx="7989752" cy="1083329"/>
          </a:xfrm>
        </p:spPr>
        <p:txBody>
          <a:bodyPr>
            <a:normAutofit/>
          </a:bodyPr>
          <a:lstStyle/>
          <a:p>
            <a:pPr algn="ctr"/>
            <a:r>
              <a:rPr lang="ru-RU" b="1" dirty="0"/>
              <a:t>Методы теоретических исследований</a:t>
            </a:r>
            <a:endParaRPr lang="ru-RU" dirty="0"/>
          </a:p>
        </p:txBody>
      </p:sp>
      <p:sp>
        <p:nvSpPr>
          <p:cNvPr id="3" name="Объект 2"/>
          <p:cNvSpPr>
            <a:spLocks noGrp="1"/>
          </p:cNvSpPr>
          <p:nvPr>
            <p:ph idx="1"/>
          </p:nvPr>
        </p:nvSpPr>
        <p:spPr>
          <a:xfrm>
            <a:off x="179512" y="1916833"/>
            <a:ext cx="8856984" cy="4941168"/>
          </a:xfrm>
        </p:spPr>
        <p:txBody>
          <a:bodyPr>
            <a:normAutofit fontScale="92500"/>
          </a:bodyPr>
          <a:lstStyle/>
          <a:p>
            <a:pPr algn="ctr"/>
            <a:r>
              <a:rPr lang="ru-RU" sz="2400" b="1" i="1" dirty="0"/>
              <a:t>Восхождение от абстрактного к конкретному</a:t>
            </a:r>
            <a:r>
              <a:rPr lang="ru-RU" sz="2400" dirty="0"/>
              <a:t> – это одна из форм научного познания. Согласно этому методу, мышления берет свое начало от конкретного в действительности к абстрактному в мышлению и от него - к конкретному в мышлении.</a:t>
            </a:r>
          </a:p>
          <a:p>
            <a:pPr algn="ctr"/>
            <a:r>
              <a:rPr lang="ru-RU" sz="2400" b="1" i="1" dirty="0"/>
              <a:t>Метод идеализации </a:t>
            </a:r>
            <a:r>
              <a:rPr lang="ru-RU" sz="2400" dirty="0"/>
              <a:t> – мысленное конструирование объектов, которых нет в действительности, или которые практически невыполнимы. Цель идеализации: лишить реальные объекты некоторых присущих им свойств и наделить (мысленно) эти объекты определенными нереальными и гипотетическими свойствами.</a:t>
            </a:r>
          </a:p>
          <a:p>
            <a:pPr algn="ctr"/>
            <a:r>
              <a:rPr lang="ru-RU" sz="2400" b="1" i="1" dirty="0"/>
              <a:t>Формализация</a:t>
            </a:r>
            <a:r>
              <a:rPr lang="ru-RU" sz="2400" dirty="0"/>
              <a:t> – метод изучения различных объектов путем отражения их структуры в знаковой форме с помощью искусственных языков, например языком математики.</a:t>
            </a:r>
          </a:p>
          <a:p>
            <a:pPr algn="ctr"/>
            <a:endParaRPr lang="ru-RU" sz="2400" dirty="0"/>
          </a:p>
        </p:txBody>
      </p:sp>
    </p:spTree>
    <p:extLst>
      <p:ext uri="{BB962C8B-B14F-4D97-AF65-F5344CB8AC3E}">
        <p14:creationId xmlns:p14="http://schemas.microsoft.com/office/powerpoint/2010/main" val="2598457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7124" y="404664"/>
            <a:ext cx="7989752" cy="1083329"/>
          </a:xfrm>
        </p:spPr>
        <p:txBody>
          <a:bodyPr>
            <a:normAutofit/>
          </a:bodyPr>
          <a:lstStyle/>
          <a:p>
            <a:pPr algn="ctr"/>
            <a:r>
              <a:rPr lang="ru-RU" b="1" i="1" dirty="0"/>
              <a:t>Общенаучные методы</a:t>
            </a:r>
          </a:p>
        </p:txBody>
      </p:sp>
      <p:graphicFrame>
        <p:nvGraphicFramePr>
          <p:cNvPr id="4" name="Объект 3">
            <a:extLst>
              <a:ext uri="{FF2B5EF4-FFF2-40B4-BE49-F238E27FC236}">
                <a16:creationId xmlns:a16="http://schemas.microsoft.com/office/drawing/2014/main" id="{FCCC7439-6D16-4B8B-8019-CFBB766EBE9C}"/>
              </a:ext>
            </a:extLst>
          </p:cNvPr>
          <p:cNvGraphicFramePr>
            <a:graphicFrameLocks noGrp="1"/>
          </p:cNvGraphicFramePr>
          <p:nvPr>
            <p:ph idx="1"/>
            <p:extLst>
              <p:ext uri="{D42A27DB-BD31-4B8C-83A1-F6EECF244321}">
                <p14:modId xmlns:p14="http://schemas.microsoft.com/office/powerpoint/2010/main" val="427702461"/>
              </p:ext>
            </p:extLst>
          </p:nvPr>
        </p:nvGraphicFramePr>
        <p:xfrm>
          <a:off x="-27671" y="1916832"/>
          <a:ext cx="9144000" cy="49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4417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ADA8BF-5765-44D5-B029-5D8DC30B8BC9}"/>
              </a:ext>
            </a:extLst>
          </p:cNvPr>
          <p:cNvSpPr>
            <a:spLocks noGrp="1"/>
          </p:cNvSpPr>
          <p:nvPr>
            <p:ph type="title"/>
          </p:nvPr>
        </p:nvSpPr>
        <p:spPr>
          <a:xfrm>
            <a:off x="110734" y="620688"/>
            <a:ext cx="8922532" cy="1083329"/>
          </a:xfrm>
        </p:spPr>
        <p:txBody>
          <a:bodyPr/>
          <a:lstStyle/>
          <a:p>
            <a:pPr algn="ctr"/>
            <a:r>
              <a:rPr lang="ru-RU" sz="3200" b="1" i="1" dirty="0"/>
              <a:t>Список использованной литературы</a:t>
            </a:r>
            <a:r>
              <a:rPr lang="ru-RU" dirty="0"/>
              <a:t>:</a:t>
            </a:r>
          </a:p>
        </p:txBody>
      </p:sp>
      <p:sp>
        <p:nvSpPr>
          <p:cNvPr id="3" name="Объект 2">
            <a:extLst>
              <a:ext uri="{FF2B5EF4-FFF2-40B4-BE49-F238E27FC236}">
                <a16:creationId xmlns:a16="http://schemas.microsoft.com/office/drawing/2014/main" id="{E205BB37-B836-4884-9F40-13BC44838BC1}"/>
              </a:ext>
            </a:extLst>
          </p:cNvPr>
          <p:cNvSpPr>
            <a:spLocks noGrp="1"/>
          </p:cNvSpPr>
          <p:nvPr>
            <p:ph idx="1"/>
          </p:nvPr>
        </p:nvSpPr>
        <p:spPr>
          <a:xfrm>
            <a:off x="416356" y="2132856"/>
            <a:ext cx="8311288" cy="4297341"/>
          </a:xfrm>
        </p:spPr>
        <p:txBody>
          <a:bodyPr>
            <a:normAutofit/>
          </a:bodyPr>
          <a:lstStyle/>
          <a:p>
            <a:pPr marL="342900" indent="-342900" algn="ctr">
              <a:buFont typeface="+mj-lt"/>
              <a:buAutoNum type="arabicPeriod"/>
            </a:pPr>
            <a:r>
              <a:rPr lang="ru-RU" sz="2000" b="1" i="1" dirty="0" err="1"/>
              <a:t>Климантова</a:t>
            </a:r>
            <a:r>
              <a:rPr lang="ru-RU" sz="2000" b="1" i="1" dirty="0"/>
              <a:t> Г.И., Черняк Е.М., </a:t>
            </a:r>
            <a:r>
              <a:rPr lang="ru-RU" sz="2000" b="1" i="1" dirty="0" err="1"/>
              <a:t>Щегорцов</a:t>
            </a:r>
            <a:r>
              <a:rPr lang="ru-RU" sz="2000" b="1" i="1" dirty="0"/>
              <a:t> А.А. Методология и методы социологического исследования.: учебник для бакалавров. - М: Дашков и Ко, 2018. - 256 с.</a:t>
            </a:r>
          </a:p>
          <a:p>
            <a:pPr marL="342900" indent="-342900" algn="ctr">
              <a:buFont typeface="+mj-lt"/>
              <a:buAutoNum type="arabicPeriod"/>
            </a:pPr>
            <a:r>
              <a:rPr lang="ru-RU" sz="2000" b="1" i="1" dirty="0"/>
              <a:t>Новиков А.М., Новиков Д.А. Методология научного исследования. - М: </a:t>
            </a:r>
            <a:r>
              <a:rPr lang="ru-RU" sz="2000" b="1" i="1" dirty="0" err="1"/>
              <a:t>Либроком</a:t>
            </a:r>
            <a:r>
              <a:rPr lang="ru-RU" sz="2000" b="1" i="1" dirty="0"/>
              <a:t>, 2015. - 284 с.</a:t>
            </a:r>
          </a:p>
          <a:p>
            <a:pPr marL="342900" indent="-342900" algn="ctr">
              <a:buFont typeface="+mj-lt"/>
              <a:buAutoNum type="arabicPeriod"/>
            </a:pPr>
            <a:r>
              <a:rPr lang="ru-RU" sz="2000" b="1" i="1" dirty="0" err="1"/>
              <a:t>Наринян</a:t>
            </a:r>
            <a:r>
              <a:rPr lang="ru-RU" sz="2000" b="1" i="1" dirty="0"/>
              <a:t> А.Р., Поздеев В.А. Основы научных исследований. К., Европейский ун-т, 2016. - 336 с.</a:t>
            </a:r>
          </a:p>
          <a:p>
            <a:pPr marL="342900" indent="-342900" algn="ctr">
              <a:buFont typeface="+mj-lt"/>
              <a:buAutoNum type="arabicPeriod"/>
            </a:pPr>
            <a:r>
              <a:rPr lang="ru-RU" sz="2000" b="1" i="1" dirty="0" err="1"/>
              <a:t>Папковская</a:t>
            </a:r>
            <a:r>
              <a:rPr lang="ru-RU" sz="2000" b="1" i="1" dirty="0"/>
              <a:t> П.Я. Методология научных исследований., Минск, </a:t>
            </a:r>
            <a:r>
              <a:rPr lang="ru-RU" sz="2000" b="1" i="1" dirty="0" err="1"/>
              <a:t>Информпресс</a:t>
            </a:r>
            <a:r>
              <a:rPr lang="ru-RU" sz="2000" b="1" i="1" dirty="0"/>
              <a:t>, 2018. - 254 с.</a:t>
            </a:r>
          </a:p>
          <a:p>
            <a:endParaRPr lang="ru-RU" dirty="0"/>
          </a:p>
        </p:txBody>
      </p:sp>
    </p:spTree>
    <p:extLst>
      <p:ext uri="{BB962C8B-B14F-4D97-AF65-F5344CB8AC3E}">
        <p14:creationId xmlns:p14="http://schemas.microsoft.com/office/powerpoint/2010/main" val="167104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t>Методы и техника научных исследований</a:t>
            </a:r>
            <a:endParaRPr lang="ru-RU" dirty="0"/>
          </a:p>
        </p:txBody>
      </p:sp>
      <p:sp>
        <p:nvSpPr>
          <p:cNvPr id="3" name="Объект 2"/>
          <p:cNvSpPr>
            <a:spLocks noGrp="1"/>
          </p:cNvSpPr>
          <p:nvPr>
            <p:ph idx="1"/>
          </p:nvPr>
        </p:nvSpPr>
        <p:spPr>
          <a:xfrm>
            <a:off x="581192" y="2228003"/>
            <a:ext cx="8239280" cy="4801397"/>
          </a:xfrm>
        </p:spPr>
        <p:txBody>
          <a:bodyPr>
            <a:normAutofit/>
          </a:bodyPr>
          <a:lstStyle/>
          <a:p>
            <a:pPr marL="0" indent="0" algn="ctr">
              <a:buNone/>
            </a:pPr>
            <a:r>
              <a:rPr lang="ru-RU" sz="2800" b="1" dirty="0"/>
              <a:t>Метод</a:t>
            </a:r>
            <a:r>
              <a:rPr lang="ru-RU" sz="2800" dirty="0"/>
              <a:t> (от греческого - путь к чему-либо) - в самом общем случае означает средство достижения цели, способ исследования явления, определяющий планомерный подход к их научному познанию и установлению истины. </a:t>
            </a:r>
            <a:endParaRPr lang="en-US" sz="2800" dirty="0"/>
          </a:p>
          <a:p>
            <a:pPr marL="0" indent="0" algn="ctr">
              <a:buNone/>
            </a:pPr>
            <a:r>
              <a:rPr lang="ru-RU" sz="2800" b="1" dirty="0"/>
              <a:t>Научный метод </a:t>
            </a:r>
            <a:r>
              <a:rPr lang="ru-RU" sz="2800" dirty="0"/>
              <a:t>– это способ познания явлений действительности в их взаимосвязи и развитии, способ достижения поставленных целей и задач исследования и отвечает на вопрос: «Как познавать?»</a:t>
            </a:r>
          </a:p>
          <a:p>
            <a:endParaRPr lang="ru-RU" dirty="0"/>
          </a:p>
        </p:txBody>
      </p:sp>
    </p:spTree>
    <p:extLst>
      <p:ext uri="{BB962C8B-B14F-4D97-AF65-F5344CB8AC3E}">
        <p14:creationId xmlns:p14="http://schemas.microsoft.com/office/powerpoint/2010/main" val="3758517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1124744"/>
            <a:ext cx="8153400" cy="4248472"/>
          </a:xfrm>
        </p:spPr>
        <p:txBody>
          <a:bodyPr>
            <a:normAutofit/>
          </a:bodyPr>
          <a:lstStyle/>
          <a:p>
            <a:pPr algn="ctr"/>
            <a:r>
              <a:rPr lang="ru-RU" sz="3600" b="1" dirty="0">
                <a:solidFill>
                  <a:schemeClr val="tx1"/>
                </a:solidFill>
              </a:rPr>
              <a:t>Методика исследования – </a:t>
            </a:r>
            <a:r>
              <a:rPr lang="ru-RU" sz="3600" dirty="0">
                <a:solidFill>
                  <a:schemeClr val="tx1"/>
                </a:solidFill>
              </a:rPr>
              <a:t>это система правил использования методов, приемов и способов для проведения какого-либо исследования. </a:t>
            </a:r>
            <a:endParaRPr lang="ru-RU" sz="6000" dirty="0">
              <a:solidFill>
                <a:schemeClr val="tx1"/>
              </a:solidFill>
            </a:endParaRPr>
          </a:p>
        </p:txBody>
      </p:sp>
    </p:spTree>
    <p:extLst>
      <p:ext uri="{BB962C8B-B14F-4D97-AF65-F5344CB8AC3E}">
        <p14:creationId xmlns:p14="http://schemas.microsoft.com/office/powerpoint/2010/main" val="201144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Основы учебно-исследовательской деятельности\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752" y="1484784"/>
            <a:ext cx="7392496" cy="41442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1708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i="1" dirty="0"/>
              <a:t>Диалектический метод- </a:t>
            </a:r>
            <a:r>
              <a:rPr lang="ru-RU" sz="2800" i="1" dirty="0"/>
              <a:t>фундаментальный, обобщенный метод  познания</a:t>
            </a:r>
            <a:r>
              <a:rPr lang="ru-RU" sz="2800" dirty="0"/>
              <a:t> </a:t>
            </a:r>
          </a:p>
        </p:txBody>
      </p:sp>
      <p:sp>
        <p:nvSpPr>
          <p:cNvPr id="3" name="Объект 2"/>
          <p:cNvSpPr>
            <a:spLocks noGrp="1"/>
          </p:cNvSpPr>
          <p:nvPr>
            <p:ph idx="1"/>
          </p:nvPr>
        </p:nvSpPr>
        <p:spPr>
          <a:xfrm>
            <a:off x="581192" y="2228003"/>
            <a:ext cx="7989752" cy="4369349"/>
          </a:xfrm>
        </p:spPr>
        <p:txBody>
          <a:bodyPr>
            <a:normAutofit/>
          </a:bodyPr>
          <a:lstStyle/>
          <a:p>
            <a:pPr marL="0" indent="0" algn="ctr">
              <a:buNone/>
            </a:pPr>
            <a:r>
              <a:rPr lang="ru-RU" sz="2400" b="1" i="1" dirty="0"/>
              <a:t>Диалектический подход </a:t>
            </a:r>
            <a:r>
              <a:rPr lang="ru-RU" sz="2400" dirty="0"/>
              <a:t>позволяет обосновать причинно-следственные связи, процессы дифференциации и интеграции, постоянную противоречие между сущностью и явлением, содержанием и формой, объективность в оценке действительности. </a:t>
            </a:r>
          </a:p>
          <a:p>
            <a:pPr marL="0" indent="0" algn="ctr">
              <a:buNone/>
            </a:pPr>
            <a:r>
              <a:rPr lang="ru-RU" sz="2400" b="1" i="1" dirty="0"/>
              <a:t>Диалектика выступает </a:t>
            </a:r>
            <a:r>
              <a:rPr lang="ru-RU" sz="2400" dirty="0"/>
              <a:t>как орудие познания во всех областях науки и на всех этапах научного исследования. Она определяет позиции исследователя, становится основой интерпретации объекта и субъекта познания, процесса познания и его результатов.</a:t>
            </a:r>
          </a:p>
          <a:p>
            <a:endParaRPr lang="ru-RU" dirty="0"/>
          </a:p>
        </p:txBody>
      </p:sp>
    </p:spTree>
    <p:extLst>
      <p:ext uri="{BB962C8B-B14F-4D97-AF65-F5344CB8AC3E}">
        <p14:creationId xmlns:p14="http://schemas.microsoft.com/office/powerpoint/2010/main" val="4286359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b="1" dirty="0"/>
              <a:t>Методы эмпирического исследования</a:t>
            </a:r>
            <a:endParaRPr lang="ru-RU" dirty="0"/>
          </a:p>
        </p:txBody>
      </p:sp>
      <p:sp>
        <p:nvSpPr>
          <p:cNvPr id="3" name="Объект 2"/>
          <p:cNvSpPr>
            <a:spLocks noGrp="1"/>
          </p:cNvSpPr>
          <p:nvPr>
            <p:ph idx="1"/>
          </p:nvPr>
        </p:nvSpPr>
        <p:spPr>
          <a:xfrm>
            <a:off x="581192" y="2228003"/>
            <a:ext cx="7989752" cy="3942523"/>
          </a:xfrm>
        </p:spPr>
        <p:txBody>
          <a:bodyPr>
            <a:normAutofit fontScale="92500" lnSpcReduction="20000"/>
          </a:bodyPr>
          <a:lstStyle/>
          <a:p>
            <a:r>
              <a:rPr lang="ru-RU" sz="2800" b="1" i="1" dirty="0"/>
              <a:t>Наблюдение </a:t>
            </a:r>
            <a:r>
              <a:rPr lang="ru-RU" sz="2800" dirty="0"/>
              <a:t>– это систематическое целенаправленное, специально организованное восприятие предметов и явлений объективной действительности, которые выступают объектами исследования. </a:t>
            </a:r>
          </a:p>
          <a:p>
            <a:r>
              <a:rPr lang="ru-RU" sz="2800" b="1" i="1" dirty="0"/>
              <a:t>Сравнение</a:t>
            </a:r>
            <a:r>
              <a:rPr lang="ru-RU" sz="2800" dirty="0"/>
              <a:t> – это процесс сопоставления предметов или явлений действительности с целью установления сходства или различия между ними, а также нахождение общего, присущего, что может быть присуще двум или нескольким объектам исследования. </a:t>
            </a:r>
          </a:p>
        </p:txBody>
      </p:sp>
    </p:spTree>
    <p:extLst>
      <p:ext uri="{BB962C8B-B14F-4D97-AF65-F5344CB8AC3E}">
        <p14:creationId xmlns:p14="http://schemas.microsoft.com/office/powerpoint/2010/main" val="292433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2" y="457537"/>
            <a:ext cx="7989752" cy="1083329"/>
          </a:xfrm>
        </p:spPr>
        <p:txBody>
          <a:bodyPr/>
          <a:lstStyle/>
          <a:p>
            <a:r>
              <a:rPr lang="ru-RU" dirty="0"/>
              <a:t>Методы эмпирического исследования</a:t>
            </a:r>
          </a:p>
        </p:txBody>
      </p:sp>
      <p:sp>
        <p:nvSpPr>
          <p:cNvPr id="3" name="Объект 2"/>
          <p:cNvSpPr>
            <a:spLocks noGrp="1"/>
          </p:cNvSpPr>
          <p:nvPr>
            <p:ph idx="1"/>
          </p:nvPr>
        </p:nvSpPr>
        <p:spPr>
          <a:xfrm>
            <a:off x="467544" y="1916832"/>
            <a:ext cx="7989752" cy="4297341"/>
          </a:xfrm>
        </p:spPr>
        <p:txBody>
          <a:bodyPr>
            <a:normAutofit/>
          </a:bodyPr>
          <a:lstStyle/>
          <a:p>
            <a:pPr marL="0" indent="0" algn="ctr">
              <a:buNone/>
            </a:pPr>
            <a:r>
              <a:rPr lang="ru-RU" sz="2400" b="1" i="1" dirty="0"/>
              <a:t>Обобщение </a:t>
            </a:r>
            <a:r>
              <a:rPr lang="ru-RU" sz="2400" dirty="0"/>
              <a:t>– логический  процесс перехода от единичного к общему или от менее общего к более общему знанию, а также продукт мыслительной деятельности, форма отображения общих признаков и свойств объективных явлений.</a:t>
            </a:r>
          </a:p>
          <a:p>
            <a:pPr marL="0" indent="0" algn="ctr">
              <a:buNone/>
            </a:pPr>
            <a:r>
              <a:rPr lang="ru-RU" sz="2400" b="1" i="1" dirty="0"/>
              <a:t>Измерение</a:t>
            </a:r>
            <a:r>
              <a:rPr lang="ru-RU" sz="2400" b="1" dirty="0"/>
              <a:t> </a:t>
            </a:r>
            <a:r>
              <a:rPr lang="ru-RU" sz="2400" dirty="0"/>
              <a:t>– это процедура определения числового значения определенной величины с помощью единицы измерения. </a:t>
            </a:r>
          </a:p>
        </p:txBody>
      </p:sp>
    </p:spTree>
    <p:extLst>
      <p:ext uri="{BB962C8B-B14F-4D97-AF65-F5344CB8AC3E}">
        <p14:creationId xmlns:p14="http://schemas.microsoft.com/office/powerpoint/2010/main" val="34431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989752" cy="1083329"/>
          </a:xfrm>
        </p:spPr>
        <p:txBody>
          <a:bodyPr>
            <a:normAutofit/>
          </a:bodyPr>
          <a:lstStyle/>
          <a:p>
            <a:r>
              <a:rPr lang="ru-RU" b="1" i="1" dirty="0"/>
              <a:t>Методы эмпирического исследования</a:t>
            </a:r>
          </a:p>
        </p:txBody>
      </p:sp>
      <p:sp>
        <p:nvSpPr>
          <p:cNvPr id="3" name="Объект 2"/>
          <p:cNvSpPr>
            <a:spLocks noGrp="1"/>
          </p:cNvSpPr>
          <p:nvPr>
            <p:ph idx="1"/>
          </p:nvPr>
        </p:nvSpPr>
        <p:spPr>
          <a:xfrm>
            <a:off x="251520" y="2132856"/>
            <a:ext cx="8640960" cy="4495800"/>
          </a:xfrm>
        </p:spPr>
        <p:txBody>
          <a:bodyPr>
            <a:noAutofit/>
          </a:bodyPr>
          <a:lstStyle/>
          <a:p>
            <a:pPr marL="0" indent="0" algn="ctr">
              <a:spcBef>
                <a:spcPts val="0"/>
              </a:spcBef>
              <a:buNone/>
            </a:pPr>
            <a:r>
              <a:rPr lang="ru-RU" sz="2000" b="1" i="1" dirty="0"/>
              <a:t>Эксперимент </a:t>
            </a:r>
            <a:r>
              <a:rPr lang="ru-RU" sz="2000" dirty="0"/>
              <a:t>– апробация знаний об изучаемых явлений в контролируемых или искусственно созданными условиях.</a:t>
            </a:r>
          </a:p>
          <a:p>
            <a:pPr marL="0" indent="0" algn="ctr">
              <a:spcBef>
                <a:spcPts val="0"/>
              </a:spcBef>
              <a:buNone/>
            </a:pPr>
            <a:r>
              <a:rPr lang="ru-RU" sz="2000" b="1" i="1" u="sng" dirty="0"/>
              <a:t>Эксперимент проводят</a:t>
            </a:r>
            <a:r>
              <a:rPr lang="ru-RU" sz="2000" b="1" i="1" dirty="0"/>
              <a:t>:</a:t>
            </a:r>
          </a:p>
          <a:p>
            <a:pPr marL="0" indent="0" algn="ctr">
              <a:spcBef>
                <a:spcPts val="0"/>
              </a:spcBef>
              <a:buNone/>
            </a:pPr>
            <a:r>
              <a:rPr lang="ru-RU" sz="2000" dirty="0"/>
              <a:t>- при необходимости отыскать у объекта ранее неизвестные свойства;</a:t>
            </a:r>
          </a:p>
          <a:p>
            <a:pPr marL="0" indent="0" algn="ctr">
              <a:spcBef>
                <a:spcPts val="0"/>
              </a:spcBef>
              <a:buNone/>
            </a:pPr>
            <a:r>
              <a:rPr lang="ru-RU" sz="2000" dirty="0"/>
              <a:t>- при проверке правильности теоретических построений;</a:t>
            </a:r>
          </a:p>
          <a:p>
            <a:pPr marL="0" indent="0" algn="ctr">
              <a:spcBef>
                <a:spcPts val="0"/>
              </a:spcBef>
              <a:buNone/>
            </a:pPr>
            <a:r>
              <a:rPr lang="ru-RU" sz="2000" dirty="0"/>
              <a:t>- при демонстрации явления.</a:t>
            </a:r>
          </a:p>
          <a:p>
            <a:pPr marL="0" indent="0" algn="ctr">
              <a:spcBef>
                <a:spcPts val="0"/>
              </a:spcBef>
              <a:buNone/>
            </a:pPr>
            <a:r>
              <a:rPr lang="ru-RU" sz="2000" b="1" i="1" dirty="0"/>
              <a:t>Преимущества экспериментального изучения объекта по сравнении с наблюдением состоят в том, что:</a:t>
            </a:r>
          </a:p>
          <a:p>
            <a:pPr marL="0" indent="0" algn="ctr">
              <a:spcBef>
                <a:spcPts val="0"/>
              </a:spcBef>
              <a:buNone/>
            </a:pPr>
            <a:r>
              <a:rPr lang="ru-RU" sz="2000" dirty="0"/>
              <a:t>во время эксперимента является возможность изучать явление «в чистому виде», устранив побочные факторы, скрывающие основной процесс; </a:t>
            </a:r>
          </a:p>
          <a:p>
            <a:pPr marL="0" indent="0" algn="ctr">
              <a:spcBef>
                <a:spcPts val="0"/>
              </a:spcBef>
              <a:buNone/>
            </a:pPr>
            <a:r>
              <a:rPr lang="ru-RU" sz="2000" dirty="0"/>
              <a:t>в экспериментальных условиях можно  исследовать свойства объектов;</a:t>
            </a:r>
          </a:p>
          <a:p>
            <a:pPr marL="0" indent="0" algn="ctr">
              <a:spcBef>
                <a:spcPts val="0"/>
              </a:spcBef>
              <a:buNone/>
            </a:pPr>
            <a:r>
              <a:rPr lang="ru-RU" sz="2000" dirty="0"/>
              <a:t>существует возможность повторяемости эксперимента, то есть проведения испытания столько раз, сколько в этом есть необходимость.</a:t>
            </a:r>
          </a:p>
        </p:txBody>
      </p:sp>
    </p:spTree>
    <p:extLst>
      <p:ext uri="{BB962C8B-B14F-4D97-AF65-F5344CB8AC3E}">
        <p14:creationId xmlns:p14="http://schemas.microsoft.com/office/powerpoint/2010/main" val="1316023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i="1" dirty="0"/>
              <a:t>На первом этапе</a:t>
            </a:r>
            <a:r>
              <a:rPr lang="ru-RU" sz="2400" dirty="0"/>
              <a:t> сбора фактического материала и его первичной систематизации используют методы:</a:t>
            </a:r>
            <a:r>
              <a:rPr lang="ru-RU" sz="2400" b="1" dirty="0"/>
              <a:t> </a:t>
            </a:r>
            <a:endParaRPr lang="ru-RU" sz="2400" dirty="0"/>
          </a:p>
        </p:txBody>
      </p:sp>
      <p:graphicFrame>
        <p:nvGraphicFramePr>
          <p:cNvPr id="4" name="Объект 3">
            <a:extLst>
              <a:ext uri="{FF2B5EF4-FFF2-40B4-BE49-F238E27FC236}">
                <a16:creationId xmlns:a16="http://schemas.microsoft.com/office/drawing/2014/main" id="{EABFAC71-6D58-4145-A0AF-5604A34D6C55}"/>
              </a:ext>
            </a:extLst>
          </p:cNvPr>
          <p:cNvGraphicFramePr>
            <a:graphicFrameLocks noGrp="1"/>
          </p:cNvGraphicFramePr>
          <p:nvPr>
            <p:ph idx="1"/>
            <p:extLst>
              <p:ext uri="{D42A27DB-BD31-4B8C-83A1-F6EECF244321}">
                <p14:modId xmlns:p14="http://schemas.microsoft.com/office/powerpoint/2010/main" val="760558044"/>
              </p:ext>
            </p:extLst>
          </p:nvPr>
        </p:nvGraphicFramePr>
        <p:xfrm>
          <a:off x="0" y="1988840"/>
          <a:ext cx="9577064" cy="4585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66652"/>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Дивиденд</Template>
  <TotalTime>228</TotalTime>
  <Words>1036</Words>
  <Application>Microsoft Office PowerPoint</Application>
  <PresentationFormat>Экран (4:3)</PresentationFormat>
  <Paragraphs>63</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Corbel</vt:lpstr>
      <vt:lpstr>Gill Sans MT</vt:lpstr>
      <vt:lpstr>Times New Roman</vt:lpstr>
      <vt:lpstr>Wingdings 2</vt:lpstr>
      <vt:lpstr>Дивиденд</vt:lpstr>
      <vt:lpstr>МЕТОДОЛОГИЯ – НАУКА О НАУКЕ </vt:lpstr>
      <vt:lpstr>Методы и техника научных исследований</vt:lpstr>
      <vt:lpstr>Методика исследования – это система правил использования методов, приемов и способов для проведения какого-либо исследования. </vt:lpstr>
      <vt:lpstr>Презентация PowerPoint</vt:lpstr>
      <vt:lpstr>Диалектический метод- фундаментальный, обобщенный метод  познания </vt:lpstr>
      <vt:lpstr>Методы эмпирического исследования</vt:lpstr>
      <vt:lpstr>Методы эмпирического исследования</vt:lpstr>
      <vt:lpstr>Методы эмпирического исследования</vt:lpstr>
      <vt:lpstr>На первом этапе сбора фактического материала и его первичной систематизации используют методы: </vt:lpstr>
      <vt:lpstr>На втором этапе исследования используют методы для обработки полученных данных, установление зависимости количественных и качественных показателей анализа, интерпретации их содержания.  </vt:lpstr>
      <vt:lpstr>Методы исследований на эмпирическом и теоретическом уровнях</vt:lpstr>
      <vt:lpstr>Методы исследований на эмпирическом и теоретическом уровнях</vt:lpstr>
      <vt:lpstr>Методы исследований на эмпирическом и теоретическом уровнях</vt:lpstr>
      <vt:lpstr>Методы исследований на эмпирическом и теоретическом уровнях</vt:lpstr>
      <vt:lpstr>Методы исследований на эмпирическом и теоретическом уровнях</vt:lpstr>
      <vt:lpstr>Методы теоретических исследований</vt:lpstr>
      <vt:lpstr>Общенаучные методы</vt:lpstr>
      <vt:lpstr>Список использованной литературы: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научного исследования, их использование</dc:title>
  <dc:creator>Наталья Владимировна Зотова</dc:creator>
  <cp:lastModifiedBy>Пользователь Windows</cp:lastModifiedBy>
  <cp:revision>29</cp:revision>
  <dcterms:created xsi:type="dcterms:W3CDTF">2017-04-10T03:17:24Z</dcterms:created>
  <dcterms:modified xsi:type="dcterms:W3CDTF">2020-12-02T12:30:55Z</dcterms:modified>
</cp:coreProperties>
</file>