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1" r:id="rId9"/>
    <p:sldId id="269" r:id="rId10"/>
    <p:sldId id="266" r:id="rId11"/>
    <p:sldId id="270" r:id="rId12"/>
    <p:sldId id="260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81421-C8AE-49C0-AC0F-29DC9130BE76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422C44-3AE1-4709-AC1E-0184D9A741B6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Главный способ представления информации в научной работе – это составление текста, при этом текст пишется на научном языке с использованием профессиональной терминологии. Главными требованиями, предъявляемыми к тексту научной работы, считаются:</a:t>
          </a:r>
          <a:endParaRPr lang="ru-RU" b="1" dirty="0">
            <a:solidFill>
              <a:schemeClr val="bg1">
                <a:lumMod val="50000"/>
              </a:schemeClr>
            </a:solidFill>
          </a:endParaRPr>
        </a:p>
      </dgm:t>
    </dgm:pt>
    <dgm:pt modelId="{CF4CB2EE-BA5A-407D-AFCA-14D00C19AC19}" type="parTrans" cxnId="{1A33C245-0919-41EB-98C1-3D6D2A109FD2}">
      <dgm:prSet/>
      <dgm:spPr/>
      <dgm:t>
        <a:bodyPr/>
        <a:lstStyle/>
        <a:p>
          <a:endParaRPr lang="ru-RU"/>
        </a:p>
      </dgm:t>
    </dgm:pt>
    <dgm:pt modelId="{7BDEC2AE-1757-40CE-A37F-8E90C41B33D8}" type="sibTrans" cxnId="{1A33C245-0919-41EB-98C1-3D6D2A109FD2}">
      <dgm:prSet/>
      <dgm:spPr/>
      <dgm:t>
        <a:bodyPr/>
        <a:lstStyle/>
        <a:p>
          <a:endParaRPr lang="ru-RU"/>
        </a:p>
      </dgm:t>
    </dgm:pt>
    <dgm:pt modelId="{8B23F6FD-36D1-469C-8805-AAD63255764F}">
      <dgm:prSet/>
      <dgm:spPr/>
      <dgm:t>
        <a:bodyPr/>
        <a:lstStyle/>
        <a:p>
          <a:pPr rtl="0"/>
          <a:r>
            <a:rPr lang="ru-RU" b="1" smtClean="0"/>
            <a:t>лаконичность;</a:t>
          </a:r>
          <a:endParaRPr lang="ru-RU"/>
        </a:p>
      </dgm:t>
    </dgm:pt>
    <dgm:pt modelId="{D6366EF0-48C8-4CBC-A250-A34E121E282B}" type="parTrans" cxnId="{BA9C7322-1233-4908-AC56-C342DE54251B}">
      <dgm:prSet/>
      <dgm:spPr/>
      <dgm:t>
        <a:bodyPr/>
        <a:lstStyle/>
        <a:p>
          <a:endParaRPr lang="ru-RU"/>
        </a:p>
      </dgm:t>
    </dgm:pt>
    <dgm:pt modelId="{E18F062D-BED4-48AA-BDB6-95733DA1D836}" type="sibTrans" cxnId="{BA9C7322-1233-4908-AC56-C342DE54251B}">
      <dgm:prSet/>
      <dgm:spPr/>
      <dgm:t>
        <a:bodyPr/>
        <a:lstStyle/>
        <a:p>
          <a:endParaRPr lang="ru-RU"/>
        </a:p>
      </dgm:t>
    </dgm:pt>
    <dgm:pt modelId="{E2114B43-A6BC-47DA-8483-06A7400F7337}">
      <dgm:prSet/>
      <dgm:spPr/>
      <dgm:t>
        <a:bodyPr/>
        <a:lstStyle/>
        <a:p>
          <a:pPr rtl="0"/>
          <a:r>
            <a:rPr lang="ru-RU" b="1" smtClean="0"/>
            <a:t>последовательность и логичность изложения;</a:t>
          </a:r>
          <a:endParaRPr lang="ru-RU"/>
        </a:p>
      </dgm:t>
    </dgm:pt>
    <dgm:pt modelId="{5AB06828-D038-4E4F-961F-BC196D253551}" type="parTrans" cxnId="{36CD1215-5582-41D8-9B93-FB4D14851157}">
      <dgm:prSet/>
      <dgm:spPr/>
      <dgm:t>
        <a:bodyPr/>
        <a:lstStyle/>
        <a:p>
          <a:endParaRPr lang="ru-RU"/>
        </a:p>
      </dgm:t>
    </dgm:pt>
    <dgm:pt modelId="{70EC06EB-7F0A-4230-B38E-1CAB84C9C172}" type="sibTrans" cxnId="{36CD1215-5582-41D8-9B93-FB4D14851157}">
      <dgm:prSet/>
      <dgm:spPr/>
      <dgm:t>
        <a:bodyPr/>
        <a:lstStyle/>
        <a:p>
          <a:endParaRPr lang="ru-RU"/>
        </a:p>
      </dgm:t>
    </dgm:pt>
    <dgm:pt modelId="{ACDAC346-9D36-44D3-A429-0CE103DABFE5}">
      <dgm:prSet/>
      <dgm:spPr/>
      <dgm:t>
        <a:bodyPr/>
        <a:lstStyle/>
        <a:p>
          <a:pPr rtl="0"/>
          <a:r>
            <a:rPr lang="ru-RU" b="1" smtClean="0"/>
            <a:t>структурирование материала;</a:t>
          </a:r>
          <a:endParaRPr lang="ru-RU"/>
        </a:p>
      </dgm:t>
    </dgm:pt>
    <dgm:pt modelId="{35EA2CC0-C9C7-43D0-A206-E5CDDD53C330}" type="parTrans" cxnId="{BEE852C3-6C05-4CC0-807D-BA497D3C162D}">
      <dgm:prSet/>
      <dgm:spPr/>
      <dgm:t>
        <a:bodyPr/>
        <a:lstStyle/>
        <a:p>
          <a:endParaRPr lang="ru-RU"/>
        </a:p>
      </dgm:t>
    </dgm:pt>
    <dgm:pt modelId="{C5D8350A-BC3F-4FA0-8B5A-5D74864E0B12}" type="sibTrans" cxnId="{BEE852C3-6C05-4CC0-807D-BA497D3C162D}">
      <dgm:prSet/>
      <dgm:spPr/>
      <dgm:t>
        <a:bodyPr/>
        <a:lstStyle/>
        <a:p>
          <a:endParaRPr lang="ru-RU"/>
        </a:p>
      </dgm:t>
    </dgm:pt>
    <dgm:pt modelId="{BF98F670-D5A0-4816-91D9-3F5EA889F369}">
      <dgm:prSet/>
      <dgm:spPr/>
      <dgm:t>
        <a:bodyPr/>
        <a:lstStyle/>
        <a:p>
          <a:pPr rtl="0"/>
          <a:r>
            <a:rPr lang="ru-RU" b="1" smtClean="0"/>
            <a:t>наличие выводов и заключений.</a:t>
          </a:r>
          <a:endParaRPr lang="ru-RU"/>
        </a:p>
      </dgm:t>
    </dgm:pt>
    <dgm:pt modelId="{6977BDEF-4181-4A8B-8D15-CD449386BB3B}" type="parTrans" cxnId="{1B29AFA1-3059-42BB-8885-70322E28D14B}">
      <dgm:prSet/>
      <dgm:spPr/>
      <dgm:t>
        <a:bodyPr/>
        <a:lstStyle/>
        <a:p>
          <a:endParaRPr lang="ru-RU"/>
        </a:p>
      </dgm:t>
    </dgm:pt>
    <dgm:pt modelId="{F394178B-D2D2-4DFF-AB5A-E208E81962B4}" type="sibTrans" cxnId="{1B29AFA1-3059-42BB-8885-70322E28D14B}">
      <dgm:prSet/>
      <dgm:spPr/>
      <dgm:t>
        <a:bodyPr/>
        <a:lstStyle/>
        <a:p>
          <a:endParaRPr lang="ru-RU"/>
        </a:p>
      </dgm:t>
    </dgm:pt>
    <dgm:pt modelId="{CB669621-3A40-4248-B9C7-A2687208611C}" type="pres">
      <dgm:prSet presAssocID="{EAB81421-C8AE-49C0-AC0F-29DC9130B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B1BE11-48E3-4146-8A83-8871DF0AF9C7}" type="pres">
      <dgm:prSet presAssocID="{0D422C44-3AE1-4709-AC1E-0184D9A741B6}" presName="composite" presStyleCnt="0"/>
      <dgm:spPr/>
    </dgm:pt>
    <dgm:pt modelId="{42174A91-F815-4F4E-BD7B-CD1B8D1C3FCB}" type="pres">
      <dgm:prSet presAssocID="{0D422C44-3AE1-4709-AC1E-0184D9A741B6}" presName="parTx" presStyleLbl="alignNode1" presStyleIdx="0" presStyleCnt="1" custLinFactNeighborX="-945" custLinFactNeighborY="-2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CA754-CEF3-47AE-BE81-51A85E9C7FD0}" type="pres">
      <dgm:prSet presAssocID="{0D422C44-3AE1-4709-AC1E-0184D9A741B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890D3-9745-4DD9-9FEA-69A15838F6D5}" type="presOf" srcId="{EAB81421-C8AE-49C0-AC0F-29DC9130BE76}" destId="{CB669621-3A40-4248-B9C7-A2687208611C}" srcOrd="0" destOrd="0" presId="urn:microsoft.com/office/officeart/2005/8/layout/hList1"/>
    <dgm:cxn modelId="{BFB761D4-9353-4DF5-A7E0-F8059FD5965D}" type="presOf" srcId="{ACDAC346-9D36-44D3-A429-0CE103DABFE5}" destId="{FB4CA754-CEF3-47AE-BE81-51A85E9C7FD0}" srcOrd="0" destOrd="2" presId="urn:microsoft.com/office/officeart/2005/8/layout/hList1"/>
    <dgm:cxn modelId="{BA9C7322-1233-4908-AC56-C342DE54251B}" srcId="{0D422C44-3AE1-4709-AC1E-0184D9A741B6}" destId="{8B23F6FD-36D1-469C-8805-AAD63255764F}" srcOrd="0" destOrd="0" parTransId="{D6366EF0-48C8-4CBC-A250-A34E121E282B}" sibTransId="{E18F062D-BED4-48AA-BDB6-95733DA1D836}"/>
    <dgm:cxn modelId="{1B29AFA1-3059-42BB-8885-70322E28D14B}" srcId="{0D422C44-3AE1-4709-AC1E-0184D9A741B6}" destId="{BF98F670-D5A0-4816-91D9-3F5EA889F369}" srcOrd="3" destOrd="0" parTransId="{6977BDEF-4181-4A8B-8D15-CD449386BB3B}" sibTransId="{F394178B-D2D2-4DFF-AB5A-E208E81962B4}"/>
    <dgm:cxn modelId="{6B6CDB60-8F17-4DFE-90BE-E9FAFEDB1345}" type="presOf" srcId="{8B23F6FD-36D1-469C-8805-AAD63255764F}" destId="{FB4CA754-CEF3-47AE-BE81-51A85E9C7FD0}" srcOrd="0" destOrd="0" presId="urn:microsoft.com/office/officeart/2005/8/layout/hList1"/>
    <dgm:cxn modelId="{E0B248E6-5438-4149-8AA5-9B4D4324FE4E}" type="presOf" srcId="{0D422C44-3AE1-4709-AC1E-0184D9A741B6}" destId="{42174A91-F815-4F4E-BD7B-CD1B8D1C3FCB}" srcOrd="0" destOrd="0" presId="urn:microsoft.com/office/officeart/2005/8/layout/hList1"/>
    <dgm:cxn modelId="{C5793873-F3B5-4984-9B71-E7A62EE633A1}" type="presOf" srcId="{BF98F670-D5A0-4816-91D9-3F5EA889F369}" destId="{FB4CA754-CEF3-47AE-BE81-51A85E9C7FD0}" srcOrd="0" destOrd="3" presId="urn:microsoft.com/office/officeart/2005/8/layout/hList1"/>
    <dgm:cxn modelId="{36CD1215-5582-41D8-9B93-FB4D14851157}" srcId="{0D422C44-3AE1-4709-AC1E-0184D9A741B6}" destId="{E2114B43-A6BC-47DA-8483-06A7400F7337}" srcOrd="1" destOrd="0" parTransId="{5AB06828-D038-4E4F-961F-BC196D253551}" sibTransId="{70EC06EB-7F0A-4230-B38E-1CAB84C9C172}"/>
    <dgm:cxn modelId="{BEE852C3-6C05-4CC0-807D-BA497D3C162D}" srcId="{0D422C44-3AE1-4709-AC1E-0184D9A741B6}" destId="{ACDAC346-9D36-44D3-A429-0CE103DABFE5}" srcOrd="2" destOrd="0" parTransId="{35EA2CC0-C9C7-43D0-A206-E5CDDD53C330}" sibTransId="{C5D8350A-BC3F-4FA0-8B5A-5D74864E0B12}"/>
    <dgm:cxn modelId="{7F67FAF3-05B1-494B-9DDA-162B1E6AE955}" type="presOf" srcId="{E2114B43-A6BC-47DA-8483-06A7400F7337}" destId="{FB4CA754-CEF3-47AE-BE81-51A85E9C7FD0}" srcOrd="0" destOrd="1" presId="urn:microsoft.com/office/officeart/2005/8/layout/hList1"/>
    <dgm:cxn modelId="{1A33C245-0919-41EB-98C1-3D6D2A109FD2}" srcId="{EAB81421-C8AE-49C0-AC0F-29DC9130BE76}" destId="{0D422C44-3AE1-4709-AC1E-0184D9A741B6}" srcOrd="0" destOrd="0" parTransId="{CF4CB2EE-BA5A-407D-AFCA-14D00C19AC19}" sibTransId="{7BDEC2AE-1757-40CE-A37F-8E90C41B33D8}"/>
    <dgm:cxn modelId="{DD4C3956-A5B6-4C89-8D4D-81F75E8C360F}" type="presParOf" srcId="{CB669621-3A40-4248-B9C7-A2687208611C}" destId="{4BB1BE11-48E3-4146-8A83-8871DF0AF9C7}" srcOrd="0" destOrd="0" presId="urn:microsoft.com/office/officeart/2005/8/layout/hList1"/>
    <dgm:cxn modelId="{C840CB17-8655-40DE-A0ED-D3EFF064B26F}" type="presParOf" srcId="{4BB1BE11-48E3-4146-8A83-8871DF0AF9C7}" destId="{42174A91-F815-4F4E-BD7B-CD1B8D1C3FCB}" srcOrd="0" destOrd="0" presId="urn:microsoft.com/office/officeart/2005/8/layout/hList1"/>
    <dgm:cxn modelId="{C3FF0972-773E-4D66-B4C0-35EF7CEAC874}" type="presParOf" srcId="{4BB1BE11-48E3-4146-8A83-8871DF0AF9C7}" destId="{FB4CA754-CEF3-47AE-BE81-51A85E9C7F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FF694-0E9C-43A4-823F-A9F81DEADAE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CBD2F08-910F-4B79-8903-BF9DA9A0AAEA}">
      <dgm:prSet/>
      <dgm:spPr/>
      <dgm:t>
        <a:bodyPr/>
        <a:lstStyle/>
        <a:p>
          <a:pPr rtl="0"/>
          <a:r>
            <a:rPr lang="ru-RU" dirty="0" smtClean="0"/>
            <a:t>Один из видов представления результатов исследования – это отчет по НИР. Научно-исследовательская работа, выполненная в рамках гранта, международной программы или по заданию кафедры, завершается оформлением отчетной документации. Отчет включает обязательные компоненты:</a:t>
          </a:r>
          <a:endParaRPr lang="ru-RU" dirty="0"/>
        </a:p>
      </dgm:t>
    </dgm:pt>
    <dgm:pt modelId="{9C418090-58BE-41E6-ABCF-1FEA871D4988}" type="parTrans" cxnId="{EA4B6D64-E70A-43C6-B70E-BB700B6926DF}">
      <dgm:prSet/>
      <dgm:spPr/>
      <dgm:t>
        <a:bodyPr/>
        <a:lstStyle/>
        <a:p>
          <a:endParaRPr lang="ru-RU"/>
        </a:p>
      </dgm:t>
    </dgm:pt>
    <dgm:pt modelId="{AE422853-3AB8-473F-B28C-9351FBB70815}" type="sibTrans" cxnId="{EA4B6D64-E70A-43C6-B70E-BB700B6926DF}">
      <dgm:prSet/>
      <dgm:spPr/>
      <dgm:t>
        <a:bodyPr/>
        <a:lstStyle/>
        <a:p>
          <a:endParaRPr lang="ru-RU"/>
        </a:p>
      </dgm:t>
    </dgm:pt>
    <dgm:pt modelId="{7498BC30-E35A-44F0-B1AB-191584781BF9}">
      <dgm:prSet custT="1"/>
      <dgm:spPr/>
      <dgm:t>
        <a:bodyPr/>
        <a:lstStyle/>
        <a:p>
          <a:pPr rtl="0"/>
          <a:r>
            <a:rPr lang="ru-RU" sz="2000" dirty="0" smtClean="0"/>
            <a:t>название, отражающее специфику методологического подхода, инструментария НИР;</a:t>
          </a:r>
          <a:endParaRPr lang="ru-RU" sz="2000" dirty="0"/>
        </a:p>
      </dgm:t>
    </dgm:pt>
    <dgm:pt modelId="{7FBBD7B2-C16A-4D3C-96E1-5A9D4887E8B3}" type="parTrans" cxnId="{4E2675CE-DA65-4DC0-A217-964694F796D4}">
      <dgm:prSet/>
      <dgm:spPr/>
      <dgm:t>
        <a:bodyPr/>
        <a:lstStyle/>
        <a:p>
          <a:endParaRPr lang="ru-RU"/>
        </a:p>
      </dgm:t>
    </dgm:pt>
    <dgm:pt modelId="{E478869D-972E-44B0-BAF1-C6AA5E6CEED3}" type="sibTrans" cxnId="{4E2675CE-DA65-4DC0-A217-964694F796D4}">
      <dgm:prSet/>
      <dgm:spPr/>
      <dgm:t>
        <a:bodyPr/>
        <a:lstStyle/>
        <a:p>
          <a:endParaRPr lang="ru-RU"/>
        </a:p>
      </dgm:t>
    </dgm:pt>
    <dgm:pt modelId="{F6B84E05-49D5-48E3-A1BB-E83D44D52C7E}">
      <dgm:prSet custT="1"/>
      <dgm:spPr/>
      <dgm:t>
        <a:bodyPr/>
        <a:lstStyle/>
        <a:p>
          <a:pPr rtl="0"/>
          <a:r>
            <a:rPr lang="ru-RU" sz="2000" dirty="0" smtClean="0"/>
            <a:t>введение, представляющее проблематику, терминологический аппарат, цель и гипотезу;</a:t>
          </a:r>
          <a:endParaRPr lang="ru-RU" sz="2000" dirty="0"/>
        </a:p>
      </dgm:t>
    </dgm:pt>
    <dgm:pt modelId="{29E1585A-476C-4AA6-A67E-8FB577B1A450}" type="parTrans" cxnId="{13F7F6E5-F2C0-4B91-BFBF-4D736E12825A}">
      <dgm:prSet/>
      <dgm:spPr/>
      <dgm:t>
        <a:bodyPr/>
        <a:lstStyle/>
        <a:p>
          <a:endParaRPr lang="ru-RU"/>
        </a:p>
      </dgm:t>
    </dgm:pt>
    <dgm:pt modelId="{76961A29-BD4F-4D9F-8565-2B834C07902D}" type="sibTrans" cxnId="{13F7F6E5-F2C0-4B91-BFBF-4D736E12825A}">
      <dgm:prSet/>
      <dgm:spPr/>
      <dgm:t>
        <a:bodyPr/>
        <a:lstStyle/>
        <a:p>
          <a:endParaRPr lang="ru-RU"/>
        </a:p>
      </dgm:t>
    </dgm:pt>
    <dgm:pt modelId="{DB599C2D-39FA-4194-816F-BB04A70C6E8D}">
      <dgm:prSet custT="1"/>
      <dgm:spPr/>
      <dgm:t>
        <a:bodyPr/>
        <a:lstStyle/>
        <a:p>
          <a:pPr rtl="0"/>
          <a:r>
            <a:rPr lang="ru-RU" sz="2000" dirty="0" smtClean="0"/>
            <a:t>описание методики с указанием алгоритма проводимой процедуры, использованного диагностического инструментария и способов обработки результатов;</a:t>
          </a:r>
          <a:endParaRPr lang="ru-RU" sz="2000" dirty="0"/>
        </a:p>
      </dgm:t>
    </dgm:pt>
    <dgm:pt modelId="{13E41C62-34F3-481A-8F85-E727CBA98258}" type="parTrans" cxnId="{A8C2DB14-0D0A-4370-82BB-EC886A46CE94}">
      <dgm:prSet/>
      <dgm:spPr/>
      <dgm:t>
        <a:bodyPr/>
        <a:lstStyle/>
        <a:p>
          <a:endParaRPr lang="ru-RU"/>
        </a:p>
      </dgm:t>
    </dgm:pt>
    <dgm:pt modelId="{0F18B7A0-7EA6-46AE-9836-680327C43ACC}" type="sibTrans" cxnId="{A8C2DB14-0D0A-4370-82BB-EC886A46CE94}">
      <dgm:prSet/>
      <dgm:spPr/>
      <dgm:t>
        <a:bodyPr/>
        <a:lstStyle/>
        <a:p>
          <a:endParaRPr lang="ru-RU"/>
        </a:p>
      </dgm:t>
    </dgm:pt>
    <dgm:pt modelId="{0A27677E-0283-498E-8F64-E3F8ACF5A4FF}">
      <dgm:prSet custT="1"/>
      <dgm:spPr/>
      <dgm:t>
        <a:bodyPr/>
        <a:lstStyle/>
        <a:p>
          <a:pPr rtl="0"/>
          <a:r>
            <a:rPr lang="ru-RU" sz="2000" dirty="0" smtClean="0"/>
            <a:t>презентация результатов в форме текста, табличного и графического материала;</a:t>
          </a:r>
          <a:endParaRPr lang="ru-RU" sz="2000" dirty="0"/>
        </a:p>
      </dgm:t>
    </dgm:pt>
    <dgm:pt modelId="{1F9D14DE-87FC-4D4F-A8B4-B5C6D1F88E4D}" type="parTrans" cxnId="{B223BA64-C4FB-4D37-AB89-9A589B91291C}">
      <dgm:prSet/>
      <dgm:spPr/>
      <dgm:t>
        <a:bodyPr/>
        <a:lstStyle/>
        <a:p>
          <a:endParaRPr lang="ru-RU"/>
        </a:p>
      </dgm:t>
    </dgm:pt>
    <dgm:pt modelId="{65F6BB57-008F-4391-9E08-C7CD46C5345E}" type="sibTrans" cxnId="{B223BA64-C4FB-4D37-AB89-9A589B91291C}">
      <dgm:prSet/>
      <dgm:spPr/>
      <dgm:t>
        <a:bodyPr/>
        <a:lstStyle/>
        <a:p>
          <a:endParaRPr lang="ru-RU"/>
        </a:p>
      </dgm:t>
    </dgm:pt>
    <dgm:pt modelId="{7257B4E7-CD9E-40EF-9F64-CA6463E15E0E}">
      <dgm:prSet custT="1"/>
      <dgm:spPr/>
      <dgm:t>
        <a:bodyPr/>
        <a:lstStyle/>
        <a:p>
          <a:pPr rtl="0"/>
          <a:r>
            <a:rPr lang="ru-RU" sz="2000" dirty="0" smtClean="0"/>
            <a:t>анализ полученных эффектов, их новизны и соответствия первоначальной гипотезе, существующих в науке данным.</a:t>
          </a:r>
          <a:endParaRPr lang="ru-RU" sz="2000" dirty="0"/>
        </a:p>
      </dgm:t>
    </dgm:pt>
    <dgm:pt modelId="{CFFE36DC-13F9-4F59-847E-A308FF610BD2}" type="parTrans" cxnId="{447C0063-BB90-46A7-ACD1-35A6AE691DDF}">
      <dgm:prSet/>
      <dgm:spPr/>
      <dgm:t>
        <a:bodyPr/>
        <a:lstStyle/>
        <a:p>
          <a:endParaRPr lang="ru-RU"/>
        </a:p>
      </dgm:t>
    </dgm:pt>
    <dgm:pt modelId="{84351E55-ABE4-49D1-B916-4BC021D66E6C}" type="sibTrans" cxnId="{447C0063-BB90-46A7-ACD1-35A6AE691DDF}">
      <dgm:prSet/>
      <dgm:spPr/>
      <dgm:t>
        <a:bodyPr/>
        <a:lstStyle/>
        <a:p>
          <a:endParaRPr lang="ru-RU"/>
        </a:p>
      </dgm:t>
    </dgm:pt>
    <dgm:pt modelId="{A9772464-1634-4DF3-8B58-9B9119044695}">
      <dgm:prSet/>
      <dgm:spPr/>
      <dgm:t>
        <a:bodyPr/>
        <a:lstStyle/>
        <a:p>
          <a:pPr rtl="0"/>
          <a:r>
            <a:rPr lang="ru-RU" dirty="0" smtClean="0"/>
            <a:t>Развернутый, корректно составленный отчет о проведенных теоретических или прикладных исследованиях позволяет дать оценку научному сотруднику или образовательной организации, является показателем эффективности.</a:t>
          </a:r>
          <a:endParaRPr lang="ru-RU" dirty="0"/>
        </a:p>
      </dgm:t>
    </dgm:pt>
    <dgm:pt modelId="{B98BDDFD-046D-4EA1-843D-6E30792F37F7}" type="parTrans" cxnId="{79208986-8DB2-4E9A-96E7-C32021B4D87C}">
      <dgm:prSet/>
      <dgm:spPr/>
      <dgm:t>
        <a:bodyPr/>
        <a:lstStyle/>
        <a:p>
          <a:endParaRPr lang="ru-RU"/>
        </a:p>
      </dgm:t>
    </dgm:pt>
    <dgm:pt modelId="{A16FE5C1-D45A-4968-A4ED-8FD93FB28D1A}" type="sibTrans" cxnId="{79208986-8DB2-4E9A-96E7-C32021B4D87C}">
      <dgm:prSet/>
      <dgm:spPr/>
      <dgm:t>
        <a:bodyPr/>
        <a:lstStyle/>
        <a:p>
          <a:endParaRPr lang="ru-RU"/>
        </a:p>
      </dgm:t>
    </dgm:pt>
    <dgm:pt modelId="{6EBE71EB-B4FE-40CE-B0B7-7976BA508D67}" type="pres">
      <dgm:prSet presAssocID="{56CFF694-0E9C-43A4-823F-A9F81DEAD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4FF5F-F5B0-46E5-88FD-CC1716A96567}" type="pres">
      <dgm:prSet presAssocID="{5CBD2F08-910F-4B79-8903-BF9DA9A0AAEA}" presName="parentText" presStyleLbl="node1" presStyleIdx="0" presStyleCnt="2" custScaleX="97549" custLinFactNeighborX="-163" custLinFactNeighborY="-15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8D8FF-72EA-4904-98B5-C560E506732F}" type="pres">
      <dgm:prSet presAssocID="{5CBD2F08-910F-4B79-8903-BF9DA9A0AAE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A81CE-3C88-445C-96F4-4643394F5713}" type="pres">
      <dgm:prSet presAssocID="{A9772464-1634-4DF3-8B58-9B9119044695}" presName="parentText" presStyleLbl="node1" presStyleIdx="1" presStyleCnt="2" custScaleX="95181" custLinFactNeighborX="-1184" custLinFactNeighborY="3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2DB14-0D0A-4370-82BB-EC886A46CE94}" srcId="{5CBD2F08-910F-4B79-8903-BF9DA9A0AAEA}" destId="{DB599C2D-39FA-4194-816F-BB04A70C6E8D}" srcOrd="2" destOrd="0" parTransId="{13E41C62-34F3-481A-8F85-E727CBA98258}" sibTransId="{0F18B7A0-7EA6-46AE-9836-680327C43ACC}"/>
    <dgm:cxn modelId="{79208986-8DB2-4E9A-96E7-C32021B4D87C}" srcId="{56CFF694-0E9C-43A4-823F-A9F81DEADAE2}" destId="{A9772464-1634-4DF3-8B58-9B9119044695}" srcOrd="1" destOrd="0" parTransId="{B98BDDFD-046D-4EA1-843D-6E30792F37F7}" sibTransId="{A16FE5C1-D45A-4968-A4ED-8FD93FB28D1A}"/>
    <dgm:cxn modelId="{447C0063-BB90-46A7-ACD1-35A6AE691DDF}" srcId="{5CBD2F08-910F-4B79-8903-BF9DA9A0AAEA}" destId="{7257B4E7-CD9E-40EF-9F64-CA6463E15E0E}" srcOrd="4" destOrd="0" parTransId="{CFFE36DC-13F9-4F59-847E-A308FF610BD2}" sibTransId="{84351E55-ABE4-49D1-B916-4BC021D66E6C}"/>
    <dgm:cxn modelId="{758E20DE-8F16-44EC-AC04-BE5007734D59}" type="presOf" srcId="{A9772464-1634-4DF3-8B58-9B9119044695}" destId="{A60A81CE-3C88-445C-96F4-4643394F5713}" srcOrd="0" destOrd="0" presId="urn:microsoft.com/office/officeart/2005/8/layout/vList2"/>
    <dgm:cxn modelId="{0016936B-2631-45E1-BADB-44F6B03A383A}" type="presOf" srcId="{0A27677E-0283-498E-8F64-E3F8ACF5A4FF}" destId="{D9C8D8FF-72EA-4904-98B5-C560E506732F}" srcOrd="0" destOrd="3" presId="urn:microsoft.com/office/officeart/2005/8/layout/vList2"/>
    <dgm:cxn modelId="{B223BA64-C4FB-4D37-AB89-9A589B91291C}" srcId="{5CBD2F08-910F-4B79-8903-BF9DA9A0AAEA}" destId="{0A27677E-0283-498E-8F64-E3F8ACF5A4FF}" srcOrd="3" destOrd="0" parTransId="{1F9D14DE-87FC-4D4F-A8B4-B5C6D1F88E4D}" sibTransId="{65F6BB57-008F-4391-9E08-C7CD46C5345E}"/>
    <dgm:cxn modelId="{C565C529-3839-4C9C-8ECC-0FB08EEB37D8}" type="presOf" srcId="{56CFF694-0E9C-43A4-823F-A9F81DEADAE2}" destId="{6EBE71EB-B4FE-40CE-B0B7-7976BA508D67}" srcOrd="0" destOrd="0" presId="urn:microsoft.com/office/officeart/2005/8/layout/vList2"/>
    <dgm:cxn modelId="{4B7075D6-FB3B-4B21-B79E-64721783C97A}" type="presOf" srcId="{5CBD2F08-910F-4B79-8903-BF9DA9A0AAEA}" destId="{91B4FF5F-F5B0-46E5-88FD-CC1716A96567}" srcOrd="0" destOrd="0" presId="urn:microsoft.com/office/officeart/2005/8/layout/vList2"/>
    <dgm:cxn modelId="{4E2675CE-DA65-4DC0-A217-964694F796D4}" srcId="{5CBD2F08-910F-4B79-8903-BF9DA9A0AAEA}" destId="{7498BC30-E35A-44F0-B1AB-191584781BF9}" srcOrd="0" destOrd="0" parTransId="{7FBBD7B2-C16A-4D3C-96E1-5A9D4887E8B3}" sibTransId="{E478869D-972E-44B0-BAF1-C6AA5E6CEED3}"/>
    <dgm:cxn modelId="{13F7F6E5-F2C0-4B91-BFBF-4D736E12825A}" srcId="{5CBD2F08-910F-4B79-8903-BF9DA9A0AAEA}" destId="{F6B84E05-49D5-48E3-A1BB-E83D44D52C7E}" srcOrd="1" destOrd="0" parTransId="{29E1585A-476C-4AA6-A67E-8FB577B1A450}" sibTransId="{76961A29-BD4F-4D9F-8565-2B834C07902D}"/>
    <dgm:cxn modelId="{E11EAAE4-1E0D-4E76-BBE6-F449BF09AB87}" type="presOf" srcId="{DB599C2D-39FA-4194-816F-BB04A70C6E8D}" destId="{D9C8D8FF-72EA-4904-98B5-C560E506732F}" srcOrd="0" destOrd="2" presId="urn:microsoft.com/office/officeart/2005/8/layout/vList2"/>
    <dgm:cxn modelId="{EA4B6D64-E70A-43C6-B70E-BB700B6926DF}" srcId="{56CFF694-0E9C-43A4-823F-A9F81DEADAE2}" destId="{5CBD2F08-910F-4B79-8903-BF9DA9A0AAEA}" srcOrd="0" destOrd="0" parTransId="{9C418090-58BE-41E6-ABCF-1FEA871D4988}" sibTransId="{AE422853-3AB8-473F-B28C-9351FBB70815}"/>
    <dgm:cxn modelId="{3D70F74E-3D2D-4047-802A-A746243170AA}" type="presOf" srcId="{7257B4E7-CD9E-40EF-9F64-CA6463E15E0E}" destId="{D9C8D8FF-72EA-4904-98B5-C560E506732F}" srcOrd="0" destOrd="4" presId="urn:microsoft.com/office/officeart/2005/8/layout/vList2"/>
    <dgm:cxn modelId="{F17526B4-9840-4F57-A284-B3E20CDC43A0}" type="presOf" srcId="{F6B84E05-49D5-48E3-A1BB-E83D44D52C7E}" destId="{D9C8D8FF-72EA-4904-98B5-C560E506732F}" srcOrd="0" destOrd="1" presId="urn:microsoft.com/office/officeart/2005/8/layout/vList2"/>
    <dgm:cxn modelId="{DF4D05A3-449F-4FF9-AC71-9FF9A1609E3D}" type="presOf" srcId="{7498BC30-E35A-44F0-B1AB-191584781BF9}" destId="{D9C8D8FF-72EA-4904-98B5-C560E506732F}" srcOrd="0" destOrd="0" presId="urn:microsoft.com/office/officeart/2005/8/layout/vList2"/>
    <dgm:cxn modelId="{1D67608A-FAE4-4BA8-96B9-9C9061ADEEA1}" type="presParOf" srcId="{6EBE71EB-B4FE-40CE-B0B7-7976BA508D67}" destId="{91B4FF5F-F5B0-46E5-88FD-CC1716A96567}" srcOrd="0" destOrd="0" presId="urn:microsoft.com/office/officeart/2005/8/layout/vList2"/>
    <dgm:cxn modelId="{EFF811F8-A321-4092-882A-F368570ECD64}" type="presParOf" srcId="{6EBE71EB-B4FE-40CE-B0B7-7976BA508D67}" destId="{D9C8D8FF-72EA-4904-98B5-C560E506732F}" srcOrd="1" destOrd="0" presId="urn:microsoft.com/office/officeart/2005/8/layout/vList2"/>
    <dgm:cxn modelId="{2E304A91-17F4-433F-8774-A8F1C1694854}" type="presParOf" srcId="{6EBE71EB-B4FE-40CE-B0B7-7976BA508D67}" destId="{A60A81CE-3C88-445C-96F4-4643394F57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6C17B-11F0-40D7-B1E4-BEB28362087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8E63BD3-909E-42D8-ABCD-A2362A86FAE4}">
      <dgm:prSet/>
      <dgm:spPr/>
      <dgm:t>
        <a:bodyPr/>
        <a:lstStyle/>
        <a:p>
          <a:pPr rtl="0"/>
          <a:r>
            <a:rPr lang="ru-RU" smtClean="0"/>
            <a:t>От оформления результатов научного исследования во многом зависит эффект, который произведет работа на ее читателя или слушателя (преподавателя, студента, аспиранта, рецензента, сотрудника НИИ, ученого, разработчика). Оно должно отвечать следующим требованиям:</a:t>
          </a:r>
          <a:endParaRPr lang="ru-RU"/>
        </a:p>
      </dgm:t>
    </dgm:pt>
    <dgm:pt modelId="{F9AF7414-C17E-422D-A76D-962387302922}" type="parTrans" cxnId="{25C98F5C-8CE3-416D-8DB4-4D6E4CC2BF20}">
      <dgm:prSet/>
      <dgm:spPr/>
      <dgm:t>
        <a:bodyPr/>
        <a:lstStyle/>
        <a:p>
          <a:endParaRPr lang="ru-RU"/>
        </a:p>
      </dgm:t>
    </dgm:pt>
    <dgm:pt modelId="{EE2501C4-52D3-4167-9892-AB13C14B9016}" type="sibTrans" cxnId="{25C98F5C-8CE3-416D-8DB4-4D6E4CC2BF20}">
      <dgm:prSet/>
      <dgm:spPr/>
      <dgm:t>
        <a:bodyPr/>
        <a:lstStyle/>
        <a:p>
          <a:endParaRPr lang="ru-RU"/>
        </a:p>
      </dgm:t>
    </dgm:pt>
    <dgm:pt modelId="{ED1FEDC3-332C-453D-8418-13B32C6393CC}">
      <dgm:prSet/>
      <dgm:spPr/>
      <dgm:t>
        <a:bodyPr/>
        <a:lstStyle/>
        <a:p>
          <a:pPr rtl="0"/>
          <a:r>
            <a:rPr lang="ru-RU" smtClean="0"/>
            <a:t>грамотность (стилистическая, орфографическая, пунктуационная);</a:t>
          </a:r>
          <a:endParaRPr lang="ru-RU"/>
        </a:p>
      </dgm:t>
    </dgm:pt>
    <dgm:pt modelId="{6AB0B49B-8622-4053-9AFB-2A2785DA5CC6}" type="parTrans" cxnId="{30C214D6-9DE2-4CEF-9208-BC68F865DA71}">
      <dgm:prSet/>
      <dgm:spPr/>
      <dgm:t>
        <a:bodyPr/>
        <a:lstStyle/>
        <a:p>
          <a:endParaRPr lang="ru-RU"/>
        </a:p>
      </dgm:t>
    </dgm:pt>
    <dgm:pt modelId="{BEF92052-2BC2-4464-A281-5A212582502A}" type="sibTrans" cxnId="{30C214D6-9DE2-4CEF-9208-BC68F865DA71}">
      <dgm:prSet/>
      <dgm:spPr/>
      <dgm:t>
        <a:bodyPr/>
        <a:lstStyle/>
        <a:p>
          <a:endParaRPr lang="ru-RU"/>
        </a:p>
      </dgm:t>
    </dgm:pt>
    <dgm:pt modelId="{20702BFA-6927-44E2-9600-EF1E52B8DF72}">
      <dgm:prSet/>
      <dgm:spPr/>
      <dgm:t>
        <a:bodyPr/>
        <a:lstStyle/>
        <a:p>
          <a:pPr rtl="0"/>
          <a:r>
            <a:rPr lang="ru-RU" dirty="0" smtClean="0"/>
            <a:t>достоверность, точность формулировок и четкость структуры;</a:t>
          </a:r>
          <a:endParaRPr lang="ru-RU" dirty="0"/>
        </a:p>
      </dgm:t>
    </dgm:pt>
    <dgm:pt modelId="{750E1FBA-E498-46F0-9BCA-A07F1D880C07}" type="parTrans" cxnId="{77465D1E-FFE0-4EBF-9D07-0014DDA2E2C4}">
      <dgm:prSet/>
      <dgm:spPr/>
      <dgm:t>
        <a:bodyPr/>
        <a:lstStyle/>
        <a:p>
          <a:endParaRPr lang="ru-RU"/>
        </a:p>
      </dgm:t>
    </dgm:pt>
    <dgm:pt modelId="{F5257154-12FB-4E84-BF33-C328183A9EA1}" type="sibTrans" cxnId="{77465D1E-FFE0-4EBF-9D07-0014DDA2E2C4}">
      <dgm:prSet/>
      <dgm:spPr/>
      <dgm:t>
        <a:bodyPr/>
        <a:lstStyle/>
        <a:p>
          <a:endParaRPr lang="ru-RU"/>
        </a:p>
      </dgm:t>
    </dgm:pt>
    <dgm:pt modelId="{D4D2FE90-86D8-44A4-8BEC-92E18AC0ECA0}">
      <dgm:prSet/>
      <dgm:spPr/>
      <dgm:t>
        <a:bodyPr/>
        <a:lstStyle/>
        <a:p>
          <a:pPr rtl="0"/>
          <a:r>
            <a:rPr lang="ru-RU" smtClean="0"/>
            <a:t>наглядность, выраженная схемами, таблицами, диаграммами, графиками, фотографиями, рисунками, прочими изображениями;</a:t>
          </a:r>
          <a:endParaRPr lang="ru-RU"/>
        </a:p>
      </dgm:t>
    </dgm:pt>
    <dgm:pt modelId="{61FA5782-AD0F-42DA-8F8D-951058AA4067}" type="parTrans" cxnId="{9AFDF7EB-39AE-4231-8166-CDD67F4FA4A0}">
      <dgm:prSet/>
      <dgm:spPr/>
      <dgm:t>
        <a:bodyPr/>
        <a:lstStyle/>
        <a:p>
          <a:endParaRPr lang="ru-RU"/>
        </a:p>
      </dgm:t>
    </dgm:pt>
    <dgm:pt modelId="{559ACC2C-0A61-4D5F-9FFE-87FBDB20F441}" type="sibTrans" cxnId="{9AFDF7EB-39AE-4231-8166-CDD67F4FA4A0}">
      <dgm:prSet/>
      <dgm:spPr/>
      <dgm:t>
        <a:bodyPr/>
        <a:lstStyle/>
        <a:p>
          <a:endParaRPr lang="ru-RU"/>
        </a:p>
      </dgm:t>
    </dgm:pt>
    <dgm:pt modelId="{35F7FFBB-C15E-4E75-AF0B-7CC0B4992919}">
      <dgm:prSet/>
      <dgm:spPr/>
      <dgm:t>
        <a:bodyPr/>
        <a:lstStyle/>
        <a:p>
          <a:pPr rtl="0"/>
          <a:r>
            <a:rPr lang="ru-RU" smtClean="0"/>
            <a:t>доступность изложения материала для лиц, являющихся потенциальными пользователями предложенных идей и методов.</a:t>
          </a:r>
          <a:endParaRPr lang="ru-RU"/>
        </a:p>
      </dgm:t>
    </dgm:pt>
    <dgm:pt modelId="{2822094D-4C0D-4F9F-A9CA-2CA6959B7B83}" type="parTrans" cxnId="{2FD2E77A-B436-4B25-AEBB-352592B9526D}">
      <dgm:prSet/>
      <dgm:spPr/>
      <dgm:t>
        <a:bodyPr/>
        <a:lstStyle/>
        <a:p>
          <a:endParaRPr lang="ru-RU"/>
        </a:p>
      </dgm:t>
    </dgm:pt>
    <dgm:pt modelId="{40073F87-381F-4675-B9EE-0079BC6A802B}" type="sibTrans" cxnId="{2FD2E77A-B436-4B25-AEBB-352592B9526D}">
      <dgm:prSet/>
      <dgm:spPr/>
      <dgm:t>
        <a:bodyPr/>
        <a:lstStyle/>
        <a:p>
          <a:endParaRPr lang="ru-RU"/>
        </a:p>
      </dgm:t>
    </dgm:pt>
    <dgm:pt modelId="{BF9412F9-B9B4-459F-9E7A-1008689AC24F}" type="pres">
      <dgm:prSet presAssocID="{3A66C17B-11F0-40D7-B1E4-BEB2836208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49BFF-AF09-433E-AE7E-F71504D3BADA}" type="pres">
      <dgm:prSet presAssocID="{28E63BD3-909E-42D8-ABCD-A2362A86FAE4}" presName="composite" presStyleCnt="0"/>
      <dgm:spPr/>
    </dgm:pt>
    <dgm:pt modelId="{A065859A-28B6-4784-A2CC-02217217AB29}" type="pres">
      <dgm:prSet presAssocID="{28E63BD3-909E-42D8-ABCD-A2362A86FAE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46860-2DD4-4B01-B994-54682B8C8772}" type="pres">
      <dgm:prSet presAssocID="{28E63BD3-909E-42D8-ABCD-A2362A86FAE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49687-1563-48EC-91DB-0F02B88170BB}" type="presOf" srcId="{35F7FFBB-C15E-4E75-AF0B-7CC0B4992919}" destId="{36846860-2DD4-4B01-B994-54682B8C8772}" srcOrd="0" destOrd="3" presId="urn:microsoft.com/office/officeart/2005/8/layout/hList1"/>
    <dgm:cxn modelId="{0CE015B8-11A0-4789-975C-64B42CF1827F}" type="presOf" srcId="{3A66C17B-11F0-40D7-B1E4-BEB28362087A}" destId="{BF9412F9-B9B4-459F-9E7A-1008689AC24F}" srcOrd="0" destOrd="0" presId="urn:microsoft.com/office/officeart/2005/8/layout/hList1"/>
    <dgm:cxn modelId="{30C214D6-9DE2-4CEF-9208-BC68F865DA71}" srcId="{28E63BD3-909E-42D8-ABCD-A2362A86FAE4}" destId="{ED1FEDC3-332C-453D-8418-13B32C6393CC}" srcOrd="0" destOrd="0" parTransId="{6AB0B49B-8622-4053-9AFB-2A2785DA5CC6}" sibTransId="{BEF92052-2BC2-4464-A281-5A212582502A}"/>
    <dgm:cxn modelId="{25C98F5C-8CE3-416D-8DB4-4D6E4CC2BF20}" srcId="{3A66C17B-11F0-40D7-B1E4-BEB28362087A}" destId="{28E63BD3-909E-42D8-ABCD-A2362A86FAE4}" srcOrd="0" destOrd="0" parTransId="{F9AF7414-C17E-422D-A76D-962387302922}" sibTransId="{EE2501C4-52D3-4167-9892-AB13C14B9016}"/>
    <dgm:cxn modelId="{77465D1E-FFE0-4EBF-9D07-0014DDA2E2C4}" srcId="{28E63BD3-909E-42D8-ABCD-A2362A86FAE4}" destId="{20702BFA-6927-44E2-9600-EF1E52B8DF72}" srcOrd="1" destOrd="0" parTransId="{750E1FBA-E498-46F0-9BCA-A07F1D880C07}" sibTransId="{F5257154-12FB-4E84-BF33-C328183A9EA1}"/>
    <dgm:cxn modelId="{3327DA80-4EF2-4E8E-93C2-2AB0D077173B}" type="presOf" srcId="{ED1FEDC3-332C-453D-8418-13B32C6393CC}" destId="{36846860-2DD4-4B01-B994-54682B8C8772}" srcOrd="0" destOrd="0" presId="urn:microsoft.com/office/officeart/2005/8/layout/hList1"/>
    <dgm:cxn modelId="{10688D25-6878-4B29-9FC9-9B97BD76154D}" type="presOf" srcId="{20702BFA-6927-44E2-9600-EF1E52B8DF72}" destId="{36846860-2DD4-4B01-B994-54682B8C8772}" srcOrd="0" destOrd="1" presId="urn:microsoft.com/office/officeart/2005/8/layout/hList1"/>
    <dgm:cxn modelId="{C64BA03F-86BA-4F3B-B11C-E9D44C660C54}" type="presOf" srcId="{D4D2FE90-86D8-44A4-8BEC-92E18AC0ECA0}" destId="{36846860-2DD4-4B01-B994-54682B8C8772}" srcOrd="0" destOrd="2" presId="urn:microsoft.com/office/officeart/2005/8/layout/hList1"/>
    <dgm:cxn modelId="{9AFDF7EB-39AE-4231-8166-CDD67F4FA4A0}" srcId="{28E63BD3-909E-42D8-ABCD-A2362A86FAE4}" destId="{D4D2FE90-86D8-44A4-8BEC-92E18AC0ECA0}" srcOrd="2" destOrd="0" parTransId="{61FA5782-AD0F-42DA-8F8D-951058AA4067}" sibTransId="{559ACC2C-0A61-4D5F-9FFE-87FBDB20F441}"/>
    <dgm:cxn modelId="{4CE7A946-F377-4C21-AC49-D6F85EA200CA}" type="presOf" srcId="{28E63BD3-909E-42D8-ABCD-A2362A86FAE4}" destId="{A065859A-28B6-4784-A2CC-02217217AB29}" srcOrd="0" destOrd="0" presId="urn:microsoft.com/office/officeart/2005/8/layout/hList1"/>
    <dgm:cxn modelId="{2FD2E77A-B436-4B25-AEBB-352592B9526D}" srcId="{28E63BD3-909E-42D8-ABCD-A2362A86FAE4}" destId="{35F7FFBB-C15E-4E75-AF0B-7CC0B4992919}" srcOrd="3" destOrd="0" parTransId="{2822094D-4C0D-4F9F-A9CA-2CA6959B7B83}" sibTransId="{40073F87-381F-4675-B9EE-0079BC6A802B}"/>
    <dgm:cxn modelId="{41B4D687-9EBB-4F56-A5DA-7D4C170F2393}" type="presParOf" srcId="{BF9412F9-B9B4-459F-9E7A-1008689AC24F}" destId="{69249BFF-AF09-433E-AE7E-F71504D3BADA}" srcOrd="0" destOrd="0" presId="urn:microsoft.com/office/officeart/2005/8/layout/hList1"/>
    <dgm:cxn modelId="{E41DB1EE-2F44-4945-97A7-A337D5EE3236}" type="presParOf" srcId="{69249BFF-AF09-433E-AE7E-F71504D3BADA}" destId="{A065859A-28B6-4784-A2CC-02217217AB29}" srcOrd="0" destOrd="0" presId="urn:microsoft.com/office/officeart/2005/8/layout/hList1"/>
    <dgm:cxn modelId="{D08C4E3D-45C8-4F91-A258-A976F6801B5E}" type="presParOf" srcId="{69249BFF-AF09-433E-AE7E-F71504D3BADA}" destId="{36846860-2DD4-4B01-B994-54682B8C87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74A91-F815-4F4E-BD7B-CD1B8D1C3FCB}">
      <dsp:nvSpPr>
        <dsp:cNvPr id="0" name=""/>
        <dsp:cNvSpPr/>
      </dsp:nvSpPr>
      <dsp:spPr>
        <a:xfrm>
          <a:off x="0" y="64070"/>
          <a:ext cx="8136904" cy="2480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>
                  <a:lumMod val="50000"/>
                </a:schemeClr>
              </a:solidFill>
            </a:rPr>
            <a:t>Главный способ представления информации в научной работе – это составление текста, при этом текст пишется на научном языке с использованием профессиональной терминологии. Главными требованиями, предъявляемыми к тексту научной работы, считаются:</a:t>
          </a:r>
          <a:endParaRPr lang="ru-RU" sz="27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4070"/>
        <a:ext cx="8136904" cy="2480648"/>
      </dsp:txXfrm>
    </dsp:sp>
    <dsp:sp modelId="{FB4CA754-CEF3-47AE-BE81-51A85E9C7FD0}">
      <dsp:nvSpPr>
        <dsp:cNvPr id="0" name=""/>
        <dsp:cNvSpPr/>
      </dsp:nvSpPr>
      <dsp:spPr>
        <a:xfrm>
          <a:off x="0" y="2603014"/>
          <a:ext cx="8136904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smtClean="0"/>
            <a:t>лаконичность;</a:t>
          </a:r>
          <a:endParaRPr lang="ru-RU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smtClean="0"/>
            <a:t>последовательность и логичность изложения;</a:t>
          </a:r>
          <a:endParaRPr lang="ru-RU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smtClean="0"/>
            <a:t>структурирование материала;</a:t>
          </a:r>
          <a:endParaRPr lang="ru-RU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smtClean="0"/>
            <a:t>наличие выводов и заключений.</a:t>
          </a:r>
          <a:endParaRPr lang="ru-RU" sz="2700" kern="1200"/>
        </a:p>
      </dsp:txBody>
      <dsp:txXfrm>
        <a:off x="0" y="2603014"/>
        <a:ext cx="8136904" cy="2075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4FF5F-F5B0-46E5-88FD-CC1716A96567}">
      <dsp:nvSpPr>
        <dsp:cNvPr id="0" name=""/>
        <dsp:cNvSpPr/>
      </dsp:nvSpPr>
      <dsp:spPr>
        <a:xfrm>
          <a:off x="90509" y="0"/>
          <a:ext cx="8309794" cy="12132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Один из видов представления результатов исследования – это отчет по НИР. Научно-исследовательская работа, выполненная в рамках гранта, международной программы или по заданию кафедры, завершается оформлением отчетной документации. Отчет включает обязательные компоненты:</a:t>
          </a:r>
          <a:endParaRPr lang="ru-RU" sz="1700" kern="1200" dirty="0"/>
        </a:p>
      </dsp:txBody>
      <dsp:txXfrm>
        <a:off x="149737" y="59228"/>
        <a:ext cx="8191338" cy="1094833"/>
      </dsp:txXfrm>
    </dsp:sp>
    <dsp:sp modelId="{D9C8D8FF-72EA-4904-98B5-C560E506732F}">
      <dsp:nvSpPr>
        <dsp:cNvPr id="0" name=""/>
        <dsp:cNvSpPr/>
      </dsp:nvSpPr>
      <dsp:spPr>
        <a:xfrm>
          <a:off x="0" y="1249516"/>
          <a:ext cx="8518585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6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название, отражающее специфику методологического подхода, инструментария НИР;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введение, представляющее проблематику, терминологический аппарат, цель и гипотезу;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описание методики с указанием алгоритма проводимой процедуры, использованного диагностического инструментария и способов обработки результатов;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презентация результатов в форме текста, табличного и графического материала;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анализ полученных эффектов, их новизны и соответствия первоначальной гипотезе, существующих в науке данным.</a:t>
          </a:r>
          <a:endParaRPr lang="ru-RU" sz="2000" kern="1200" dirty="0"/>
        </a:p>
      </dsp:txBody>
      <dsp:txXfrm>
        <a:off x="0" y="1249516"/>
        <a:ext cx="8518585" cy="3378240"/>
      </dsp:txXfrm>
    </dsp:sp>
    <dsp:sp modelId="{A60A81CE-3C88-445C-96F4-4643394F5713}">
      <dsp:nvSpPr>
        <dsp:cNvPr id="0" name=""/>
        <dsp:cNvSpPr/>
      </dsp:nvSpPr>
      <dsp:spPr>
        <a:xfrm>
          <a:off x="104395" y="4663982"/>
          <a:ext cx="8108074" cy="12132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Развернутый, корректно составленный отчет о проведенных теоретических или прикладных исследованиях позволяет дать оценку научному сотруднику или образовательной организации, является показателем эффективности.</a:t>
          </a:r>
          <a:endParaRPr lang="ru-RU" sz="1700" kern="1200" dirty="0"/>
        </a:p>
      </dsp:txBody>
      <dsp:txXfrm>
        <a:off x="163623" y="4723210"/>
        <a:ext cx="7989618" cy="109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5859A-28B6-4784-A2CC-02217217AB29}">
      <dsp:nvSpPr>
        <dsp:cNvPr id="0" name=""/>
        <dsp:cNvSpPr/>
      </dsp:nvSpPr>
      <dsp:spPr>
        <a:xfrm>
          <a:off x="0" y="61675"/>
          <a:ext cx="8388424" cy="18405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От оформления результатов научного исследования во многом зависит эффект, который произведет работа на ее читателя или слушателя (преподавателя, студента, аспиранта, рецензента, сотрудника НИИ, ученого, разработчика). Оно должно отвечать следующим требованиям:</a:t>
          </a:r>
          <a:endParaRPr lang="ru-RU" sz="2300" kern="1200"/>
        </a:p>
      </dsp:txBody>
      <dsp:txXfrm>
        <a:off x="0" y="61675"/>
        <a:ext cx="8388424" cy="1840574"/>
      </dsp:txXfrm>
    </dsp:sp>
    <dsp:sp modelId="{36846860-2DD4-4B01-B994-54682B8C8772}">
      <dsp:nvSpPr>
        <dsp:cNvPr id="0" name=""/>
        <dsp:cNvSpPr/>
      </dsp:nvSpPr>
      <dsp:spPr>
        <a:xfrm>
          <a:off x="0" y="1902250"/>
          <a:ext cx="8388424" cy="34092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/>
            <a:t>грамотность (стилистическая, орфографическая, пунктуационная);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достоверность, точность формулировок и четкость структуры;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/>
            <a:t>наглядность, выраженная схемами, таблицами, диаграммами, графиками, фотографиями, рисунками, прочими изображениями;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/>
            <a:t>доступность изложения материала для лиц, являющихся потенциальными пользователями предложенных идей и методов.</a:t>
          </a:r>
          <a:endParaRPr lang="ru-RU" sz="2300" kern="1200"/>
        </a:p>
      </dsp:txBody>
      <dsp:txXfrm>
        <a:off x="0" y="1902250"/>
        <a:ext cx="8388424" cy="340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-5146"/>
            <a:ext cx="838842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4" y="1196752"/>
            <a:ext cx="8516207" cy="4166319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000000"/>
                </a:solidFill>
              </a:rPr>
              <a:t> </a:t>
            </a:r>
            <a:r>
              <a:rPr lang="ru-RU" sz="7200" b="1" dirty="0">
                <a:solidFill>
                  <a:srgbClr val="FFFF00"/>
                </a:solidFill>
              </a:rPr>
              <a:t>Представление и оценка результатов научной деятельности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04448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Первостепенным вопросом оценки НИР и научных проектов является выбор состава </a:t>
            </a:r>
            <a:r>
              <a:rPr lang="ru-RU" b="1" dirty="0" smtClean="0"/>
              <a:t>оцениваемых показателей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Их </a:t>
            </a:r>
            <a:r>
              <a:rPr lang="ru-RU" dirty="0"/>
              <a:t>анализ даже без </a:t>
            </a:r>
            <a:r>
              <a:rPr lang="ru-RU" dirty="0" smtClean="0"/>
              <a:t>количественной интегральной </a:t>
            </a:r>
            <a:r>
              <a:rPr lang="ru-RU" dirty="0"/>
              <a:t>оценки позволяет решать практические задачи по управлению </a:t>
            </a:r>
            <a:r>
              <a:rPr lang="ru-RU" dirty="0" smtClean="0"/>
              <a:t>инновационными процессами </a:t>
            </a:r>
            <a:r>
              <a:rPr lang="ru-RU" dirty="0"/>
              <a:t>на предприятиях. В связи с этим автором кратко рассмотрены некоторые </a:t>
            </a:r>
            <a:r>
              <a:rPr lang="ru-RU" dirty="0" smtClean="0"/>
              <a:t>наиболее характерные </a:t>
            </a:r>
            <a:r>
              <a:rPr lang="ru-RU" dirty="0"/>
              <a:t>перечни, используемые в </a:t>
            </a:r>
            <a:r>
              <a:rPr lang="ru-RU" dirty="0" smtClean="0"/>
              <a:t>работах исследователей. В </a:t>
            </a:r>
            <a:r>
              <a:rPr lang="ru-RU" dirty="0"/>
              <a:t>работе </a:t>
            </a:r>
            <a:r>
              <a:rPr lang="ru-RU" dirty="0" smtClean="0"/>
              <a:t> </a:t>
            </a:r>
            <a:r>
              <a:rPr lang="ru-RU" dirty="0"/>
              <a:t>в качестве частных </a:t>
            </a:r>
            <a:r>
              <a:rPr lang="ru-RU" dirty="0" smtClean="0"/>
              <a:t>характеристик используются</a:t>
            </a:r>
            <a:r>
              <a:rPr lang="ru-RU" dirty="0"/>
              <a:t>:</a:t>
            </a:r>
          </a:p>
          <a:p>
            <a:pPr marL="114300" indent="0">
              <a:buNone/>
            </a:pPr>
            <a:r>
              <a:rPr lang="ru-RU" dirty="0"/>
              <a:t>−	 степень выполнения заявленных задач проекта;</a:t>
            </a:r>
          </a:p>
          <a:p>
            <a:pPr marL="114300" indent="0">
              <a:buNone/>
            </a:pPr>
            <a:r>
              <a:rPr lang="ru-RU" dirty="0"/>
              <a:t>−	 научный уровень полученных результатов;</a:t>
            </a:r>
          </a:p>
          <a:p>
            <a:pPr marL="114300" indent="0">
              <a:buNone/>
            </a:pPr>
            <a:r>
              <a:rPr lang="ru-RU" dirty="0"/>
              <a:t>−	 патентоспособность полученных результатов;</a:t>
            </a:r>
          </a:p>
          <a:p>
            <a:pPr marL="114300" indent="0">
              <a:buNone/>
            </a:pPr>
            <a:r>
              <a:rPr lang="ru-RU" dirty="0"/>
              <a:t>−	 перспективы использования полученных результатов;</a:t>
            </a:r>
          </a:p>
          <a:p>
            <a:pPr marL="114300" indent="0">
              <a:buNone/>
            </a:pPr>
            <a:r>
              <a:rPr lang="ru-RU" dirty="0"/>
              <a:t>−	 ожидаемые результаты выполнения </a:t>
            </a:r>
            <a:r>
              <a:rPr lang="ru-RU" dirty="0" smtClean="0"/>
              <a:t>основной заявленной </a:t>
            </a:r>
            <a:r>
              <a:rPr lang="ru-RU" dirty="0"/>
              <a:t>цели проекта;</a:t>
            </a:r>
          </a:p>
          <a:p>
            <a:pPr marL="114300" indent="0">
              <a:buNone/>
            </a:pPr>
            <a:r>
              <a:rPr lang="ru-RU" dirty="0"/>
              <a:t>−	 результаты решения задач, поставленных </a:t>
            </a:r>
            <a:r>
              <a:rPr lang="ru-RU" dirty="0" smtClean="0"/>
              <a:t>в завершающей </a:t>
            </a:r>
            <a:r>
              <a:rPr lang="ru-RU" dirty="0"/>
              <a:t>части проекта;</a:t>
            </a:r>
          </a:p>
          <a:p>
            <a:pPr marL="114300" indent="0">
              <a:buNone/>
            </a:pPr>
            <a:r>
              <a:rPr lang="ru-RU" dirty="0"/>
              <a:t>−	 наличие трудностей в работе по проекту;</a:t>
            </a:r>
          </a:p>
          <a:p>
            <a:pPr marL="114300" indent="0">
              <a:buNone/>
            </a:pPr>
            <a:r>
              <a:rPr lang="ru-RU" dirty="0"/>
              <a:t>−	 уровень взаимодействия с организациями, в которых предполагается использовать </a:t>
            </a:r>
            <a:r>
              <a:rPr lang="ru-RU" dirty="0" smtClean="0"/>
              <a:t>результаты проекта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3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ксим\Downloads\1_gD3s_ulLcAdnz7GLEdLMU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94" y="4869160"/>
            <a:ext cx="149163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Система оценки уровня научных результатов, состоящая из семи качественных критериев, представлена в работе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18" y="2090014"/>
            <a:ext cx="81724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Этими критериями являются</a:t>
            </a:r>
            <a:r>
              <a:rPr lang="ru-RU" dirty="0"/>
              <a:t>:</a:t>
            </a:r>
          </a:p>
          <a:p>
            <a:pPr marL="114300" indent="0">
              <a:buNone/>
            </a:pPr>
            <a:r>
              <a:rPr lang="ru-RU" dirty="0"/>
              <a:t>−	 характер результата;</a:t>
            </a:r>
          </a:p>
          <a:p>
            <a:pPr marL="114300" indent="0">
              <a:buNone/>
            </a:pPr>
            <a:r>
              <a:rPr lang="ru-RU" dirty="0"/>
              <a:t>−	 вид результата;</a:t>
            </a:r>
          </a:p>
          <a:p>
            <a:pPr marL="114300" indent="0">
              <a:buNone/>
            </a:pPr>
            <a:r>
              <a:rPr lang="ru-RU" dirty="0"/>
              <a:t>−	 вклад результата в решение основных </a:t>
            </a:r>
            <a:r>
              <a:rPr lang="ru-RU" dirty="0" smtClean="0"/>
              <a:t>задач научной </a:t>
            </a:r>
            <a:r>
              <a:rPr lang="ru-RU" dirty="0"/>
              <a:t>организации;</a:t>
            </a:r>
          </a:p>
          <a:p>
            <a:pPr marL="114300" indent="0">
              <a:buNone/>
            </a:pPr>
            <a:r>
              <a:rPr lang="ru-RU" dirty="0"/>
              <a:t>−	 вклад результата в решение социальных </a:t>
            </a:r>
            <a:r>
              <a:rPr lang="ru-RU" dirty="0" smtClean="0"/>
              <a:t>проблем</a:t>
            </a:r>
            <a:r>
              <a:rPr lang="ru-RU" dirty="0"/>
              <a:t>;</a:t>
            </a:r>
          </a:p>
          <a:p>
            <a:pPr marL="114300" indent="0">
              <a:buNone/>
            </a:pPr>
            <a:r>
              <a:rPr lang="ru-RU" dirty="0"/>
              <a:t>−	 востребованность результата;</a:t>
            </a:r>
          </a:p>
          <a:p>
            <a:pPr marL="114300" indent="0">
              <a:buNone/>
            </a:pPr>
            <a:r>
              <a:rPr lang="ru-RU" dirty="0"/>
              <a:t>−	 практическая реализуемость результата;</a:t>
            </a:r>
          </a:p>
          <a:p>
            <a:pPr marL="114300" indent="0">
              <a:buNone/>
            </a:pPr>
            <a:r>
              <a:rPr lang="ru-RU" dirty="0"/>
              <a:t>−	 готовность потребителей к освоению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40622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ru-RU" b="1" dirty="0">
                <a:solidFill>
                  <a:srgbClr val="404040"/>
                </a:solidFill>
                <a:latin typeface="Open Sans"/>
              </a:rPr>
              <a:t>Научная публикация: простые секреты</a:t>
            </a:r>
            <a:br>
              <a:rPr lang="ru-RU" b="1" dirty="0">
                <a:solidFill>
                  <a:srgbClr val="404040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04040"/>
                </a:solidFill>
                <a:latin typeface="Open Sans"/>
              </a:rPr>
              <a:t>обоснование актуальности проблемы;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04040"/>
                </a:solidFill>
                <a:latin typeface="Open Sans"/>
              </a:rPr>
              <a:t>контекст и цели проводимого / проведенного исследования;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04040"/>
                </a:solidFill>
                <a:latin typeface="Open Sans"/>
              </a:rPr>
              <a:t>использованные подходы и методы;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04040"/>
                </a:solidFill>
                <a:latin typeface="Open Sans"/>
              </a:rPr>
              <a:t>результативность завершенного эксперимента или его этапа;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04040"/>
                </a:solidFill>
                <a:latin typeface="Open Sans"/>
              </a:rPr>
              <a:t>прогнозирование наиболее важных выводов;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404040"/>
                </a:solidFill>
                <a:latin typeface="Open Sans"/>
              </a:rPr>
              <a:t>обозначение перспективных направлений дальнейшей разработки избранной тематики.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/>
          </a:p>
        </p:txBody>
      </p:sp>
      <p:pic>
        <p:nvPicPr>
          <p:cNvPr id="6146" name="Picture 2" descr="C:\Users\Максим\Downloads\ResearchResour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131840" cy="2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1143000"/>
          </a:xfrm>
        </p:spPr>
        <p:txBody>
          <a:bodyPr/>
          <a:lstStyle/>
          <a:p>
            <a:r>
              <a:rPr lang="ru-RU" b="1" dirty="0">
                <a:solidFill>
                  <a:srgbClr val="484848"/>
                </a:solidFill>
                <a:latin typeface="Roboto"/>
              </a:rPr>
              <a:t>Общие рекомендации к </a:t>
            </a:r>
            <a:r>
              <a:rPr lang="ru-RU" b="1" dirty="0" smtClean="0">
                <a:solidFill>
                  <a:srgbClr val="484848"/>
                </a:solidFill>
                <a:latin typeface="Roboto"/>
              </a:rPr>
              <a:t>оформлению.</a:t>
            </a:r>
            <a:r>
              <a:rPr lang="ru-RU" b="1" dirty="0">
                <a:solidFill>
                  <a:srgbClr val="484848"/>
                </a:solidFill>
                <a:latin typeface="Roboto"/>
              </a:rPr>
              <a:t/>
            </a:r>
            <a:br>
              <a:rPr lang="ru-RU" b="1" dirty="0">
                <a:solidFill>
                  <a:srgbClr val="484848"/>
                </a:solidFill>
                <a:latin typeface="Roboto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533194"/>
              </p:ext>
            </p:extLst>
          </p:nvPr>
        </p:nvGraphicFramePr>
        <p:xfrm>
          <a:off x="0" y="1484784"/>
          <a:ext cx="838842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5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35280" cy="1143000"/>
          </a:xfrm>
        </p:spPr>
        <p:txBody>
          <a:bodyPr/>
          <a:lstStyle/>
          <a:p>
            <a:r>
              <a:rPr lang="ru-RU" b="1" dirty="0" smtClean="0"/>
              <a:t>Использованные источники: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388424" cy="48006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>
                <a:solidFill>
                  <a:srgbClr val="3C3C3C"/>
                </a:solidFill>
                <a:latin typeface="Arial"/>
              </a:rPr>
              <a:t>1.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Ананишнев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, Владимир Максимович. Методология и методы социологического исследования / В. М.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Ананишнев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 ; Правительство Москвы, Департамент образования г. Москвы,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Моск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. гор.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пед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. ун-т. — Москва : Инженер, 2017. — 311 с. Шифр зала: Ч215/А640 Ч/з11</a:t>
            </a:r>
          </a:p>
          <a:p>
            <a:pPr fontAlgn="base"/>
            <a:r>
              <a:rPr lang="ru-RU" dirty="0">
                <a:solidFill>
                  <a:srgbClr val="3C3C3C"/>
                </a:solidFill>
                <a:latin typeface="Arial"/>
              </a:rPr>
              <a:t>2. Белевитин, Владимир Анатольевич. Магистерская диссертация: рекомендации по подготовке и защите : учеб.-метод. пособие / В. А. Белевитин, Е. А.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Гнатышина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, И. Г. Черновол. — Челябинск : ЧГПУ, 2016. — 158 с. Шифр зала: Ч215/Б431 Ч/з11 вр2017</a:t>
            </a:r>
          </a:p>
          <a:p>
            <a:pPr fontAlgn="base"/>
            <a:r>
              <a:rPr lang="ru-RU" dirty="0">
                <a:solidFill>
                  <a:srgbClr val="3C3C3C"/>
                </a:solidFill>
                <a:latin typeface="Arial"/>
              </a:rPr>
              <a:t>3.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Бережнова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, Елена Викторовна. Основы учебно-исследовательской деятельности : [учебное пособие для укрупненной группы «Образование и педагогика»] / Е. В.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Бережнова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, В. В. Краевский. — 11-е изд., стер. — Москва : Академия, 2017. — 124, [3] с. : ил. — (Профессиональное образование. Педагогическое образование). Шифр зала: Ч215/Б484 Ч/з11 вр2017</a:t>
            </a:r>
          </a:p>
          <a:p>
            <a:pPr fontAlgn="base"/>
            <a:r>
              <a:rPr lang="ru-RU" dirty="0">
                <a:solidFill>
                  <a:srgbClr val="3C3C3C"/>
                </a:solidFill>
                <a:latin typeface="Arial"/>
              </a:rPr>
              <a:t>4.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Бурмистрова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, Елена Владимировна. Работа с научной информацией : учебное пособие / Е. В.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Бурмистрова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, Л. М. Мануйлова ; М-во образования и науки Рос. Федерации, Омский гос.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пед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. ун-т. — Омск : Изд-во </a:t>
            </a:r>
            <a:r>
              <a:rPr lang="ru-RU" dirty="0" err="1">
                <a:solidFill>
                  <a:srgbClr val="3C3C3C"/>
                </a:solidFill>
                <a:latin typeface="Arial"/>
              </a:rPr>
              <a:t>ОмГПУ</a:t>
            </a:r>
            <a:r>
              <a:rPr lang="ru-RU" dirty="0">
                <a:solidFill>
                  <a:srgbClr val="3C3C3C"/>
                </a:solidFill>
                <a:latin typeface="Arial"/>
              </a:rPr>
              <a:t>, 2016. — 190 с. Шифр зала: Ч215/Б915 Ч/з11 вр2017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5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064896" cy="28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748464" cy="6068144"/>
          </a:xfrm>
        </p:spPr>
        <p:txBody>
          <a:bodyPr>
            <a:normAutofit/>
          </a:bodyPr>
          <a:lstStyle/>
          <a:p>
            <a:r>
              <a:rPr lang="ru-RU" dirty="0"/>
              <a:t>Труд ученого заключается в самостоятельной или коллективной исследовательской работе. Итог исследований каждого ученого представляется научному сообществу, чтобы коллеги смогли оценить качество исследования и использовать его результаты в дальнейшем.</a:t>
            </a:r>
            <a:endParaRPr lang="ru-RU" dirty="0" smtClean="0"/>
          </a:p>
          <a:p>
            <a:r>
              <a:rPr lang="ru-RU" dirty="0" smtClean="0"/>
              <a:t>Результаты </a:t>
            </a:r>
            <a:r>
              <a:rPr lang="ru-RU" dirty="0"/>
              <a:t>законченной научной работы оформляются в виде отчета, статьи, доклада, диссертации и т. д., которые называют научными трудами.</a:t>
            </a:r>
          </a:p>
          <a:p>
            <a:r>
              <a:rPr lang="ru-RU" dirty="0"/>
              <a:t>При подготовке научных трудов необходимо знание и соблюдение некоторых требова­ний, предъявляемых к содержанию научной рукописи. Особенно важны ясность изложения, систематичность и последовательность в подаче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48872" cy="1143000"/>
          </a:xfrm>
        </p:spPr>
        <p:txBody>
          <a:bodyPr/>
          <a:lstStyle/>
          <a:p>
            <a:r>
              <a:rPr lang="ru-RU" b="1" dirty="0">
                <a:solidFill>
                  <a:srgbClr val="484848"/>
                </a:solidFill>
                <a:latin typeface="Roboto"/>
              </a:rPr>
              <a:t>Формы представления научных </a:t>
            </a:r>
            <a:r>
              <a:rPr lang="ru-RU" b="1" dirty="0" smtClean="0">
                <a:solidFill>
                  <a:srgbClr val="484848"/>
                </a:solidFill>
                <a:latin typeface="Roboto"/>
              </a:rPr>
              <a:t>результатов:</a:t>
            </a:r>
            <a:r>
              <a:rPr lang="ru-RU" b="1" dirty="0">
                <a:solidFill>
                  <a:srgbClr val="484848"/>
                </a:solidFill>
                <a:latin typeface="Roboto"/>
              </a:rPr>
              <a:t/>
            </a:r>
            <a:br>
              <a:rPr lang="ru-RU" b="1" dirty="0">
                <a:solidFill>
                  <a:srgbClr val="484848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147248" cy="4800600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квалификационную;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научно-исследовательскую.</a:t>
            </a:r>
          </a:p>
          <a:p>
            <a:pPr marL="114300" indent="0">
              <a:buNone/>
            </a:pPr>
            <a:r>
              <a:rPr lang="ru-RU" dirty="0"/>
              <a:t>Квалификационная форма представления результатов исследования позволяет ученому получить документ, подтверждающий уровень его научных компетенций. В этом случае исследование оформляется в виде диссертации или выпускной квалификационной работы.</a:t>
            </a:r>
          </a:p>
          <a:p>
            <a:pPr marL="114300" indent="0">
              <a:buNone/>
            </a:pPr>
            <a:r>
              <a:rPr lang="ru-RU" dirty="0" smtClean="0"/>
              <a:t>К </a:t>
            </a:r>
            <a:r>
              <a:rPr lang="ru-RU" dirty="0"/>
              <a:t>тексту работы предъявляются требования, прописанные в инструкциях ВАК, положениях ученых советов и других документах. Эксперты, оценивая основные результаты труда исследователя, присуждают ему степень магистра, кандидата или доктора наук, а также подтверждают прохождение определенного этапа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9804"/>
            <a:ext cx="2987824" cy="21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Roboto"/>
              </a:rPr>
              <a:t>Научно-исследовательская форма, в свою очередь, делится еще на несколько подвидов: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7620000" cy="48006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устные изложения;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публикации в научных журналах;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компьютерные версии.</a:t>
            </a:r>
          </a:p>
          <a:p>
            <a:pPr marL="114300" indent="0">
              <a:buNone/>
            </a:pPr>
            <a:r>
              <a:rPr lang="ru-RU" dirty="0"/>
              <a:t>Разница этих форм представления информации состоит в том, что результат исследования оформляется для выступления перед аудиторией, презентации или печати. Широкой аудитории становятся доступны именно научные статьи исследователя, и по их качеству оцениваются его квалификация, вклад в науку, формируется рейтинг ученого.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7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096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484848"/>
                </a:solidFill>
                <a:latin typeface="Roboto"/>
              </a:rPr>
              <a:t>Результаты исследования в научной работе: требования к тексту</a:t>
            </a:r>
            <a:r>
              <a:rPr lang="ru-RU" b="1" dirty="0">
                <a:solidFill>
                  <a:srgbClr val="484848"/>
                </a:solidFill>
                <a:latin typeface="Roboto"/>
              </a:rPr>
              <a:t/>
            </a:r>
            <a:br>
              <a:rPr lang="ru-RU" b="1" dirty="0">
                <a:solidFill>
                  <a:srgbClr val="484848"/>
                </a:solidFill>
                <a:latin typeface="Roboto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946331"/>
              </p:ext>
            </p:extLst>
          </p:nvPr>
        </p:nvGraphicFramePr>
        <p:xfrm>
          <a:off x="179512" y="1916832"/>
          <a:ext cx="813690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7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04448" cy="4800600"/>
          </a:xfrm>
        </p:spPr>
        <p:txBody>
          <a:bodyPr/>
          <a:lstStyle/>
          <a:p>
            <a:r>
              <a:rPr lang="ru-RU" dirty="0">
                <a:solidFill>
                  <a:srgbClr val="484848"/>
                </a:solidFill>
                <a:latin typeface="Roboto"/>
              </a:rPr>
              <a:t>При написании текста важно использовать научный стиль изложения и лексику для выбранной предметной области. Для статьи, планируемой к публикации в журнале из международной базы данных (например, </a:t>
            </a:r>
            <a:r>
              <a:rPr lang="ru-RU" dirty="0" err="1">
                <a:solidFill>
                  <a:srgbClr val="484848"/>
                </a:solidFill>
                <a:latin typeface="Roboto"/>
              </a:rPr>
              <a:t>Scopus</a:t>
            </a:r>
            <a:r>
              <a:rPr lang="ru-RU" dirty="0">
                <a:solidFill>
                  <a:srgbClr val="484848"/>
                </a:solidFill>
                <a:latin typeface="Roboto"/>
              </a:rPr>
              <a:t> или </a:t>
            </a:r>
            <a:r>
              <a:rPr lang="ru-RU" dirty="0" err="1">
                <a:solidFill>
                  <a:srgbClr val="484848"/>
                </a:solidFill>
                <a:latin typeface="Roboto"/>
              </a:rPr>
              <a:t>Web</a:t>
            </a:r>
            <a:r>
              <a:rPr lang="ru-RU" dirty="0">
                <a:solidFill>
                  <a:srgbClr val="484848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484848"/>
                </a:solidFill>
                <a:latin typeface="Roboto"/>
              </a:rPr>
              <a:t>of</a:t>
            </a:r>
            <a:r>
              <a:rPr lang="ru-RU" dirty="0">
                <a:solidFill>
                  <a:srgbClr val="484848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484848"/>
                </a:solidFill>
                <a:latin typeface="Roboto"/>
              </a:rPr>
              <a:t>Science</a:t>
            </a:r>
            <a:r>
              <a:rPr lang="ru-RU" dirty="0">
                <a:solidFill>
                  <a:srgbClr val="484848"/>
                </a:solidFill>
                <a:latin typeface="Roboto"/>
              </a:rPr>
              <a:t>), необходимо выполнять профессиональный научный перевод терминологии.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24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r>
              <a:rPr lang="ru-RU" sz="4000" dirty="0">
                <a:solidFill>
                  <a:srgbClr val="484848"/>
                </a:solidFill>
                <a:latin typeface="Roboto"/>
              </a:rPr>
              <a:t>Существует несколько вариантов текстового представления результатов научного исследования: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208912" cy="4800600"/>
          </a:xfrm>
        </p:spPr>
        <p:txBody>
          <a:bodyPr/>
          <a:lstStyle/>
          <a:p>
            <a:pPr lvl="1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484848"/>
                </a:solidFill>
                <a:latin typeface="Roboto"/>
              </a:rPr>
              <a:t>статья в научном журнале или сборнике научных работ;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84848"/>
                </a:solidFill>
                <a:latin typeface="Roboto"/>
              </a:rPr>
              <a:t>отчет о НИР;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84848"/>
                </a:solidFill>
                <a:latin typeface="Roboto"/>
              </a:rPr>
              <a:t>монография;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484848"/>
                </a:solidFill>
                <a:latin typeface="Roboto"/>
              </a:rPr>
              <a:t>тезисы научного доклада.</a:t>
            </a:r>
          </a:p>
          <a:p>
            <a:pPr marL="114300" indent="0">
              <a:buNone/>
            </a:pPr>
            <a:r>
              <a:rPr lang="ru-RU" dirty="0">
                <a:solidFill>
                  <a:srgbClr val="484848"/>
                </a:solidFill>
                <a:latin typeface="Roboto"/>
              </a:rPr>
              <a:t>В науке принято освещать опыт предыдущих поколений исследователей, поэтому каждая статья должна содержать обзор исследований предшественников и список использованной в работе литературы.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48230"/>
            <a:ext cx="2088232" cy="220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ru-RU" b="1" dirty="0">
                <a:solidFill>
                  <a:srgbClr val="484848"/>
                </a:solidFill>
                <a:latin typeface="Roboto"/>
              </a:rPr>
              <a:t>Оформление результатов научного исследования</a:t>
            </a:r>
            <a:br>
              <a:rPr lang="ru-RU" b="1" dirty="0">
                <a:solidFill>
                  <a:srgbClr val="484848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484848"/>
                </a:solidFill>
                <a:latin typeface="Roboto"/>
              </a:rPr>
              <a:t>Для большей наглядности результаты опытов, данные экспериментов и наблюдений лучше всего отобразить графически. Использование графиков, схем, диаграмм, гистограмм и таблиц позволяет быстро оценить и сравнить нужные величины. Графический материал должен дополнять текст работы, иметь сквозную нумерацию и письменное пояснение к каждому объекту.</a:t>
            </a:r>
          </a:p>
          <a:p>
            <a:r>
              <a:rPr lang="ru-RU" dirty="0">
                <a:solidFill>
                  <a:srgbClr val="484848"/>
                </a:solidFill>
                <a:latin typeface="Roboto"/>
              </a:rPr>
              <a:t>При подготовке научной статьи или диссертации графический материал часто компонуют и оформляют в отдельное приложение. Иллюстративный материал к научной работе часто ложится в основу презентации для ее защиты.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8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35280" cy="1143000"/>
          </a:xfrm>
        </p:spPr>
        <p:txBody>
          <a:bodyPr/>
          <a:lstStyle/>
          <a:p>
            <a:r>
              <a:rPr lang="ru-RU" b="1" dirty="0">
                <a:solidFill>
                  <a:srgbClr val="404040"/>
                </a:solidFill>
                <a:latin typeface="Open Sans"/>
              </a:rPr>
              <a:t>Экспериментальный </a:t>
            </a:r>
            <a:r>
              <a:rPr lang="ru-RU" b="1" dirty="0" smtClean="0">
                <a:solidFill>
                  <a:srgbClr val="404040"/>
                </a:solidFill>
                <a:latin typeface="Open Sans"/>
              </a:rPr>
              <a:t>отчет.</a:t>
            </a:r>
            <a:r>
              <a:rPr lang="ru-RU" b="1" dirty="0">
                <a:solidFill>
                  <a:srgbClr val="404040"/>
                </a:solidFill>
                <a:latin typeface="Open Sans"/>
              </a:rPr>
              <a:t/>
            </a:r>
            <a:br>
              <a:rPr lang="ru-RU" b="1" dirty="0">
                <a:solidFill>
                  <a:srgbClr val="404040"/>
                </a:solidFill>
                <a:latin typeface="Open San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56206"/>
              </p:ext>
            </p:extLst>
          </p:nvPr>
        </p:nvGraphicFramePr>
        <p:xfrm>
          <a:off x="3092" y="764704"/>
          <a:ext cx="8518585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4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FF00"/>
      </a:accent1>
      <a:accent2>
        <a:srgbClr val="FFFF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</TotalTime>
  <Words>1062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Open Sans</vt:lpstr>
      <vt:lpstr>Roboto</vt:lpstr>
      <vt:lpstr>Wingdings</vt:lpstr>
      <vt:lpstr>Соседство</vt:lpstr>
      <vt:lpstr> Представление и оценка результатов научной деятельности</vt:lpstr>
      <vt:lpstr>Презентация PowerPoint</vt:lpstr>
      <vt:lpstr>Формы представления научных результатов: </vt:lpstr>
      <vt:lpstr>Научно-исследовательская форма, в свою очередь, делится еще на несколько подвидов:</vt:lpstr>
      <vt:lpstr>Результаты исследования в научной работе: требования к тексту </vt:lpstr>
      <vt:lpstr>Презентация PowerPoint</vt:lpstr>
      <vt:lpstr>Существует несколько вариантов текстового представления результатов научного исследования:</vt:lpstr>
      <vt:lpstr>Оформление результатов научного исследования </vt:lpstr>
      <vt:lpstr>Экспериментальный отчет. </vt:lpstr>
      <vt:lpstr>Презентация PowerPoint</vt:lpstr>
      <vt:lpstr>Система оценки уровня научных результатов, состоящая из семи качественных критериев, представлена в работе .</vt:lpstr>
      <vt:lpstr>Научная публикация: простые секреты </vt:lpstr>
      <vt:lpstr>Общие рекомендации к оформлению. </vt:lpstr>
      <vt:lpstr>Использованные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Представление и оценка результатов научной деятельности</dc:title>
  <dc:creator>Максим</dc:creator>
  <cp:lastModifiedBy>Пользователь Windows</cp:lastModifiedBy>
  <cp:revision>11</cp:revision>
  <dcterms:created xsi:type="dcterms:W3CDTF">2020-11-03T05:54:01Z</dcterms:created>
  <dcterms:modified xsi:type="dcterms:W3CDTF">2020-12-02T12:30:16Z</dcterms:modified>
</cp:coreProperties>
</file>