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69" r:id="rId5"/>
    <p:sldId id="259" r:id="rId6"/>
    <p:sldId id="27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0851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33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080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889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105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221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145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844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47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826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58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56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13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73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89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42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42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97B247A-F60E-4898-890A-84B9F6D83B4A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D6D9FA4-46A8-4E88-8122-53C0FE5AC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6822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9785" y="250078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Накопление и обработка информации в процессе научно-исследовательской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4745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10653" y="513347"/>
            <a:ext cx="10131425" cy="1456267"/>
          </a:xfrm>
        </p:spPr>
        <p:txBody>
          <a:bodyPr/>
          <a:lstStyle/>
          <a:p>
            <a:pPr algn="ctr"/>
            <a:r>
              <a:rPr lang="ru-RU" dirty="0"/>
              <a:t>Работа с источниками информации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7380" y="1608667"/>
            <a:ext cx="10131425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Приступая к поиску необходимых сведений, следует четко представлять, где их можно найти и какие возможности в этом отношении имеют те организации, которые существуют для этой </a:t>
            </a:r>
            <a:r>
              <a:rPr lang="ru-RU" sz="2400" dirty="0" smtClean="0"/>
              <a:t>цели: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Б</a:t>
            </a:r>
            <a:r>
              <a:rPr lang="ru-RU" sz="2400" dirty="0" smtClean="0"/>
              <a:t>иблиотеки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О</a:t>
            </a:r>
            <a:r>
              <a:rPr lang="ru-RU" sz="2400" dirty="0" smtClean="0"/>
              <a:t>рганы </a:t>
            </a:r>
            <a:r>
              <a:rPr lang="ru-RU" sz="2400" dirty="0"/>
              <a:t>научной информации. 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504552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69495" y="192505"/>
            <a:ext cx="10131425" cy="1143000"/>
          </a:xfrm>
        </p:spPr>
        <p:txBody>
          <a:bodyPr/>
          <a:lstStyle/>
          <a:p>
            <a:pPr algn="ctr"/>
            <a:r>
              <a:rPr lang="ru-RU" dirty="0"/>
              <a:t>Библиотеки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5505"/>
            <a:ext cx="10515600" cy="47331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В </a:t>
            </a:r>
            <a:r>
              <a:rPr lang="ru-RU" sz="2400" dirty="0"/>
              <a:t>первую очередь это библиотеки научные и специальные, т. е. предназначенные для обслуживания ученых, преподавателей и специалистов различного профиля. </a:t>
            </a:r>
          </a:p>
          <a:p>
            <a:pPr marL="0" indent="0">
              <a:buNone/>
            </a:pPr>
            <a:r>
              <a:rPr lang="ru-RU" sz="2400" dirty="0"/>
              <a:t>По своим возможностям они не равны, но, тем не менее, формы обслуживания читателей у них в основном одни и те же</a:t>
            </a:r>
            <a:r>
              <a:rPr lang="ru-RU" sz="2400" dirty="0" smtClean="0"/>
              <a:t>: </a:t>
            </a:r>
            <a:r>
              <a:rPr lang="ru-RU" sz="2400" dirty="0"/>
              <a:t>• справочно-библиографическое; </a:t>
            </a:r>
            <a:r>
              <a:rPr lang="ru-RU" sz="2400" dirty="0" smtClean="0"/>
              <a:t>• </a:t>
            </a:r>
            <a:r>
              <a:rPr lang="ru-RU" sz="2400" dirty="0"/>
              <a:t>читальный зал; </a:t>
            </a:r>
            <a:r>
              <a:rPr lang="ru-RU" sz="2400" dirty="0" smtClean="0"/>
              <a:t>• </a:t>
            </a:r>
            <a:r>
              <a:rPr lang="ru-RU" sz="2400" dirty="0"/>
              <a:t>абонемент; </a:t>
            </a:r>
            <a:r>
              <a:rPr lang="ru-RU" sz="2400" dirty="0" smtClean="0"/>
              <a:t>• </a:t>
            </a:r>
            <a:r>
              <a:rPr lang="ru-RU" sz="2400" dirty="0"/>
              <a:t>межбиблиотечный обмен; • заочный абонемент; • изготовление фото- и ксерокопий; • микрофильмирование. </a:t>
            </a:r>
          </a:p>
          <a:p>
            <a:pPr marL="0" indent="0">
              <a:buNone/>
            </a:pPr>
            <a:r>
              <a:rPr lang="ru-RU" sz="2400" b="1" i="1" dirty="0"/>
              <a:t>Межбиблиотечный абонемент (МБА) </a:t>
            </a:r>
            <a:r>
              <a:rPr lang="ru-RU" sz="2400" dirty="0"/>
              <a:t>представляет собой территориально-отраслевую систему взаимного использования фондов всех научных и специальных библиотек страны. Зная о существовании той или иной книги, но не найдя ее в доступной библиотеке, можно заказать ее по МБА. Присланные на определенный срок книги выдаются для работы в читальном зале. </a:t>
            </a:r>
          </a:p>
        </p:txBody>
      </p:sp>
    </p:spTree>
    <p:extLst>
      <p:ext uri="{BB962C8B-B14F-4D97-AF65-F5344CB8AC3E}">
        <p14:creationId xmlns:p14="http://schemas.microsoft.com/office/powerpoint/2010/main" val="3033178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0651" y="348915"/>
            <a:ext cx="10131425" cy="1456267"/>
          </a:xfrm>
        </p:spPr>
        <p:txBody>
          <a:bodyPr/>
          <a:lstStyle/>
          <a:p>
            <a:pPr algn="ctr"/>
            <a:r>
              <a:rPr lang="ru-RU" dirty="0"/>
              <a:t>Органы научно-технической информации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5032" y="2021750"/>
            <a:ext cx="10131425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/>
              <a:t>Исходя </a:t>
            </a:r>
            <a:r>
              <a:rPr lang="ru-RU" sz="2800" dirty="0"/>
              <a:t>из задач развития науки и практики, в соответствии с социально-экономической структурой нашего общества создана единая государственная система научно-технической информации (ГСНТИ), включающая в себя сеть специальных учреждений, предназначенных для ее сбора, обобщения и распространения. Предназначена она для обслуживания как коллективных потребителей информации — предприятий, научно-исследовательских и проектно-конструкторских организаций, — так и индивидуальных. </a:t>
            </a:r>
          </a:p>
        </p:txBody>
      </p:sp>
    </p:spTree>
    <p:extLst>
      <p:ext uri="{BB962C8B-B14F-4D97-AF65-F5344CB8AC3E}">
        <p14:creationId xmlns:p14="http://schemas.microsoft.com/office/powerpoint/2010/main" val="1606239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7538" y="1708930"/>
            <a:ext cx="10131425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В основу информационной деятельности в нашей стране положен принцип централизованной обработки научных документов, позволяющий с наименьшими затратами достигнуть полного охвата мировых источников информации и наиболее квалифицированно их обобщить и систематизировать. В результате этой обработки подготавливаются различные формы информационных изданий.</a:t>
            </a:r>
          </a:p>
        </p:txBody>
      </p:sp>
    </p:spTree>
    <p:extLst>
      <p:ext uri="{BB962C8B-B14F-4D97-AF65-F5344CB8AC3E}">
        <p14:creationId xmlns:p14="http://schemas.microsoft.com/office/powerpoint/2010/main" val="1702167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8557"/>
            <a:ext cx="10515600" cy="874128"/>
          </a:xfrm>
        </p:spPr>
        <p:txBody>
          <a:bodyPr/>
          <a:lstStyle/>
          <a:p>
            <a:pPr algn="ctr"/>
            <a:r>
              <a:rPr lang="ru-RU" dirty="0" smtClean="0"/>
              <a:t>Список использованных источников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109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Ануфриев </a:t>
            </a:r>
            <a:r>
              <a:rPr lang="ru-RU" dirty="0"/>
              <a:t>А.Ф. Научное  исследование. Курсовые, дипломные и диссертационные работы. - М.: Ось-89, 2002. - 112 с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Балашова </a:t>
            </a:r>
            <a:r>
              <a:rPr lang="ru-RU" dirty="0"/>
              <a:t>М.А. О содержании понятия «Информация» и природе информационного взаимодействия // Известия ИГЭА. 2013. №4. URL: http://cyberleninka.ru/article/n/o-soderzhanii-ponyatiya-informatsiya-i-prirode-informatsionnogo-vzaimodeystviya (дата обращения: </a:t>
            </a:r>
            <a:r>
              <a:rPr lang="ru-RU" dirty="0" smtClean="0"/>
              <a:t>04.11.2020).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Захарова </a:t>
            </a:r>
            <a:r>
              <a:rPr lang="ru-RU" dirty="0"/>
              <a:t>И.В., Филиппова Л.Я. Основы информационно-аналитической деятельности [Электронный ресурс] URL: https://uchebnikionline.com/informatika/osnovi_informatsiyno-analitichnoyi_diyalnosti_-_zaharova_iv/informatsiyno-analitichna_diyalnist_osnovi_teoriyi.htm (дата обращения </a:t>
            </a:r>
            <a:r>
              <a:rPr lang="ru-RU" dirty="0" smtClean="0"/>
              <a:t>04.11.2020)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Маркарова</a:t>
            </a:r>
            <a:r>
              <a:rPr lang="ru-RU" dirty="0" smtClean="0"/>
              <a:t> </a:t>
            </a:r>
            <a:r>
              <a:rPr lang="ru-RU" dirty="0"/>
              <a:t>Т. С. Научная информация и язык как основа научного чтения и научного познания // Проблемы современного образования. 2010. №2. URL: http://cyberleninka.ru/article/n/nauchnaya-informatsiya-i-yazyk-kak-osnova-nauchnogo-chteniya-i-nauchnogo-poznaniya (дата обращения: </a:t>
            </a:r>
            <a:r>
              <a:rPr lang="ru-RU" dirty="0" smtClean="0"/>
              <a:t>04.11.2020).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Медведев </a:t>
            </a:r>
            <a:r>
              <a:rPr lang="ru-RU" dirty="0"/>
              <a:t>Э.Н. Основы научных исследований: учеб. пособие для студентов экономических специальностей высших учебных заведений. Макеевка: НОРД-пресс, 2005. 250 с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Сабитов</a:t>
            </a:r>
            <a:r>
              <a:rPr lang="ru-RU" dirty="0" smtClean="0"/>
              <a:t> </a:t>
            </a:r>
            <a:r>
              <a:rPr lang="ru-RU" dirty="0"/>
              <a:t>Р.Г. Основы научных исследований. Владивосток, 2005. 58 с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Соловьёв </a:t>
            </a:r>
            <a:r>
              <a:rPr lang="ru-RU" dirty="0"/>
              <a:t>И.В., </a:t>
            </a:r>
            <a:r>
              <a:rPr lang="ru-RU" dirty="0" err="1"/>
              <a:t>Лонский</a:t>
            </a:r>
            <a:r>
              <a:rPr lang="ru-RU" dirty="0"/>
              <a:t> И.И., </a:t>
            </a:r>
            <a:r>
              <a:rPr lang="ru-RU" dirty="0" err="1"/>
              <a:t>Галеев</a:t>
            </a:r>
            <a:r>
              <a:rPr lang="ru-RU" dirty="0"/>
              <a:t> А.П. Основы научно-исследовательской работы: учеб. Пособие. М.: </a:t>
            </a:r>
            <a:r>
              <a:rPr lang="ru-RU" dirty="0" err="1"/>
              <a:t>МИИГАиК</a:t>
            </a:r>
            <a:r>
              <a:rPr lang="ru-RU" dirty="0"/>
              <a:t>, 2013. 155 с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Чуранов </a:t>
            </a:r>
            <a:r>
              <a:rPr lang="ru-RU" dirty="0"/>
              <a:t>В.С., Чуранов А.С. Эффективный поиск информации для ведения научной деятельности// Информационные ресурсы России. 2007. №3. [электронный ресурс] URL: http://www.aselibrary.ru/press_center/journal/irr/2007/number_3/number_3_4/number_3_4566/(дата обращения </a:t>
            </a:r>
            <a:r>
              <a:rPr lang="ru-RU" dirty="0" smtClean="0"/>
              <a:t>04.11.2020)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9754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5085" y="272331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3289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6485" y="709863"/>
            <a:ext cx="10515600" cy="54550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Научная информация</a:t>
            </a:r>
            <a:r>
              <a:rPr lang="ru-RU" sz="2800" dirty="0"/>
              <a:t>– это получаемая в процессе познания логическая информация, которая адекватно отображает закономерности объективного мира и используется в общественно-исторической практике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Информация имеет свойство "стареть". Это объясняется появлением новой печатной и неопубликованной информации или снижением потребности в данной информации. По зарубежным данным интенсивность падения ценности информации ("старения") ориентировочно составляет 10% в день для газет, 10% в месяц для журналов и 10% в год для книг.</a:t>
            </a:r>
          </a:p>
        </p:txBody>
      </p:sp>
    </p:spTree>
    <p:extLst>
      <p:ext uri="{BB962C8B-B14F-4D97-AF65-F5344CB8AC3E}">
        <p14:creationId xmlns:p14="http://schemas.microsoft.com/office/powerpoint/2010/main" val="131538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674" y="397042"/>
            <a:ext cx="10800347" cy="61240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Научной </a:t>
            </a:r>
            <a:r>
              <a:rPr lang="ru-RU" sz="2000" dirty="0"/>
              <a:t>можно считать только ту информацию, которая удовлетворяет нескольким серьезным </a:t>
            </a:r>
            <a:r>
              <a:rPr lang="ru-RU" sz="2000" b="1" dirty="0" smtClean="0"/>
              <a:t>требованиям</a:t>
            </a:r>
            <a:r>
              <a:rPr lang="ru-RU" sz="2000" dirty="0" smtClean="0"/>
              <a:t>:</a:t>
            </a:r>
            <a:endParaRPr lang="ru-RU" sz="2000" dirty="0"/>
          </a:p>
          <a:p>
            <a:pPr marL="0" indent="0">
              <a:buNone/>
            </a:pPr>
            <a:r>
              <a:rPr lang="ru-RU" sz="2000" b="1" i="1" dirty="0"/>
              <a:t>Во-первых</a:t>
            </a:r>
            <a:r>
              <a:rPr lang="ru-RU" sz="2000" dirty="0"/>
              <a:t>, научная информация получается человеком в процессе познания, </a:t>
            </a:r>
            <a:r>
              <a:rPr lang="ru-RU" sz="2000" dirty="0" smtClean="0"/>
              <a:t>и следовательно</a:t>
            </a:r>
            <a:r>
              <a:rPr lang="ru-RU" sz="2000" dirty="0"/>
              <a:t>, </a:t>
            </a:r>
            <a:r>
              <a:rPr lang="ru-RU" sz="2000" u="sng" dirty="0"/>
              <a:t>неразрывно связана с его практической, производственной деятельностью</a:t>
            </a:r>
            <a:r>
              <a:rPr lang="ru-RU" sz="2000" dirty="0"/>
              <a:t>, поскольку последняя является основой познания.</a:t>
            </a:r>
          </a:p>
          <a:p>
            <a:pPr marL="0" indent="0">
              <a:buNone/>
            </a:pPr>
            <a:r>
              <a:rPr lang="ru-RU" sz="2000" b="1" i="1" dirty="0"/>
              <a:t>Во-вторых</a:t>
            </a:r>
            <a:r>
              <a:rPr lang="ru-RU" sz="2000" dirty="0"/>
              <a:t>, научная информация– это </a:t>
            </a:r>
            <a:r>
              <a:rPr lang="ru-RU" sz="2000" u="sng" dirty="0"/>
              <a:t>логическая информация</a:t>
            </a:r>
            <a:r>
              <a:rPr lang="ru-RU" sz="2000" dirty="0"/>
              <a:t>, которая образуется путем обработки информации, поставляемой человеку органами чувств, при помощи абстрактно-логического мышления. Например, совокупность данных о температуре в различных точках нашей страны, не будет еще научной информацией. Информация будет научной в том случае, когда между данными будет установлена связь. При этом надо учитывать и </a:t>
            </a:r>
            <a:r>
              <a:rPr lang="ru-RU" sz="2000" b="1" i="1" dirty="0"/>
              <a:t>третье условие </a:t>
            </a:r>
            <a:r>
              <a:rPr lang="ru-RU" sz="2000" dirty="0"/>
              <a:t>отнесения той или иной информации к научной. Она должна </a:t>
            </a:r>
            <a:r>
              <a:rPr lang="ru-RU" sz="2000" u="sng" dirty="0"/>
              <a:t>адекватно</a:t>
            </a:r>
            <a:r>
              <a:rPr lang="ru-RU" sz="2000" dirty="0"/>
              <a:t> отображать объективный мир.</a:t>
            </a:r>
          </a:p>
          <a:p>
            <a:pPr marL="0" indent="0">
              <a:buNone/>
            </a:pPr>
            <a:r>
              <a:rPr lang="ru-RU" sz="2000" dirty="0"/>
              <a:t>Чтобы информация считалась научной, она должна удовлетворять еще одному, </a:t>
            </a:r>
            <a:r>
              <a:rPr lang="ru-RU" sz="2000" b="1" i="1" dirty="0"/>
              <a:t>четвертому условию</a:t>
            </a:r>
            <a:r>
              <a:rPr lang="ru-RU" sz="2000" dirty="0"/>
              <a:t>: она должна непременно </a:t>
            </a:r>
            <a:r>
              <a:rPr lang="ru-RU" sz="2000" u="sng" dirty="0"/>
              <a:t>использоваться в общественно-исторической практике</a:t>
            </a:r>
            <a:r>
              <a:rPr lang="ru-RU" sz="2000" dirty="0"/>
              <a:t>. Именно поэтому к научной информации не могут быть отнесены научно-фантастические литературные произведения.</a:t>
            </a:r>
          </a:p>
          <a:p>
            <a:pPr marL="0" indent="0">
              <a:buNone/>
            </a:pPr>
            <a:r>
              <a:rPr lang="ru-RU" sz="2000" dirty="0"/>
              <a:t>Не может считаться научной адекватная и логически обработанная информация, полученная кем-то в результате многолетних наблюдений за погодой только с той целью, чтобы выбрать себе наиболее подходящее время для отпуска.</a:t>
            </a:r>
          </a:p>
        </p:txBody>
      </p:sp>
    </p:spTree>
    <p:extLst>
      <p:ext uri="{BB962C8B-B14F-4D97-AF65-F5344CB8AC3E}">
        <p14:creationId xmlns:p14="http://schemas.microsoft.com/office/powerpoint/2010/main" val="182110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1938"/>
          </a:xfrm>
        </p:spPr>
        <p:txBody>
          <a:bodyPr/>
          <a:lstStyle/>
          <a:p>
            <a:pPr algn="ctr"/>
            <a:r>
              <a:rPr lang="ru-RU" dirty="0" smtClean="0"/>
              <a:t>Организация сбора </a:t>
            </a:r>
            <a:r>
              <a:rPr lang="ru-RU" dirty="0"/>
              <a:t>и отбора информации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3316"/>
            <a:ext cx="10515600" cy="51976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/>
              <a:t>Этап сбора и отбора информации для проведения научных исследований является одним из ведущих. Его организация предусматривает:</a:t>
            </a:r>
          </a:p>
          <a:p>
            <a:pPr marL="0" indent="0">
              <a:buNone/>
            </a:pPr>
            <a:r>
              <a:rPr lang="ru-RU" sz="2400" dirty="0"/>
              <a:t>• определение круга вопросов, которые будут изучаться;</a:t>
            </a:r>
          </a:p>
          <a:p>
            <a:pPr marL="0" indent="0">
              <a:buNone/>
            </a:pPr>
            <a:r>
              <a:rPr lang="ru-RU" sz="2400" dirty="0"/>
              <a:t>• хронологические границы поиска необходимой информации;</a:t>
            </a:r>
          </a:p>
          <a:p>
            <a:pPr marL="0" indent="0">
              <a:buNone/>
            </a:pPr>
            <a:r>
              <a:rPr lang="ru-RU" sz="2400" dirty="0"/>
              <a:t>• уточнение возможности использования литературы зарубежных авторов;</a:t>
            </a:r>
          </a:p>
          <a:p>
            <a:pPr marL="0" indent="0">
              <a:buNone/>
            </a:pPr>
            <a:r>
              <a:rPr lang="ru-RU" sz="2400" dirty="0"/>
              <a:t>• уточнение источников информации (книги, статьи, стандарты или др.);</a:t>
            </a:r>
          </a:p>
          <a:p>
            <a:pPr marL="0" indent="0">
              <a:buNone/>
            </a:pPr>
            <a:r>
              <a:rPr lang="ru-RU" sz="2400" dirty="0"/>
              <a:t>• определение степени отбора литературы – всю по этому вопросу или только отдельные материалы;</a:t>
            </a:r>
          </a:p>
          <a:p>
            <a:pPr marL="0" indent="0">
              <a:buNone/>
            </a:pPr>
            <a:r>
              <a:rPr lang="ru-RU" sz="2400" dirty="0"/>
              <a:t>• участие в работе тематических семинаров и конференций;</a:t>
            </a:r>
          </a:p>
          <a:p>
            <a:pPr marL="0" indent="0">
              <a:buNone/>
            </a:pPr>
            <a:r>
              <a:rPr lang="ru-RU" sz="2400" dirty="0"/>
              <a:t>• личные контакты со специалистами по данной проблеме;</a:t>
            </a:r>
          </a:p>
          <a:p>
            <a:pPr marL="0" indent="0">
              <a:buNone/>
            </a:pPr>
            <a:r>
              <a:rPr lang="ru-RU" sz="2400" dirty="0"/>
              <a:t>• изучение архивных документов, научно-технических отчетов;</a:t>
            </a:r>
          </a:p>
          <a:p>
            <a:pPr marL="0" indent="0">
              <a:buNone/>
            </a:pPr>
            <a:r>
              <a:rPr lang="ru-RU" sz="2400" dirty="0"/>
              <a:t>• поиск информации в </a:t>
            </a:r>
            <a:r>
              <a:rPr lang="ru-RU" sz="2400" dirty="0" err="1"/>
              <a:t>Internet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416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568" y="473409"/>
            <a:ext cx="10515600" cy="777875"/>
          </a:xfrm>
        </p:spPr>
        <p:txBody>
          <a:bodyPr/>
          <a:lstStyle/>
          <a:p>
            <a:pPr algn="ctr"/>
            <a:r>
              <a:rPr lang="ru-RU" dirty="0"/>
              <a:t>источники научной информации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8516" y="1082842"/>
            <a:ext cx="10515600" cy="53540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Под </a:t>
            </a:r>
            <a:r>
              <a:rPr lang="ru-RU" sz="2000" b="1" dirty="0"/>
              <a:t>«источником научной информации» </a:t>
            </a:r>
            <a:r>
              <a:rPr lang="ru-RU" sz="2000" dirty="0"/>
              <a:t>понимается документ, содержащий какое-то сообщение, а отнюдь не библиотека или информационный орган, откуда он получен.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Документальные </a:t>
            </a:r>
            <a:r>
              <a:rPr lang="ru-RU" sz="2000" dirty="0"/>
              <a:t>источники содержат в себе основной объем сведений, используемых в научной, преподавательской и практической деятельности, и поэтому в этом разделе речь идет именно о них. К </a:t>
            </a:r>
            <a:r>
              <a:rPr lang="ru-RU" sz="2000" b="1" dirty="0"/>
              <a:t>документам </a:t>
            </a:r>
            <a:r>
              <a:rPr lang="ru-RU" sz="2000" dirty="0"/>
              <a:t>относят различного рода издания, являющиеся основным источником научной информации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/>
              <a:t>Все документальные источники научной информации делятся на первичные и вторичные.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b="1" i="1" dirty="0" smtClean="0"/>
              <a:t>Первичные </a:t>
            </a:r>
            <a:r>
              <a:rPr lang="ru-RU" sz="2000" b="1" i="1" dirty="0"/>
              <a:t>документы </a:t>
            </a:r>
            <a:r>
              <a:rPr lang="ru-RU" sz="2000" dirty="0"/>
              <a:t>содержат исходную информацию, непосредственные результаты научных исследований (монографии, сборники научных трудов, авторефераты диссертаций и т.д</a:t>
            </a:r>
            <a:r>
              <a:rPr lang="ru-RU" sz="2000" dirty="0" smtClean="0"/>
              <a:t>.).</a:t>
            </a:r>
          </a:p>
          <a:p>
            <a:pPr marL="0" indent="0">
              <a:buNone/>
            </a:pPr>
            <a:r>
              <a:rPr lang="ru-RU" sz="2000" b="1" i="1" dirty="0" smtClean="0"/>
              <a:t>Вторичные </a:t>
            </a:r>
            <a:r>
              <a:rPr lang="ru-RU" sz="2000" b="1" i="1" dirty="0"/>
              <a:t>документы </a:t>
            </a:r>
            <a:r>
              <a:rPr lang="ru-RU" sz="2000" dirty="0"/>
              <a:t>являются результатом аналитической и логической переработки первичных документов (справочные, информационные, библиографические и другие тому подобные издания).</a:t>
            </a:r>
          </a:p>
        </p:txBody>
      </p:sp>
    </p:spTree>
    <p:extLst>
      <p:ext uri="{BB962C8B-B14F-4D97-AF65-F5344CB8AC3E}">
        <p14:creationId xmlns:p14="http://schemas.microsoft.com/office/powerpoint/2010/main" val="2724730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2421" y="697831"/>
            <a:ext cx="10515600" cy="56836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/>
              <a:t>Для подтверждения достоверности выводов и результатов исследования важное значение имеет первичная информация.</a:t>
            </a:r>
          </a:p>
          <a:p>
            <a:pPr marL="0" indent="0">
              <a:buNone/>
            </a:pPr>
            <a:r>
              <a:rPr lang="ru-RU" sz="2400" dirty="0"/>
              <a:t>Наиболее распространенными и содержательными методами накопления первичной информации есть: опрос, наблюдение, эксперимент, тестирование и анкетирование.</a:t>
            </a:r>
          </a:p>
          <a:p>
            <a:pPr marL="0" indent="0">
              <a:buNone/>
            </a:pPr>
            <a:r>
              <a:rPr lang="ru-RU" sz="2400" dirty="0"/>
              <a:t>Эффективным способом получения первичной информации есть анализ документов. Документы с различным уровнем полноты отображают экономическое содержание проблемы, </a:t>
            </a:r>
            <a:r>
              <a:rPr lang="ru-RU" sz="2400" dirty="0" err="1"/>
              <a:t>фактологическую</a:t>
            </a:r>
            <a:r>
              <a:rPr lang="ru-RU" sz="2400" dirty="0"/>
              <a:t> сторону социальной действительности; в них содержатся сведения о процессах и результатах деятельности предприятия, отдельных людей и общества в целом. Именно с анализа документов должно начинаться конкретное исследование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ru-RU" sz="2400" dirty="0"/>
              <a:t>Исследование документальных информационных потоков осуществляется с помощью использования банка данных, т.е., определенной совокупности программных, организационных, технических средств предназначенных для централизованного накопления и многоцелевого использования информации, которая систематизирована и сконцентрирована в определенном месте (в памяти ЭОМ, библиотеке, каталоге, картотеке).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8724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89547"/>
            <a:ext cx="10515600" cy="58954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u="sng" dirty="0"/>
              <a:t>Научные издания</a:t>
            </a:r>
          </a:p>
          <a:p>
            <a:pPr marL="0" indent="0">
              <a:buNone/>
            </a:pPr>
            <a:r>
              <a:rPr lang="ru-RU" sz="2000" dirty="0"/>
              <a:t>Под </a:t>
            </a:r>
            <a:r>
              <a:rPr lang="ru-RU" sz="2000" b="1" i="1" dirty="0"/>
              <a:t>научным</a:t>
            </a:r>
            <a:r>
              <a:rPr lang="ru-RU" sz="2000" dirty="0"/>
              <a:t> понимают издание, содержащее результаты теоретических и/или экспериментальных исследований, а также научно подготовленные к публикации </a:t>
            </a:r>
            <a:r>
              <a:rPr lang="ru-RU" sz="2000" dirty="0" smtClean="0"/>
              <a:t>памятники культуры </a:t>
            </a:r>
            <a:r>
              <a:rPr lang="ru-RU" sz="2000" dirty="0"/>
              <a:t>и исторические документы.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Научные </a:t>
            </a:r>
            <a:r>
              <a:rPr lang="ru-RU" sz="2000" dirty="0"/>
              <a:t>издания можно разделить на следующие </a:t>
            </a:r>
            <a:r>
              <a:rPr lang="ru-RU" sz="2000" i="1" u="sng" dirty="0"/>
              <a:t>виды</a:t>
            </a:r>
            <a:r>
              <a:rPr lang="ru-RU" sz="2000" dirty="0"/>
              <a:t>: монография, автореферат, диссертации, препринт, сборник научных трудов, материалы научной конференции, тезисы докладов научной конференции, научно-популярное издание.</a:t>
            </a:r>
          </a:p>
          <a:p>
            <a:pPr marL="0" indent="0">
              <a:buNone/>
            </a:pPr>
            <a:r>
              <a:rPr lang="ru-RU" sz="2000" b="1" u="sng" dirty="0"/>
              <a:t>Учебные издания</a:t>
            </a:r>
          </a:p>
          <a:p>
            <a:pPr marL="0" indent="0">
              <a:buNone/>
            </a:pPr>
            <a:r>
              <a:rPr lang="ru-RU" sz="2000" b="1" i="1" dirty="0"/>
              <a:t>Учебное издание </a:t>
            </a:r>
            <a:r>
              <a:rPr lang="ru-RU" sz="2000" dirty="0"/>
              <a:t>– это издание, содержащее систематизированные сведения научного или прикладного характера, изложенные в форме, удобной для изучения и преподавания, и рассчитанное на учащихся разного возраста и ступени обучения.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К </a:t>
            </a:r>
            <a:r>
              <a:rPr lang="ru-RU" sz="2000" dirty="0"/>
              <a:t>учебным изданиям </a:t>
            </a:r>
            <a:r>
              <a:rPr lang="ru-RU" sz="2000" i="1" u="sng" dirty="0"/>
              <a:t>относятся</a:t>
            </a:r>
            <a:r>
              <a:rPr lang="ru-RU" sz="2000" dirty="0"/>
              <a:t>: учебник, учебное пособие, учебное </a:t>
            </a:r>
            <a:r>
              <a:rPr lang="ru-RU" sz="2000" dirty="0" smtClean="0"/>
              <a:t>наглядное пособие</a:t>
            </a:r>
            <a:r>
              <a:rPr lang="ru-RU" sz="2000" dirty="0"/>
              <a:t>, </a:t>
            </a:r>
            <a:r>
              <a:rPr lang="ru-RU" sz="2000" dirty="0" smtClean="0"/>
              <a:t>учебно-методическое пособие</a:t>
            </a:r>
            <a:r>
              <a:rPr lang="ru-RU" sz="2000" dirty="0"/>
              <a:t>, хрестоматия и т.д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b="1" u="sng" dirty="0"/>
              <a:t>Справочно-информационные издания</a:t>
            </a:r>
          </a:p>
          <a:p>
            <a:pPr marL="0" indent="0">
              <a:buNone/>
            </a:pPr>
            <a:r>
              <a:rPr lang="ru-RU" sz="2000" dirty="0"/>
              <a:t>Справочным называют издание, содержащее краткие сведения научного или прикладного характера, расположенные в порядке, удобном для их быстрого отыскания, не </a:t>
            </a:r>
            <a:r>
              <a:rPr lang="ru-RU" sz="2000" dirty="0" smtClean="0"/>
              <a:t>предназначенное для </a:t>
            </a:r>
            <a:r>
              <a:rPr lang="ru-RU" sz="2000" dirty="0"/>
              <a:t>сплошного чтения.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3351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3611"/>
            <a:ext cx="10515600" cy="55633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Издания могут быть непериодическими, периодическими и продолжающимися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b="1" dirty="0"/>
              <a:t>Непериодические издания </a:t>
            </a:r>
            <a:r>
              <a:rPr lang="ru-RU" sz="2000" dirty="0"/>
              <a:t>– это издания, выходящие однократно и не имеющие продолжения.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К </a:t>
            </a:r>
            <a:r>
              <a:rPr lang="ru-RU" sz="2000" dirty="0"/>
              <a:t>ним </a:t>
            </a:r>
            <a:r>
              <a:rPr lang="ru-RU" sz="2000" i="1" u="sng" dirty="0"/>
              <a:t>относятся</a:t>
            </a:r>
            <a:r>
              <a:rPr lang="ru-RU" sz="2000" dirty="0"/>
              <a:t>: книги, брошюры, листовки и т.д.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Книга </a:t>
            </a:r>
            <a:r>
              <a:rPr lang="ru-RU" sz="2000" dirty="0"/>
              <a:t>- книжное издание объемом свыше 48 страниц.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Брошюра </a:t>
            </a:r>
            <a:r>
              <a:rPr lang="ru-RU" sz="2000" dirty="0"/>
              <a:t>- книжное издание объемом более 4-х, но не более 48 страниц.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Листовка </a:t>
            </a:r>
            <a:r>
              <a:rPr lang="ru-RU" sz="2000" dirty="0"/>
              <a:t>- в издательском деле - листовое издание объемом до четырех страниц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b="1" dirty="0" err="1" smtClean="0"/>
              <a:t>Периоидческое</a:t>
            </a:r>
            <a:r>
              <a:rPr lang="ru-RU" sz="2000" b="1" dirty="0" smtClean="0"/>
              <a:t> </a:t>
            </a:r>
            <a:r>
              <a:rPr lang="ru-RU" sz="2000" b="1" dirty="0"/>
              <a:t>издание </a:t>
            </a:r>
            <a:r>
              <a:rPr lang="ru-RU" sz="2000" dirty="0"/>
              <a:t>- </a:t>
            </a:r>
            <a:r>
              <a:rPr lang="ru-RU" sz="2000" dirty="0" smtClean="0"/>
              <a:t>сериальное </a:t>
            </a:r>
            <a:r>
              <a:rPr lang="ru-RU" sz="2000" dirty="0"/>
              <a:t>издание, выходящее, через определенные промежутки </a:t>
            </a:r>
            <a:r>
              <a:rPr lang="ru-RU" sz="2000" dirty="0" smtClean="0"/>
              <a:t>времени</a:t>
            </a:r>
            <a:r>
              <a:rPr lang="ru-RU" sz="2000" dirty="0"/>
              <a:t>, постоянным для каждого года числом номеров (выпусков) и не повторяющимися по содержанию, однотипно оформленными нумерованными или датированными выпусками, имеющими одинаковое заглавие.</a:t>
            </a:r>
          </a:p>
          <a:p>
            <a:pPr marL="0" indent="0">
              <a:buNone/>
            </a:pPr>
            <a:r>
              <a:rPr lang="ru-RU" sz="2000" dirty="0"/>
              <a:t>К периодическим печатным изданиям - по законодательству РФ </a:t>
            </a:r>
            <a:r>
              <a:rPr lang="ru-RU" sz="2000" i="1" u="sng" dirty="0"/>
              <a:t>относят:</a:t>
            </a:r>
            <a:r>
              <a:rPr lang="ru-RU" sz="2000" dirty="0"/>
              <a:t> газеты, журналы, альманах, бюллетени, иное издание, имеющее постоянное название, текущий номер и выходящее в свет не реже одного раза в год.</a:t>
            </a:r>
          </a:p>
        </p:txBody>
      </p:sp>
    </p:spTree>
    <p:extLst>
      <p:ext uri="{BB962C8B-B14F-4D97-AF65-F5344CB8AC3E}">
        <p14:creationId xmlns:p14="http://schemas.microsoft.com/office/powerpoint/2010/main" val="1551263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/>
              <a:t>Газета </a:t>
            </a:r>
            <a:r>
              <a:rPr lang="ru-RU" sz="2400" dirty="0"/>
              <a:t>– это периодическое газетное издание, выходящее через краткие промежутки времени, содержащее официальные материалы, оперативную информацию и статьи по актуальным общественно-политическим, научным, производственным и другим вопросам, а также литературные произведения и рекламу. Обычно газета издается в виде больших листов (полос).</a:t>
            </a:r>
          </a:p>
          <a:p>
            <a:pPr marL="0" indent="0">
              <a:buNone/>
            </a:pPr>
            <a:r>
              <a:rPr lang="ru-RU" sz="2400" b="1" dirty="0"/>
              <a:t>Журнал</a:t>
            </a:r>
            <a:r>
              <a:rPr lang="ru-RU" sz="2400" dirty="0"/>
              <a:t> - периодическое журнальное издание, содержащее статьи или рефераты по различным общественно-политическим, научным, производственным и другим вопросам, литературно-художественные произведения; имеющее постоянную рубрикацию, официально утвержденное в качестве журнального издания. Журнал может иметь приложения.</a:t>
            </a:r>
          </a:p>
          <a:p>
            <a:pPr marL="0" indent="0">
              <a:buNone/>
            </a:pPr>
            <a:r>
              <a:rPr lang="ru-RU" sz="2400" b="1" dirty="0" smtClean="0"/>
              <a:t>Альманах </a:t>
            </a:r>
            <a:r>
              <a:rPr lang="ru-RU" sz="2400" dirty="0" smtClean="0"/>
              <a:t>- </a:t>
            </a:r>
            <a:r>
              <a:rPr lang="ru-RU" sz="2400" dirty="0"/>
              <a:t>сборник, содержащий литературно-художественные и/или научно-популярные произведения, объединенные по определенному признаку.</a:t>
            </a:r>
          </a:p>
        </p:txBody>
      </p:sp>
    </p:spTree>
    <p:extLst>
      <p:ext uri="{BB962C8B-B14F-4D97-AF65-F5344CB8AC3E}">
        <p14:creationId xmlns:p14="http://schemas.microsoft.com/office/powerpoint/2010/main" val="54563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TM03457452[[fn=Небесная]]</Template>
  <TotalTime>6006</TotalTime>
  <Words>1537</Words>
  <Application>Microsoft Office PowerPoint</Application>
  <PresentationFormat>Широкоэкранный</PresentationFormat>
  <Paragraphs>71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Небеса</vt:lpstr>
      <vt:lpstr>Накопление и обработка информации в процессе научно-исследовательской деятельности</vt:lpstr>
      <vt:lpstr>Презентация PowerPoint</vt:lpstr>
      <vt:lpstr>Презентация PowerPoint</vt:lpstr>
      <vt:lpstr>Организация сбора и отбора информации</vt:lpstr>
      <vt:lpstr>источники научной информации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Работа с источниками информации</vt:lpstr>
      <vt:lpstr>Библиотеки</vt:lpstr>
      <vt:lpstr>Органы научно-технической информации</vt:lpstr>
      <vt:lpstr>Презентация PowerPoint</vt:lpstr>
      <vt:lpstr>Список использованных источников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Накопление и обработка информации в процессе научно-исследовательской деятельности</dc:title>
  <dc:creator>Пользователь Windows</dc:creator>
  <cp:lastModifiedBy>Пользователь Windows</cp:lastModifiedBy>
  <cp:revision>13</cp:revision>
  <dcterms:created xsi:type="dcterms:W3CDTF">2020-11-03T07:28:44Z</dcterms:created>
  <dcterms:modified xsi:type="dcterms:W3CDTF">2020-12-02T12:32:09Z</dcterms:modified>
</cp:coreProperties>
</file>