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90" r:id="rId29"/>
    <p:sldId id="291" r:id="rId30"/>
    <p:sldId id="292" r:id="rId31"/>
    <p:sldId id="293" r:id="rId32"/>
    <p:sldId id="294" r:id="rId33"/>
    <p:sldId id="295" r:id="rId34"/>
    <p:sldId id="296" r:id="rId35"/>
    <p:sldId id="297" r:id="rId36"/>
    <p:sldId id="298" r:id="rId37"/>
    <p:sldId id="299" r:id="rId38"/>
    <p:sldId id="300" r:id="rId39"/>
    <p:sldId id="289" r:id="rId40"/>
    <p:sldId id="283" r:id="rId41"/>
    <p:sldId id="284" r:id="rId42"/>
    <p:sldId id="286" r:id="rId43"/>
    <p:sldId id="287" r:id="rId44"/>
    <p:sldId id="288" r:id="rId45"/>
    <p:sldId id="302" r:id="rId4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85" autoAdjust="0"/>
  </p:normalViewPr>
  <p:slideViewPr>
    <p:cSldViewPr>
      <p:cViewPr varScale="1">
        <p:scale>
          <a:sx n="68" d="100"/>
          <a:sy n="68" d="100"/>
        </p:scale>
        <p:origin x="-144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D9BAD-31D9-4C2F-874D-1E6F9B00C702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63FF5-9CF6-44EA-81E0-F5147927FA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D9BAD-31D9-4C2F-874D-1E6F9B00C702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63FF5-9CF6-44EA-81E0-F5147927FA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D9BAD-31D9-4C2F-874D-1E6F9B00C702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63FF5-9CF6-44EA-81E0-F5147927FA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D9BAD-31D9-4C2F-874D-1E6F9B00C702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63FF5-9CF6-44EA-81E0-F5147927FA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D9BAD-31D9-4C2F-874D-1E6F9B00C702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63FF5-9CF6-44EA-81E0-F5147927FA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D9BAD-31D9-4C2F-874D-1E6F9B00C702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63FF5-9CF6-44EA-81E0-F5147927FA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D9BAD-31D9-4C2F-874D-1E6F9B00C702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63FF5-9CF6-44EA-81E0-F5147927FA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D9BAD-31D9-4C2F-874D-1E6F9B00C702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63FF5-9CF6-44EA-81E0-F5147927FA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D9BAD-31D9-4C2F-874D-1E6F9B00C702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63FF5-9CF6-44EA-81E0-F5147927FA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D9BAD-31D9-4C2F-874D-1E6F9B00C702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63FF5-9CF6-44EA-81E0-F5147927FA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D9BAD-31D9-4C2F-874D-1E6F9B00C702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63FF5-9CF6-44EA-81E0-F5147927FA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D9BAD-31D9-4C2F-874D-1E6F9B00C702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63FF5-9CF6-44EA-81E0-F5147927FA8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88640"/>
            <a:ext cx="8712968" cy="6264696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 3: «Огневая подготовка»</a:t>
            </a:r>
          </a:p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Лекция 1: «Федеральный закон 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№ 150-ФЗ от 28 декабря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2010 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года «Об оружии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fontAlgn="base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(с изменениями на 2 августа 2019 года)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Учебные вопросы:</a:t>
            </a:r>
          </a:p>
          <a:p>
            <a:pPr marL="514350" indent="-514350" algn="just"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Виды и классификация оружия.</a:t>
            </a:r>
          </a:p>
          <a:p>
            <a:pPr algn="just">
              <a:spcBef>
                <a:spcPts val="0"/>
              </a:spcBef>
              <a:buFont typeface="Arial" pitchFamily="34" charset="0"/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Ограничения, устанавливаемые на оборот гражданского и служебного оружия.</a:t>
            </a:r>
          </a:p>
          <a:p>
            <a:pPr algn="just" fontAlgn="base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Право приобретения и применение оружия гражданами Российской Федерации.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80720"/>
          </a:xfrm>
        </p:spPr>
        <p:txBody>
          <a:bodyPr>
            <a:normAutofit fontScale="85000" lnSpcReduction="10000"/>
          </a:bodyPr>
          <a:lstStyle/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сигнальное оружие;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холодное клинковое оружие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предназначенное для ношения с казачьей формой, а также с национальными костюмами народов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РФ,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атрибутика которых определяется Правительством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РФ;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оружие, используемое в культурных и образовательных целях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оружие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имеющее культурную ценность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старинное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(антикварное) оружие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копии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старинного (антикварного) оружия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реплики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старинного (антикварного) оружия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списанное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оружие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20000"/>
          </a:bodyPr>
          <a:lstStyle/>
          <a:p>
            <a:pPr marL="0" indent="0" algn="just" fontAlgn="base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Служебное оружие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оружие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предназначенное для использования должностными лицами государственных органов и работниками юридических лиц, которым законодательством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РФ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разрешено ношение, хранение и применение указанного оружия, в целях самообороны или для исполнения возложенных на них федеральным законом обязанностей по защите жизни и здоровья граждан, собственности, по охране природы и природных ресурсов, ценных и опасных грузов, специальной корреспонденции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 fontAlgn="base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32656"/>
            <a:ext cx="8712968" cy="619268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Предприятия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организации, на которые законодательством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РФ возложены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функции, связанные с использованием и применением служебного оружия, являются юридическими лицами с особыми уставными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задачами.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служебному оружию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относится: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огнестрельное гладкоствольное и нарезное короткоствольное оружие отечественного производства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 дульной энергией не более 300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Дж;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огнестрельное гладкоствольное длинноствольное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оружие;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огнестрельное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оружие ограниченного поражения с патронами травматического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действия.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Служебное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оружие должно исключать ведение огня очередями, нарезное служебное оружие должно иметь отличия от боевого ручного стрелкового оружия по типам и размерам патрона, а от гражданского - по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следообразованию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пуле и гильзе, огнестрельное гладкоствольное служебное оружие должно иметь отличия от гражданского по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следообразованию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гильзе.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Емкость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магазина (барабана) служебного оружия должна быть не более 10 патронов.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Пули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патронов к огнестрельному гладкоствольному и нарезному короткоствольному оружию не могут иметь сердечников из твердых материалов.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Патроны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 служебному оружию должны соответствовать обязательным требованиям, установленным в соответствии с законодательством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РФ 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техническом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регулировании.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264696"/>
          </a:xfrm>
        </p:spPr>
        <p:txBody>
          <a:bodyPr>
            <a:normAutofit fontScale="85000" lnSpcReduction="20000"/>
          </a:bodyPr>
          <a:lstStyle/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Боевое ручное стрелковое и холодное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оружие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это оружие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предназначенное для решения боевых и оперативно-служебных задач, принятое в соответствии с нормативными правовыми актами Правительства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РФ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вооружение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федеральными органами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исполнительной власти,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осуществляющими: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функции по выработке и реализации государственной политики, нормативно-правовому регулированию в области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обороны;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функции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 выработке и реализации государственной политики и нормативно-правовому регулированию в сфере внутренних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дел;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функции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 выработке и реализации государственной политики и нормативно-правовому регулированию в сфере деятельности войск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национальной гвардии РФ;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19268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функции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 выработке и реализации государственной политики, нормативно-правовому регулированию, а также по контролю и надзору в области гражданской обороны, защиты населения и территорий от чрезвычайных ситуаций природного и техногенного характера, обеспечения пожарной безопасности и безопасности людей на водных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объектах;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функции обеспечения безопасности;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функции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 выработке государственной политики и нормативно-правовому регулированию в области разведывательной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деятельности;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области государственной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охраны;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специальные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функции в сфере обеспечения федеральной фельдъегерской связи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РФ;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332656"/>
            <a:ext cx="8712968" cy="626469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правоприменительные функции, функции по контролю и надзору в сфере исполнения уголовных наказаний в отношении осужденных;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функции по обеспечению установленного порядка деятельности судов, исполнению судебных актов, актов других органов и должностных лиц, а также правоприменительные функции и функции по контролю и надзору в установленной сфере деятельности;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функции по выработке государственной политики и нормативному правовому регулированию в области таможенного дела;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функции обеспечения мобилизационной подготовки органов государственной власти РФ;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функции прокуратуры РФ, Следственного комитета РФ и др.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0"/>
            <a:ext cx="8640960" cy="6669360"/>
          </a:xfrm>
        </p:spPr>
        <p:txBody>
          <a:bodyPr>
            <a:noAutofit/>
          </a:bodyPr>
          <a:lstStyle/>
          <a:p>
            <a:pPr marL="0" indent="0" algn="ctr" fontAlgn="base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7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Ограничения</a:t>
            </a:r>
            <a:r>
              <a:rPr lang="ru-RU" sz="27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устанавливаемые на оборот гражданского и служебного оружия</a:t>
            </a:r>
          </a:p>
          <a:p>
            <a:pPr marL="0" indent="0" algn="just" fontAlgn="base">
              <a:lnSpc>
                <a:spcPct val="9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территории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РФ 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запрещаются:</a:t>
            </a:r>
          </a:p>
          <a:p>
            <a:pPr marL="514350" indent="-514350" algn="just">
              <a:lnSpc>
                <a:spcPct val="90000"/>
              </a:lnSpc>
              <a:spcBef>
                <a:spcPts val="0"/>
              </a:spcBef>
              <a:buAutoNum type="arabicParenR"/>
            </a:pPr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>оборот 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в качестве гражданского и служебного </a:t>
            </a:r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>оружия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-514350" algn="just">
              <a:lnSpc>
                <a:spcPct val="9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огнестрельного 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длинноствольного оружия с емкостью магазина (барабана) более 10 патронов, за исключением спортивного оружия, имеющего длину ствола или длину ствола со ствольной коробкой менее 500 мм и общую длину оружия менее 800 мм, а также имеющего конструкцию, которая позволяет сделать его длину менее 800 мм и при этом не теряется возможность производства выстрела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-514350" algn="just">
              <a:lnSpc>
                <a:spcPct val="9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огнестрельного 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оружия, которое имеет форму, имитирующую другие предметы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-514350" algn="just">
              <a:lnSpc>
                <a:spcPct val="9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огнестрельного 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гладкоствольного оружия, изготовленного под патроны к огнестрельному оружию с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нарезным стволом;</a:t>
            </a:r>
          </a:p>
          <a:p>
            <a:pPr marL="0" indent="-514350" algn="just">
              <a:spcBef>
                <a:spcPts val="0"/>
              </a:spcBef>
              <a:buNone/>
            </a:pP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08712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300" dirty="0" smtClean="0">
                <a:latin typeface="Times New Roman" pitchFamily="18" charset="0"/>
                <a:cs typeface="Times New Roman" pitchFamily="18" charset="0"/>
              </a:rPr>
              <a:t>метательного броскового оружия, кистеней, кастетов  и других специально приспособленных для использования в качестве оружия предметов ударно-дробящего и метательного действия, за исключением спортивных снарядов и указанных предметов, имеющих культурную ценность и используемых в культурных и образовательных целях;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5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300" dirty="0" smtClean="0">
                <a:latin typeface="Times New Roman" pitchFamily="18" charset="0"/>
                <a:cs typeface="Times New Roman" pitchFamily="18" charset="0"/>
              </a:rPr>
              <a:t>патронов с пулями, или пуль, или метаемых снарядов к метательному стрелковому оружию бронебойного, зажигательного, разрывного или трассирующего действия, а также патронов с дробовыми снарядами для газовых пистолетов и револьверов;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5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300" dirty="0" smtClean="0">
                <a:latin typeface="Times New Roman" pitchFamily="18" charset="0"/>
                <a:cs typeface="Times New Roman" pitchFamily="18" charset="0"/>
              </a:rPr>
              <a:t>оружия и иных предметов, поражающее действие которых основано на использовании радиоактивного излучения и биологических факторов;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300" dirty="0" smtClean="0">
                <a:latin typeface="Times New Roman" pitchFamily="18" charset="0"/>
                <a:cs typeface="Times New Roman" pitchFamily="18" charset="0"/>
              </a:rPr>
            </a:br>
            <a:endParaRPr lang="ru-RU" sz="53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51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332656"/>
            <a:ext cx="8712968" cy="619268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оружия и иных предметов, поражающее действие которых основано на использовании электромагнитного, светового, теплового, инфразвукового или ультразвукового излучения и которые имеют выходные параметры, превышающие величины, установленные в соответствии с законодательством РФ о техническом регулировании, законодательством РФ о стандартизации  и соответствующие нормам федерального органа исполнительной власти, осуществляющего функции по выработке государственной политики и нормативно-правовому регулированию в сфере здравоохранения, а также указанных оружия и предметов, произведенных за пределами территории РФ;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40871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Федеральный закон «Об оружии»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регулирует правоотношения, возникающие при обороте гражданского, служебного, а также боевого ручного стрелкового и холодного оружия на территории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РФ.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направлен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на: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защиту жизни и здоровья граждан,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собственности;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обеспечение общественной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безопасности;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охрану природы и природных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ресурсов;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обеспечение развития связанных с использованием спортивного оружия видов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спорта;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укрепление международного сотрудничества в борьбе с преступностью и незаконным распространением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оружия.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264696"/>
          </a:xfrm>
        </p:spPr>
        <p:txBody>
          <a:bodyPr>
            <a:normAutofit fontScale="85000" lnSpcReduction="20000"/>
          </a:bodyPr>
          <a:lstStyle/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газового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оружия, снаряженного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нервно-паралитическими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отравляющими, а также другими веществами, не разрешенными к применению федеральным органом исполнительной власти, осуществляющим функции по выработке государственной политики и нормативно-правовому регулированию в сфере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здравоохранения;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оружия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патронов к нему, имеющих технические характеристики, не соответствующие криминалистическим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требованиям;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электрошоковых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устройств и искровых разрядников, имеющих выходные параметры, превышающие величины, установленные  в соответствии с законодательством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РФ;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408712"/>
          </a:xfrm>
        </p:spPr>
        <p:txBody>
          <a:bodyPr>
            <a:normAutofit fontScale="85000" lnSpcReduction="20000"/>
          </a:bodyPr>
          <a:lstStyle/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холодного клинкового оружия и ножей, клинки и лезвия которых либо автоматически извлекаются из рукоятки при нажатии на кнопку или рычаг и фиксируются ими, либо выдвигаются за счет силы тяжести или ускоренного движения и автоматически фиксируются, при длине клинка и лезвия более 90 мм, за исключением холодного оружия, имеющего культурную ценность, в том числе старинного (антикварного) холодного оружия, копий старинного (антикварного) холодного оружия и реплик старинного (антикварного) холодного оружия;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гражданского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огнестрельного оружия ограниченного поражения с дульной энергией свыше 91 Дж и служебного огнестрельного оружия ограниченного поражения с дульной энергией свыше 150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Дж;</a:t>
            </a:r>
          </a:p>
          <a:p>
            <a:pPr marL="3543300" lvl="8" indent="0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26469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2) хранение или использование вне спортивных объектов спортивного огнестрельного оружия с нарезным стволом, спортивного пневматического оружия с дульной энергией свыше 7,5 Дж и калибра более 4,5 мм, спортивного холодного клинкового и спортивного метательного оружия, за исключением хранения спортивного огнестрельного длинноствольного оружия с нарезным стволом либо спортивного длинноствольного пневматического оружия с дульной энергией свыше 7,5 Дж и калибра более 4,5 мм, приобретенного гражданами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РФ 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соответствии со статьей 13 настоящего Федерального закона, хранения и использования луков и арбалетов для проведения научно-исследовательских и профилактических работ, связанных с иммобилизацией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инъецированием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объектов животного мира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ношение и перевозка в границах населенных пунктов пневматического оружия в заряженном или снаряженном состоянии, а также использование такого оружия в границах населенных пунктов вне помещений и участков местности, специально приспособленных для спортивной стрельбы в соответствии с требованиями, установленными федеральным органом исполнительной власти, осуществляющим функции по выработке и реализации государственной политики и нормативно-правовому регулированию в сфере физической культуры и спорта, и согласованными с  федеральным органом исполнительной власти, уполномоченным в сфере оборота оружия</a:t>
            </a:r>
            <a:r>
              <a:rPr lang="ru-RU" dirty="0" smtClean="0"/>
              <a:t>;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>
            <a:noAutofit/>
          </a:bodyPr>
          <a:lstStyle/>
          <a:p>
            <a:pPr marL="0" indent="0" algn="just" fontAlgn="base"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установка на гражданском и служебном оружии приспособлений для бесшумной стрельбы и прицелов (прицельных комплексов) ночного видения, за исключением прицелов для охоты, порядок использования которых устанавливается Правительством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РФ,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 также их продажа;</a:t>
            </a:r>
          </a:p>
          <a:p>
            <a:pPr marL="0" indent="0" algn="just" fontAlgn="base"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пересылка оружия;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6)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ношение гражданами оружия при проведении митингов, уличных шествий, демонстраций, пикетирования и других массовых публичных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мероприятий;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7) ношение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огнестрельного или метательного стрелкового оружия в состоянии опьянения, а также ношение гражданами огнестрельного оружия ограниченного поражения на территориях образовательных организаций, за исключением образовательных организаций, уставные цели и задачи которых предусматривают использование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оружия;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640960" cy="6336704"/>
          </a:xfrm>
        </p:spPr>
        <p:txBody>
          <a:bodyPr>
            <a:normAutofit fontScale="77500" lnSpcReduction="20000"/>
          </a:bodyPr>
          <a:lstStyle/>
          <a:p>
            <a:pPr marL="0" indent="0" algn="just" fontAlgn="base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8)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ношение гражданами в целях самообороны огнестрельного длинноствольного  оружия, холодного оружия и метательного стрелкового  оружия, за исключением случаев перевозки или транспортирования указанного оружия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 fontAlgn="base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9)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продажа, передача, приобретение оружия и патронов к нему, производимых только для экспорта в соответствии с техническими условиями, отвечающими требованиям стран-импортеров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 fontAlgn="base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10)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продажа или передача патронов к гражданскому оружию лицам, не владеющим на законном основании таким гражданским оружием, за исключением передачи патронов лицам, занимающимся в спортивных организациях видами спорта, связанными с использованием огнестрельного оружия, или проходящим стрелковую подготовку в образовательных организациях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 fontAlgn="base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11)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хранение патронов к гражданскому оружию лицами, не владеющими на законном основании таким гражданским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оружием;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08712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12)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уничтожение оружия, имеющего культурную ценность, либо приведение его в негодность посредством применения методов и технологий, разрушающих его конструкцию или художественное оформление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13)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приобретение гражданами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РФ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целях коллекционирования спортивного огнестрельного короткоствольного оружия с нарезным стволом и патронов к нему;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14)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продажа или передача инициирующих и воспламеняющих веществ и материалов (пороха, капсюлей) для самостоятельного снаряжения патронов к гражданскому огнестрельному длинноствольному оружию гражданам, не имеющим разрешения на хранение и ношение такого оружия.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332656"/>
            <a:ext cx="8784976" cy="6336704"/>
          </a:xfrm>
        </p:spPr>
        <p:txBody>
          <a:bodyPr>
            <a:noAutofit/>
          </a:bodyPr>
          <a:lstStyle/>
          <a:p>
            <a:pPr algn="ctr" fontAlgn="base">
              <a:buNone/>
            </a:pP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Право приобретения и применение 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оружия гражданами Российской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Федерации</a:t>
            </a:r>
            <a:endPara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Право на приобретение гражданского огнестрельного оружия ограниченного поражения имеют граждане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РФ,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достигшие возраста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21 года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граждане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РФ,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 достигшие возраста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21 года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прошедшие либо проходящие военную службу, а также граждане, проходящие службу в государственных военизированных организациях и имеющие воинские звания либо специальные звания или классные чины юстиции.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Право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приобретение газового оружия, огнестрельного гладкоствольного длинноствольного оружия самообороны, спортивного оружия, охотничьего оружия, сигнального оружия, холодного клинкового оружия, предназначенного для ношения с национальными костюмами народов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РФ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или казачьей формой, имеют граждане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РФ,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достигшие возраста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18 лет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26469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Возраст, по достижении которого граждане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РФ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имеют право на приобретение охотничьего огнестрельного гладкоствольного длинноствольного оружия, может быть снижен 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более,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чем на два года по решению законодательного (представительного) органа государственной власти субъекта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РФ.</a:t>
            </a:r>
          </a:p>
          <a:p>
            <a:pPr marL="0" indent="0" algn="just"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Газовые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пистолеты, револьверы, сигнальное оружие, холодное клинковое оружие, предназначенное для ношения с национальными костюмами народов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РФ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или казачьей формой, граждане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РФ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имеют право приобретать на основании лицензии на приобретение оружия с последующей регистрацией оружия в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двухнедельный срок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федеральном органе исполнительной власти, уполномоченном в сфере оборота оружия, или его территориальном органе по месту жительства. 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32656"/>
            <a:ext cx="8568952" cy="619268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 лицензии на приобретение оружия допускается регистрация не более пяти единиц указанных видов оружия.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Лицензия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выдается федеральным органом исполнительной власти, уполномоченным в сфере оборота оружия, или его территориальным органом по месту жительства гражданина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РФ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одновременно является разрешением на хранение и ношение указанных видов оружия.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Срок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действия лицензии пять лет.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окончании срока действия лицензии он может быть продлен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установленном порядке.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Виды и классификация оружия</a:t>
            </a:r>
            <a:endParaRPr lang="ru-RU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Оружие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устройства и предметы, конструктивно предназначенные для поражения живой или иной цели, подачи сигналов.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Оружие в зависимости от целей его использования соответствующими субъектами, а также по основным параметрам и характеристикам подразделяется на следующие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виды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гражданское;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служебное;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боевое ручное стрелковое и холодное.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26469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Механические распылители, аэрозольные и другие устройства, снаряженные слезоточивыми или раздражающими веществами, электрошоковые устройства и искровые разрядники отечественного производства, пневматическое оружие с дульной энергией не более 7,5 Дж и калибра до 4,5 мм включительно, списанное оружие имеют право приобретать граждане РФ, достигшие возраста 18 лет, без получения лицензии.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Старинное (антикварное) оружие, копии старинного (антикварного) оружия, реплики старинного (антикварного) оружия, холодное оружие, имеющее культурную ценность, имеют право приобретать граждане РФ, имеющие лицензию на коллекционирование оружия.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19268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Спортивное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охотничье огнестрельное гладкоствольное длинноствольное оружие, охотничье пневматическое и охотничье метательное стрелковое оружие  имеют право приобретать граждане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РФ,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которым выданы охотничьи билеты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Охотничье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огнестрельное оружие с нарезным стволом имеют право приобретать граждане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РФ,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которым в установленном порядке предоставлено право на охоту, при условии, что они занимаются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профессиональной деятельностью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связанной с охотой, либо имеют в собственности охотничье огнестрельное гладкоствольное длинноствольное оружие не менее пяти лет.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332656"/>
            <a:ext cx="8712968" cy="619268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Лицензия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приобретение оружия выдается гражданам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РФ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после прохождения ими соответствующей подготовки и проверки знания правил безопасного обращения с оружием и наличия навыков безопасного обращения с оружием и при отсутствии иных препятствующих ее получению оснований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Граждане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РФ,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являющиеся владельцами огнестрельного оружия ограниченного поражения, газовых пистолетов, револьверов, гражданского огнестрельного гладкоствольного длинноствольного оружия самообороны, за исключением граждан, проходящих службу в государственных военизированных организациях и имеющих воинские звания либо специальные звания или классные чины юстиции, обязаны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не реже одного раза в пять лет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проходить проверку знания правил безопасного обращения с оружием и наличия навыков безопасного обращения с оружием.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Проверка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знания правил безопасного обращения с оружием и наличия навыков безопасного обращения с оружием проводится организациями, определяемыми Правительством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РФ,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порядке, установленном  федеральным органом исполнительной власти, уполномоченным в сфере оборота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оружия.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Граждане, проходящие службу в государственных военизированных организациях и имеющие воинские звания либо специальные звания или классные чины юстиции, представляют в  федеральный орган исполнительной власти, уполномоченный в сфере оборота оружия, или его территориальный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документы, подтверждающие прохождение ими службы в соответствующей организации и наличие у них воинского звания либо специального звания или классного чина юстиции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80720"/>
          </a:xfrm>
        </p:spPr>
        <p:txBody>
          <a:bodyPr>
            <a:normAutofit fontScale="77500" lnSpcReduction="20000"/>
          </a:bodyPr>
          <a:lstStyle/>
          <a:p>
            <a:pPr marL="0" indent="0" algn="ctr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Лицензия на приобретение оружия не выдается гражданам Российской Федерации: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AutoNum type="arabicParenR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достигшим возраста, установленного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настоящим Федеральным законом;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AutoNum type="arabicParenR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представившим медицинского заключения об отсутствии медицинских противопоказаний к владению оружием и медицинского заключения об отсутствии в организме человека наркотических средств, психотропных веществ и их метаболитов;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имеющим неснятую или непогашенную судимость за преступление, совершенное умышленно, либо имеющим снятую или погашенную судимость за тяжкое или особо тяжкое преступление, совершенное с применением оружия;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отбывающим наказание за совершенное преступление;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32656"/>
            <a:ext cx="8435280" cy="619268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5) повторно привлеченным в течение года к административной ответственности за совершение административного правонарушения, посягающего на общественный порядок и общественную безопасность или установленный порядок управления, административного правонарушения, связанного с нарушением правил охоты, либо административного правонарушения в области оборота наркотических средств, психотропных веществ, их аналогов или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прекурсоров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растений, содержащих наркотические средства или психотропные вещества либо 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прекурсоры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669360"/>
          </a:xfrm>
        </p:spPr>
        <p:txBody>
          <a:bodyPr>
            <a:noAutofit/>
          </a:bodyPr>
          <a:lstStyle/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6) не имеющим постоянного места жительства;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не представившим в федеральный орган исполнительной власти, уполномоченный в сфере оборота оружия, или его территориальный орган документов о прохождении соответствующей подготовки и других указанных в настоящем Федеральном законе документов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лишенным по решению суда права на приобретение оружия;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состоящим на учете в учреждениях здравоохранения по поводу психического заболевания, алкоголизма или наркомании;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подвергнутым административному наказанию за потребление наркотических средств или психотропных веществ без назначения врача либо новых потенциально опасных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психоактивных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веществ, - до окончания срока, в течение которого лицо считается подвергнутым административному наказанию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332656"/>
            <a:ext cx="8784976" cy="6336704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Срок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действия медицинского заключения об отсутствии медицинских противопоказаний к владению оружием для получения лицензии на приобретение оружия составляет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один год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 дня его выдачи.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Осмотр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врачом-психиатром, врачом-психиатром-наркологом при проведении медицинского освидетельствования на наличие медицинских противопоказаний к владению оружием и химико-токсикологические исследования наличия в организме человека наркотических средств, психотропных веществ и их метаболитов осуществляются в медицинских организациях государственной или муниципальной системы здравоохранения по месту жительства (пребывания) гражданина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РФ.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Медицинское осуществляются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 счет средств граждан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336704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Граждане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РФ,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являющиеся владельцами гражданского огнестрельного оружия, гражданского огнестрельного оружия ограниченного поражения, газовых пистолетов, револьверов, спортивного пневматического оружия, охотничьего пневматического оружия, охотничьего метательного стрелкового оружия,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не реже одного раза в пять лет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обязаны представлять в федеральный орган исполнительной власти, уполномоченный в сфере оборота оружия, или его территориальный орган медицинское заключение об отсутствии медицинских противопоказаний к владению оружием и медицинское заключение об отсутствии в организме человека наркотических средств, психотропных веществ и их метаболитов, полученное после прохождения химико-токсикологических исследований наличия в организме человека наркотических средств, психотропных веществ и их метаболитов.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Граждане РФ могут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применять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имеющееся у них на законных основаниях оружие для защиты жизни, здоровья и собственности в состоянии необходимой обороны или крайней необходимости.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Применению оружия должно предшествовать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четко выраженное предупреждение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 этом лица, против которого применяется оружие,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за исключением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случаев, когда промедление в применении оружия создает непосредственную опасность для жизни людей или может повлечь иные тяжкие последствия.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этом применение оружия в состоянии необходимой обороны не должно причинить вред третьим лицам.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336704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гражданскому оружию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относится оружие, предназначенное для использования гражданами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РФ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целях самообороны, для занятий спортом и охоты, а также в культурных и образовательных целях.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Гражданское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огнестрельное оружие должно исключать ведение огня очередями и иметь емкость магазина (барабана) не более 10 патронов.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Ограничение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емкости магазина (барабана) не распространяется на спортивное оружие, требования к составным частям которого определяются правилами видов спорта и (или) положениями (регламентами) о спортивных соревнованиях, принятыми общероссийскими спортивными федерациями, аккредитованными в соответствии с законодательством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РФ,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 одному или нескольким видам спорта, связанным с использованием спортивного оружия.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26469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Запрещается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применять огнестрельное оружие в отношении женщин, лиц с явными признаками инвалидности, несовершеннолетних, когда их возраст очевиден или известен, за исключением случаев совершения указанными лицами вооруженного либо группового нападения.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каждом случае применения оружия владелец оружия обязан незамедлительно, но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не позднее суток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сообщить в орган внутренних дел и территориальный орган федерального органа исполнительной власти, уполномоченного в сфере оборота оружия, по месту применения оружия.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Лицам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владеющим на законном основании оружием и имеющим право на его ношение,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запрещается: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ношение оружия в состоянии опьянения,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запрещается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иметь при себе оружие во время участия в собраниях, митингах, демонстрациях, шествиях, пикетировании, религиозных обрядах и церемониях, культурно-развлекательных, спортивных и иных публичных мероприятиях,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исключением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лиц, которые участвуют в культурно-развлекательных и иных публичных мероприятиях и которым предоставлено право ношения с военной формой одежды отдельных моделей боевого холодного клинкового оружия (кортиков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лиц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принимающих непосредственное участие в спортивных мероприятиях с использованием спортивного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оружия;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казаков, участвующих в собраниях казачьих обществ, религиозных обрядах и церемониях, культурно-развлекательных мероприятиях, связанных с ношением казачьей формы;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лиц, участвующих в религиозных обрядах и церемониях, культурно-развлекательных мероприятиях, связанных с ношением национального костюма, в местностях, где ношение клинкового холодного оружия является принадлежностью такого костюма;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лиц, уполномоченных организатором определенного публичного мероприятия обеспечивать общественный порядок и безопасность граждан, соблюдение законности при его проведении.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268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Организаторы культурно-развлекательных и спортивных мероприятий вправе осуществлять временное хранение принадлежащего гражданам оружия в соответствии с настоящим Федеральным законом.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q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Правила </a:t>
            </a: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использования спортивного и охотничьего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оружия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q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Запрещается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обнажение оружия в случае, если отсутствуют основания для его применения, предусмотренные частью первой настоящей статьи (за исключением случаев, предусмотренных законодательством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РФ)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336704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Запрещается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использовать старинное (антикварное) оружие для поражения живой или иной цели, подачи сигналов, осуществления выстрела и иным способом, не связанным с хранением, коллекционированием, экспонированием указанного оружия и создающим угрозу его повреждения или уничтожения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Запрещается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использовать оружие, имеющее культурную ценность, не относящееся к старинному (антикварному) оружию, копии старинного (антикварного) оружия и реплики старинного (антикварного) оружия для поражения живой или иной цели, подачи сигналов, осуществления выстрела и иным способом, не связанным с хранением, коллекционированием, экспонированием указанного оружия, за исключением случаев его ношения и имитации его использования вместе с историческими костюмами во время проведения историко-культурных либо иных публичных мероприятий.</a:t>
            </a:r>
            <a:br>
              <a:rPr lang="ru-RU" sz="3400" dirty="0">
                <a:latin typeface="Times New Roman" pitchFamily="18" charset="0"/>
                <a:cs typeface="Times New Roman" pitchFamily="18" charset="0"/>
              </a:rPr>
            </a:br>
            <a:endParaRPr lang="ru-RU" sz="3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Задание на семинар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Доклады: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Ввоз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Российскую Федерацию и вывоз из Российской Федерации оружия и патронов 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нему.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Контроль за оборотом оружия.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Учебные вопросы: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Виды и классификация оружия.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Ограничения, устанавливаемые на оборот гражданского и служебного оружия.</a:t>
            </a:r>
          </a:p>
          <a:p>
            <a:pPr marL="0" indent="0" algn="just" fontAlgn="base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Право приобретения оружия гражданами Российской Федерации.</a:t>
            </a:r>
          </a:p>
          <a:p>
            <a:pPr marL="0" indent="0" algn="just" fontAlgn="base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Право применение оружия гражданами Российской Федерации.</a:t>
            </a:r>
          </a:p>
          <a:p>
            <a:pPr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использовании гражданского огнестрельного оружия ограниченного поражения должна быть исключена возможность выстрела из него патронами, в том числе метаемым снаряжением, используемыми для стрельбы из боевого ручного стрелкового оружия, служебного нарезного оружия и гладкоствольного огнестрельного оружия, гражданского нарезного оружия и гладкоствольного длинноствольного огнестрельного оружия. Дульная энергия при выстреле из гражданского огнестрельного гладкоствольного длинноствольного оружия патронами травматического действия не должна превышать 150 Дж, а из гражданского огнестрельного оружия ограниченного поражения - 91 Дж.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192688"/>
          </a:xfrm>
        </p:spPr>
        <p:txBody>
          <a:bodyPr>
            <a:normAutofit fontScale="85000" lnSpcReduction="20000"/>
          </a:bodyPr>
          <a:lstStyle/>
          <a:p>
            <a:pPr marL="0" indent="0" algn="ctr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Гражданское оружие подразделяется на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ctr" fontAlgn="base">
              <a:lnSpc>
                <a:spcPct val="120000"/>
              </a:lnSpc>
              <a:spcBef>
                <a:spcPts val="0"/>
              </a:spcBef>
              <a:buNone/>
            </a:pPr>
            <a:endParaRPr lang="ru-RU" b="1" u="sng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AutoNum type="arabicParenR"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оружие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самообороны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огнестрельное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гладкоствольное длинноствольное оружие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патронами к нему, в том числе с патронами травматического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действия;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огнестрельное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оружие ограниченного поражения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(пистолет, револьвер, огнестрельное бесствольное устройство отечественного производства) с патронами травматического действия, патронами газового действия и патронами светозвукового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действия;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8072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>газовое 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оружие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: газовые пистолеты и револьверы, в том числе патроны к ним, механические распылители, аэрозольные и другие устройства, снаряженные слезоточивыми или раздражающими веществами, разрешенными к применению федеральным органом исполнительной власти, осуществляющим функции по выработке государственной политики и нормативно-правовому регулированию в сфере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здравоохранения;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>электрошоковые 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устройства и искровые разрядники отечественного производства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, имеющие выходные параметры, соответствующие обязательным требованиям, установленным в соответствии с законодательством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РФ 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о техническом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регулировании;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>
            <a:normAutofit/>
          </a:bodyPr>
          <a:lstStyle/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спортивное оружие: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огнестрельное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с нарезным стволом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огнестрельное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гладкоствольное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холодное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клинковое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метательное;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пневматическое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дульной энергией свыше 3 Дж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0"/>
            <a:ext cx="8784976" cy="6669360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6000" b="1" i="1" dirty="0" smtClean="0">
                <a:latin typeface="Times New Roman" pitchFamily="18" charset="0"/>
                <a:cs typeface="Times New Roman" pitchFamily="18" charset="0"/>
              </a:rPr>
              <a:t>3) охотничье оружие: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i="1" dirty="0" smtClean="0">
                <a:latin typeface="Times New Roman" pitchFamily="18" charset="0"/>
                <a:cs typeface="Times New Roman" pitchFamily="18" charset="0"/>
              </a:rPr>
              <a:t>огнестрельное длинноствольное с нарезным стволом;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6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i="1" dirty="0" smtClean="0">
                <a:latin typeface="Times New Roman" pitchFamily="18" charset="0"/>
                <a:cs typeface="Times New Roman" pitchFamily="18" charset="0"/>
              </a:rPr>
              <a:t>огнестрельное гладкоствольное длинноствольное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, в том числе с длиной нарезной части не более 140 мм;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i="1" dirty="0" smtClean="0">
                <a:latin typeface="Times New Roman" pitchFamily="18" charset="0"/>
                <a:cs typeface="Times New Roman" pitchFamily="18" charset="0"/>
              </a:rPr>
              <a:t>огнестрельное комбинированное (нарезное и гладкоствольное)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i="1" dirty="0" smtClean="0">
                <a:latin typeface="Times New Roman" pitchFamily="18" charset="0"/>
                <a:cs typeface="Times New Roman" pitchFamily="18" charset="0"/>
              </a:rPr>
              <a:t>длинноствольное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, в том числе со сменными и вкладными нарезными стволами;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i="1" dirty="0" smtClean="0">
                <a:latin typeface="Times New Roman" pitchFamily="18" charset="0"/>
                <a:cs typeface="Times New Roman" pitchFamily="18" charset="0"/>
              </a:rPr>
              <a:t>пневматическое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с дульной энергией не более 25 Дж;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i="1" dirty="0" smtClean="0">
                <a:latin typeface="Times New Roman" pitchFamily="18" charset="0"/>
                <a:cs typeface="Times New Roman" pitchFamily="18" charset="0"/>
              </a:rPr>
              <a:t>холодное клинковое;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6000" dirty="0" smtClean="0"/>
              <a:t> </a:t>
            </a:r>
            <a:r>
              <a:rPr lang="ru-RU" sz="6000" i="1" dirty="0" smtClean="0">
                <a:latin typeface="Times New Roman" pitchFamily="18" charset="0"/>
                <a:cs typeface="Times New Roman" pitchFamily="18" charset="0"/>
              </a:rPr>
              <a:t>охотничье метательное стрелковое оружие</a:t>
            </a:r>
            <a:r>
              <a:rPr lang="ru-RU" sz="6000" dirty="0" smtClean="0"/>
              <a:t>, 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не имеющее механизмов фиксации упругих элементов в напряженном состоянии (лук) и сила дуги которого составляет более 27 кгс либо имеющее механизм фиксации упругих элементов в напряженном состоянии (арбалет) и сила дуги (дуг) которого составляет более 43 кгс (далее - охотничье метательное стрелковое оружие);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>
                <a:latin typeface="Times New Roman" pitchFamily="18" charset="0"/>
                <a:cs typeface="Times New Roman" pitchFamily="18" charset="0"/>
              </a:rPr>
            </a:br>
            <a:endParaRPr lang="ru-RU" sz="6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3278</Words>
  <Application>Microsoft Office PowerPoint</Application>
  <PresentationFormat>Экран (4:3)</PresentationFormat>
  <Paragraphs>182</Paragraphs>
  <Slides>45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45</vt:i4>
      </vt:variant>
    </vt:vector>
  </HeadingPairs>
  <TitlesOfParts>
    <vt:vector size="4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26</cp:revision>
  <dcterms:created xsi:type="dcterms:W3CDTF">2020-12-03T09:40:38Z</dcterms:created>
  <dcterms:modified xsi:type="dcterms:W3CDTF">2020-12-03T13:43:37Z</dcterms:modified>
</cp:coreProperties>
</file>