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34"/>
  </p:notesMasterIdLst>
  <p:handoutMasterIdLst>
    <p:handoutMasterId r:id="rId35"/>
  </p:handoutMasterIdLst>
  <p:sldIdLst>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73256AF-E6A6-463C-B122-84CA4DB2DA02}" type="datetime1">
              <a:rPr lang="ru-RU" noProof="1" smtClean="0"/>
              <a:t>25.04.2021</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063CFFE-8462-416E-AEB2-4E7281CE0770}" type="slidenum">
              <a:rPr lang="ru-RU" noProof="1" dirty="0" smtClean="0"/>
              <a:t>‹#›</a:t>
            </a:fld>
            <a:endParaRPr lang="ru-RU" noProof="1"/>
          </a:p>
        </p:txBody>
      </p:sp>
    </p:spTree>
    <p:extLst>
      <p:ext uri="{BB962C8B-B14F-4D97-AF65-F5344CB8AC3E}">
        <p14:creationId xmlns:p14="http://schemas.microsoft.com/office/powerpoint/2010/main" val="4139707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D0E1812-5668-4135-AF97-1030DA753B52}" type="datetime1">
              <a:rPr lang="ru-RU" noProof="1" smtClean="0"/>
              <a:t>25.04.2021</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4E81925-CA98-455D-A45B-7A71D36D9055}" type="slidenum">
              <a:rPr lang="ru-RU" noProof="1" dirty="0" smtClean="0"/>
              <a:t>‹#›</a:t>
            </a:fld>
            <a:endParaRPr lang="ru-RU" noProof="1"/>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14E81925-CA98-455D-A45B-7A71D36D9055}" type="slidenum">
              <a:rPr lang="ru-RU" noProof="1" smtClean="0"/>
              <a:t>1</a:t>
            </a:fld>
            <a:endParaRPr lang="ru-RU" noProof="1"/>
          </a:p>
        </p:txBody>
      </p:sp>
    </p:spTree>
    <p:extLst>
      <p:ext uri="{BB962C8B-B14F-4D97-AF65-F5344CB8AC3E}">
        <p14:creationId xmlns:p14="http://schemas.microsoft.com/office/powerpoint/2010/main" val="55126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Прямоугольник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Прямоугольник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Группа 3"/>
          <p:cNvGrpSpPr/>
          <p:nvPr/>
        </p:nvGrpSpPr>
        <p:grpSpPr>
          <a:xfrm>
            <a:off x="5250180" y="1267730"/>
            <a:ext cx="1691640" cy="645295"/>
            <a:chOff x="5318306" y="1386268"/>
            <a:chExt cx="1567331" cy="645295"/>
          </a:xfrm>
        </p:grpSpPr>
        <p:cxnSp>
          <p:nvCxnSpPr>
            <p:cNvPr id="17" name="Прямая соединительная линия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pPr rtl="0"/>
            <a:r>
              <a:rPr lang="ru-RU" noProof="1" smtClean="0"/>
              <a:t>Образец заголовка</a:t>
            </a:r>
            <a:endParaRPr lang="ru-RU" noProof="1"/>
          </a:p>
        </p:txBody>
      </p:sp>
      <p:sp>
        <p:nvSpPr>
          <p:cNvPr id="3" name="Подзаголовок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1" smtClean="0"/>
              <a:t>Образец подзаголовка</a:t>
            </a:r>
            <a:endParaRPr lang="ru-RU" noProof="1"/>
          </a:p>
        </p:txBody>
      </p:sp>
      <p:sp>
        <p:nvSpPr>
          <p:cNvPr id="20" name="Дата 19"/>
          <p:cNvSpPr>
            <a:spLocks noGrp="1"/>
          </p:cNvSpPr>
          <p:nvPr>
            <p:ph type="dt" sz="half" idx="10"/>
          </p:nvPr>
        </p:nvSpPr>
        <p:spPr>
          <a:xfrm>
            <a:off x="5318760" y="1341255"/>
            <a:ext cx="1554480" cy="527213"/>
          </a:xfrm>
        </p:spPr>
        <p:txBody>
          <a:bodyPr rtlCol="0"/>
          <a:lstStyle>
            <a:lvl1pPr algn="ctr">
              <a:defRPr sz="1300" spc="0" baseline="0">
                <a:solidFill>
                  <a:schemeClr val="tx1"/>
                </a:solidFill>
                <a:latin typeface="+mn-lt"/>
              </a:defRPr>
            </a:lvl1pPr>
          </a:lstStyle>
          <a:p>
            <a:pPr rtl="0"/>
            <a:fld id="{59B4F18D-4FC3-46D9-81DE-02AC9B45E659}" type="datetime1">
              <a:rPr lang="ru-RU" noProof="1" smtClean="0"/>
              <a:t>25.04.2021</a:t>
            </a:fld>
            <a:endParaRPr lang="ru-RU" noProof="1"/>
          </a:p>
        </p:txBody>
      </p:sp>
      <p:sp>
        <p:nvSpPr>
          <p:cNvPr id="21" name="Нижний колонтитул 20"/>
          <p:cNvSpPr>
            <a:spLocks noGrp="1"/>
          </p:cNvSpPr>
          <p:nvPr>
            <p:ph type="ftr" sz="quarter" idx="11"/>
          </p:nvPr>
        </p:nvSpPr>
        <p:spPr>
          <a:xfrm>
            <a:off x="1453896" y="5211060"/>
            <a:ext cx="5905500" cy="228600"/>
          </a:xfrm>
        </p:spPr>
        <p:txBody>
          <a:bodyPr rtlCol="0"/>
          <a:lstStyle>
            <a:lvl1pPr algn="l">
              <a:defRPr>
                <a:solidFill>
                  <a:schemeClr val="tx1">
                    <a:lumMod val="75000"/>
                    <a:lumOff val="25000"/>
                  </a:schemeClr>
                </a:solidFill>
              </a:defRPr>
            </a:lvl1pPr>
          </a:lstStyle>
          <a:p>
            <a:pPr rtl="0"/>
            <a:endParaRPr lang="ru-RU" noProof="1"/>
          </a:p>
        </p:txBody>
      </p:sp>
      <p:sp>
        <p:nvSpPr>
          <p:cNvPr id="22" name="Номер слайда 21"/>
          <p:cNvSpPr>
            <a:spLocks noGrp="1"/>
          </p:cNvSpPr>
          <p:nvPr>
            <p:ph type="sldNum" sz="quarter" idx="12"/>
          </p:nvPr>
        </p:nvSpPr>
        <p:spPr>
          <a:xfrm>
            <a:off x="8606919" y="5212080"/>
            <a:ext cx="2111881" cy="228600"/>
          </a:xfrm>
        </p:spPr>
        <p:txBody>
          <a:bodyPr rtlCol="0"/>
          <a:lstStyle>
            <a:lvl1pPr>
              <a:defRPr>
                <a:solidFill>
                  <a:schemeClr val="tx1">
                    <a:lumMod val="75000"/>
                    <a:lumOff val="25000"/>
                  </a:schemeClr>
                </a:solidFill>
              </a:defRPr>
            </a:lvl1pPr>
          </a:lstStyle>
          <a:p>
            <a:pPr rtl="0"/>
            <a:fld id="{4FAB73BC-B049-4115-A692-8D63A059BFB8}" type="slidenum">
              <a:rPr lang="ru-RU" noProof="1" dirty="0" smtClean="0"/>
              <a:pPr/>
              <a:t>‹#›</a:t>
            </a:fld>
            <a:endParaRPr lang="ru-RU" noProof="1"/>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D6980AC9-50A3-418C-960C-2116D5E9E86F}" type="datetime1">
              <a:rPr lang="ru-RU" noProof="1" smtClean="0"/>
              <a:t>25.04.2021</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a:xfrm>
            <a:off x="838200" y="762000"/>
            <a:ext cx="8077200" cy="5257800"/>
          </a:xfrm>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9B05B8B9-3819-424B-A3AD-B8F83362FCBE}" type="datetime1">
              <a:rPr lang="ru-RU" noProof="1" smtClean="0"/>
              <a:t>25.04.2021</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Объект 2"/>
          <p:cNvSpPr>
            <a:spLocks noGrp="1"/>
          </p:cNvSpPr>
          <p:nvPr>
            <p:ph idx="1" hasCustomPrompt="1"/>
          </p:nvPr>
        </p:nvSpPr>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6"/>
          <p:cNvSpPr>
            <a:spLocks noGrp="1"/>
          </p:cNvSpPr>
          <p:nvPr>
            <p:ph type="dt" sz="half" idx="10"/>
          </p:nvPr>
        </p:nvSpPr>
        <p:spPr/>
        <p:txBody>
          <a:bodyPr rtlCol="0"/>
          <a:lstStyle/>
          <a:p>
            <a:pPr rtl="0"/>
            <a:fld id="{99EAD49F-B9E9-4A78-8B95-E36805A424C6}" type="datetime1">
              <a:rPr lang="ru-RU" noProof="1" smtClean="0"/>
              <a:t>25.04.2021</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4FAB73BC-B049-4115-A692-8D63A059BFB8}" type="slidenum">
              <a:rPr lang="ru-RU" noProof="1" dirty="0" smtClean="0"/>
              <a:pPr/>
              <a:t>‹#›</a:t>
            </a:fld>
            <a:endParaRPr lang="ru-RU"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Прямоугольник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Прямоугольник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Группа 30"/>
          <p:cNvGrpSpPr/>
          <p:nvPr/>
        </p:nvGrpSpPr>
        <p:grpSpPr>
          <a:xfrm>
            <a:off x="5250180" y="1267730"/>
            <a:ext cx="1691640" cy="645295"/>
            <a:chOff x="5318306" y="1386268"/>
            <a:chExt cx="1567331" cy="645295"/>
          </a:xfrm>
        </p:grpSpPr>
        <p:cxnSp>
          <p:nvCxnSpPr>
            <p:cNvPr id="32" name="Прямая соединительная линия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title"/>
          </p:nvPr>
        </p:nvSpPr>
        <p:spPr>
          <a:xfrm>
            <a:off x="1563623" y="2094309"/>
            <a:ext cx="9070848" cy="2587752"/>
          </a:xfrm>
        </p:spPr>
        <p:txBody>
          <a:bodyPr rtlCol="0"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1563624" y="4682062"/>
            <a:ext cx="9070848" cy="457200"/>
          </a:xfrm>
        </p:spPr>
        <p:txBody>
          <a:bodyPr rtlCol="0"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a:xfrm>
            <a:off x="5321808" y="1344502"/>
            <a:ext cx="1554480" cy="530352"/>
          </a:xfrm>
        </p:spPr>
        <p:txBody>
          <a:bodyPr rtlCol="0"/>
          <a:lstStyle>
            <a:lvl1pPr algn="ctr">
              <a:defRPr lang="en-US" sz="1300" kern="1200" spc="0" baseline="0">
                <a:solidFill>
                  <a:schemeClr val="tx1"/>
                </a:solidFill>
                <a:latin typeface="+mn-lt"/>
                <a:ea typeface="+mn-ea"/>
                <a:cs typeface="+mn-cs"/>
              </a:defRPr>
            </a:lvl1pPr>
          </a:lstStyle>
          <a:p>
            <a:pPr rtl="0"/>
            <a:fld id="{3CF791F7-9CBE-4BE2-8EF3-920C0D1D052F}" type="datetime1">
              <a:rPr lang="ru-RU" noProof="1" smtClean="0"/>
              <a:t>25.04.2021</a:t>
            </a:fld>
            <a:endParaRPr lang="ru-RU" noProof="1"/>
          </a:p>
        </p:txBody>
      </p:sp>
      <p:sp>
        <p:nvSpPr>
          <p:cNvPr id="5" name="Нижний колонтитул 4"/>
          <p:cNvSpPr>
            <a:spLocks noGrp="1"/>
          </p:cNvSpPr>
          <p:nvPr>
            <p:ph type="ftr" sz="quarter" idx="11"/>
          </p:nvPr>
        </p:nvSpPr>
        <p:spPr>
          <a:xfrm>
            <a:off x="1453553" y="5211060"/>
            <a:ext cx="5907024" cy="228600"/>
          </a:xfrm>
        </p:spPr>
        <p:txBody>
          <a:bodyPr rtlCol="0"/>
          <a:lstStyle>
            <a:lvl1pPr algn="l">
              <a:defRPr/>
            </a:lvl1pPr>
          </a:lstStyle>
          <a:p>
            <a:pPr rtl="0"/>
            <a:endParaRPr lang="ru-RU" noProof="1"/>
          </a:p>
        </p:txBody>
      </p:sp>
      <p:sp>
        <p:nvSpPr>
          <p:cNvPr id="6" name="Номер слайда 5"/>
          <p:cNvSpPr>
            <a:spLocks noGrp="1"/>
          </p:cNvSpPr>
          <p:nvPr>
            <p:ph type="sldNum" sz="quarter" idx="12"/>
          </p:nvPr>
        </p:nvSpPr>
        <p:spPr>
          <a:xfrm>
            <a:off x="8604504" y="5211060"/>
            <a:ext cx="2112264" cy="228600"/>
          </a:xfrm>
        </p:spPr>
        <p:txBody>
          <a:bodyPr rtlCol="0"/>
          <a:lstStyle/>
          <a:p>
            <a:pPr rtl="0"/>
            <a:fld id="{4FAB73BC-B049-4115-A692-8D63A059BFB8}" type="slidenum">
              <a:rPr lang="ru-RU" noProof="1" dirty="0" smtClean="0"/>
              <a:t>‹#›</a:t>
            </a:fld>
            <a:endParaRPr lang="ru-RU" noProof="1"/>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1" smtClean="0"/>
              <a:t>Образец заголовка</a:t>
            </a:r>
            <a:endParaRPr lang="ru-RU" noProof="1"/>
          </a:p>
        </p:txBody>
      </p:sp>
      <p:sp>
        <p:nvSpPr>
          <p:cNvPr id="3" name="Объект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Объект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Дата 4"/>
          <p:cNvSpPr>
            <a:spLocks noGrp="1"/>
          </p:cNvSpPr>
          <p:nvPr>
            <p:ph type="dt" sz="half" idx="10"/>
          </p:nvPr>
        </p:nvSpPr>
        <p:spPr/>
        <p:txBody>
          <a:bodyPr rtlCol="0"/>
          <a:lstStyle/>
          <a:p>
            <a:pPr rtl="0"/>
            <a:fld id="{F889C0E0-CA6F-442C-A557-9C3DC924302D}" type="datetime1">
              <a:rPr lang="ru-RU" noProof="1" smtClean="0"/>
              <a:t>25.04.2021</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4" name="Объект 3"/>
          <p:cNvSpPr>
            <a:spLocks noGrp="1"/>
          </p:cNvSpPr>
          <p:nvPr>
            <p:ph sz="half" idx="2" hasCustomPrompt="1"/>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Текст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6" name="Объект 5"/>
          <p:cNvSpPr>
            <a:spLocks noGrp="1"/>
          </p:cNvSpPr>
          <p:nvPr>
            <p:ph sz="quarter" idx="4" hasCustomPrompt="1"/>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6"/>
          <p:cNvSpPr>
            <a:spLocks noGrp="1"/>
          </p:cNvSpPr>
          <p:nvPr>
            <p:ph type="dt" sz="half" idx="10"/>
          </p:nvPr>
        </p:nvSpPr>
        <p:spPr/>
        <p:txBody>
          <a:bodyPr rtlCol="0"/>
          <a:lstStyle/>
          <a:p>
            <a:pPr rtl="0"/>
            <a:fld id="{46EF68C9-4B2C-44B8-974D-574AC9211CA0}" type="datetime1">
              <a:rPr lang="ru-RU" noProof="1" smtClean="0"/>
              <a:t>25.04.2021</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Дата 2"/>
          <p:cNvSpPr>
            <a:spLocks noGrp="1"/>
          </p:cNvSpPr>
          <p:nvPr>
            <p:ph type="dt" sz="half" idx="10"/>
          </p:nvPr>
        </p:nvSpPr>
        <p:spPr/>
        <p:txBody>
          <a:bodyPr rtlCol="0"/>
          <a:lstStyle/>
          <a:p>
            <a:pPr rtl="0"/>
            <a:fld id="{444CE53C-F3B7-43D3-9C8B-FA248F91805D}" type="datetime1">
              <a:rPr lang="ru-RU" noProof="1" smtClean="0"/>
              <a:t>25.04.2021</a:t>
            </a:fld>
            <a:endParaRPr lang="ru-RU" noProof="1"/>
          </a:p>
        </p:txBody>
      </p:sp>
      <p:sp>
        <p:nvSpPr>
          <p:cNvPr id="4" name="Нижний колонтитул 3"/>
          <p:cNvSpPr>
            <a:spLocks noGrp="1"/>
          </p:cNvSpPr>
          <p:nvPr>
            <p:ph type="ftr" sz="quarter" idx="11"/>
          </p:nvPr>
        </p:nvSpPr>
        <p:spPr/>
        <p:txBody>
          <a:bodyPr rtlCol="0"/>
          <a:lstStyle/>
          <a:p>
            <a:pPr rtl="0"/>
            <a:endParaRPr lang="ru-RU" noProof="1"/>
          </a:p>
        </p:txBody>
      </p:sp>
      <p:sp>
        <p:nvSpPr>
          <p:cNvPr id="5" name="Номер слайда 4"/>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C6BDD1FB-FBE5-418F-AC36-29AE73DC2DDE}" type="datetime1">
              <a:rPr lang="ru-RU" noProof="1" smtClean="0"/>
              <a:t>25.04.2021</a:t>
            </a:fld>
            <a:endParaRPr lang="ru-RU" noProof="1"/>
          </a:p>
        </p:txBody>
      </p:sp>
      <p:sp>
        <p:nvSpPr>
          <p:cNvPr id="3" name="Нижний колонтитул 2"/>
          <p:cNvSpPr>
            <a:spLocks noGrp="1"/>
          </p:cNvSpPr>
          <p:nvPr>
            <p:ph type="ftr" sz="quarter" idx="11"/>
          </p:nvPr>
        </p:nvSpPr>
        <p:spPr/>
        <p:txBody>
          <a:bodyPr rtlCol="0"/>
          <a:lstStyle/>
          <a:p>
            <a:pPr rtl="0"/>
            <a:endParaRPr lang="ru-RU" noProof="1"/>
          </a:p>
        </p:txBody>
      </p:sp>
      <p:sp>
        <p:nvSpPr>
          <p:cNvPr id="4" name="Номер слайда 3"/>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Прямоугольник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Прямоугольник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pPr rtl="0"/>
            <a:r>
              <a:rPr lang="ru-RU" noProof="1" smtClean="0"/>
              <a:t>Образец заголовка</a:t>
            </a:r>
            <a:endParaRPr lang="ru-RU" noProof="1"/>
          </a:p>
        </p:txBody>
      </p:sp>
      <p:sp>
        <p:nvSpPr>
          <p:cNvPr id="3" name="Объект 2"/>
          <p:cNvSpPr>
            <a:spLocks noGrp="1"/>
          </p:cNvSpPr>
          <p:nvPr>
            <p:ph idx="1" hasCustomPrompt="1"/>
          </p:nvPr>
        </p:nvSpPr>
        <p:spPr>
          <a:xfrm>
            <a:off x="685800" y="609600"/>
            <a:ext cx="7772400" cy="53340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Текст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8" name="Дата 7"/>
          <p:cNvSpPr>
            <a:spLocks noGrp="1"/>
          </p:cNvSpPr>
          <p:nvPr>
            <p:ph type="dt" sz="half" idx="10"/>
          </p:nvPr>
        </p:nvSpPr>
        <p:spPr/>
        <p:txBody>
          <a:bodyPr rtlCol="0"/>
          <a:lstStyle/>
          <a:p>
            <a:pPr rtl="0"/>
            <a:fld id="{29CA97AD-B0C4-465C-A257-935153654276}" type="datetime1">
              <a:rPr lang="ru-RU" noProof="1" smtClean="0"/>
              <a:t>25.04.2021</a:t>
            </a:fld>
            <a:endParaRPr lang="ru-RU" noProof="1"/>
          </a:p>
        </p:txBody>
      </p:sp>
      <p:sp>
        <p:nvSpPr>
          <p:cNvPr id="9" name="Нижний колонтитул 8"/>
          <p:cNvSpPr>
            <a:spLocks noGrp="1"/>
          </p:cNvSpPr>
          <p:nvPr>
            <p:ph type="ftr" sz="quarter" idx="11"/>
          </p:nvPr>
        </p:nvSpPr>
        <p:spPr/>
        <p:txBody>
          <a:bodyPr rtlCol="0"/>
          <a:lstStyle>
            <a:lvl1pPr algn="r">
              <a:defRPr/>
            </a:lvl1pPr>
          </a:lstStyle>
          <a:p>
            <a:pPr rtl="0"/>
            <a:endParaRPr lang="ru-RU" noProof="1"/>
          </a:p>
        </p:txBody>
      </p:sp>
      <p:sp>
        <p:nvSpPr>
          <p:cNvPr id="11" name="Номер слайда 10"/>
          <p:cNvSpPr>
            <a:spLocks noGrp="1"/>
          </p:cNvSpPr>
          <p:nvPr>
            <p:ph type="sldNum" sz="quarter" idx="12"/>
          </p:nvPr>
        </p:nvSpPr>
        <p:spPr>
          <a:xfrm>
            <a:off x="10393677" y="6223002"/>
            <a:ext cx="1463040" cy="274320"/>
          </a:xfrm>
        </p:spPr>
        <p:txBody>
          <a:bodyPr rtlCol="0"/>
          <a:lstStyle>
            <a:lvl1pPr>
              <a:defRPr>
                <a:solidFill>
                  <a:srgbClr val="FFFFFF"/>
                </a:solidFill>
              </a:defRPr>
            </a:lvl1pPr>
          </a:lstStyle>
          <a:p>
            <a:pPr rtl="0"/>
            <a:fld id="{4FAB73BC-B049-4115-A692-8D63A059BFB8}" type="slidenum">
              <a:rPr lang="ru-RU" noProof="1" dirty="0" smtClean="0"/>
              <a:pPr/>
              <a:t>‹#›</a:t>
            </a:fld>
            <a:endParaRPr lang="ru-RU" noProof="1"/>
          </a:p>
        </p:txBody>
      </p:sp>
      <p:sp>
        <p:nvSpPr>
          <p:cNvPr id="12" name="Прямоугольник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Прямоугольник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9296400" y="603504"/>
            <a:ext cx="2432304" cy="1645920"/>
          </a:xfrm>
        </p:spPr>
        <p:txBody>
          <a:bodyPr rtlCol="0" anchor="b">
            <a:noAutofit/>
          </a:bodyPr>
          <a:lstStyle>
            <a:lvl1pPr algn="l">
              <a:defRPr sz="2800" b="0">
                <a:solidFill>
                  <a:srgbClr val="FFFFFF"/>
                </a:solidFill>
                <a:latin typeface="+mj-lt"/>
              </a:defRPr>
            </a:lvl1pPr>
          </a:lstStyle>
          <a:p>
            <a:pPr rtl="0"/>
            <a:r>
              <a:rPr lang="ru-RU" noProof="1" smtClean="0"/>
              <a:t>Образец заголовка</a:t>
            </a:r>
            <a:endParaRPr lang="ru-RU" noProof="1"/>
          </a:p>
        </p:txBody>
      </p:sp>
      <p:sp>
        <p:nvSpPr>
          <p:cNvPr id="3" name="Рисунок 2"/>
          <p:cNvSpPr>
            <a:spLocks noGrp="1" noChangeAspect="1"/>
          </p:cNvSpPr>
          <p:nvPr>
            <p:ph type="pic" idx="1" hasCustomPrompt="1"/>
          </p:nvPr>
        </p:nvSpPr>
        <p:spPr>
          <a:xfrm>
            <a:off x="228599" y="237744"/>
            <a:ext cx="8531352"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1"/>
              <a:t>Щелкните значок, чтобы добавить изображение</a:t>
            </a:r>
          </a:p>
        </p:txBody>
      </p:sp>
      <p:sp>
        <p:nvSpPr>
          <p:cNvPr id="4" name="Текст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lvl1pPr>
              <a:defRPr>
                <a:solidFill>
                  <a:srgbClr val="FFFFFF"/>
                </a:solidFill>
                <a:effectLst>
                  <a:outerShdw blurRad="12700" dist="6350" dir="2700000" algn="tl" rotWithShape="0">
                    <a:prstClr val="black">
                      <a:alpha val="40000"/>
                    </a:prstClr>
                  </a:outerShdw>
                </a:effectLst>
              </a:defRPr>
            </a:lvl1pPr>
          </a:lstStyle>
          <a:p>
            <a:pPr rtl="0"/>
            <a:fld id="{FA81F3AC-4CD5-4BB5-9525-1AC840698F84}" type="datetime1">
              <a:rPr lang="ru-RU" noProof="1" smtClean="0"/>
              <a:t>25.04.2021</a:t>
            </a:fld>
            <a:endParaRPr lang="ru-RU" noProof="1"/>
          </a:p>
        </p:txBody>
      </p:sp>
      <p:sp>
        <p:nvSpPr>
          <p:cNvPr id="6" name="Нижний колонтитул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rtl="0"/>
            <a:endParaRPr lang="ru-RU" noProof="1"/>
          </a:p>
        </p:txBody>
      </p:sp>
      <p:sp>
        <p:nvSpPr>
          <p:cNvPr id="7" name="Номер слайда 6"/>
          <p:cNvSpPr>
            <a:spLocks noGrp="1"/>
          </p:cNvSpPr>
          <p:nvPr>
            <p:ph type="sldNum" sz="quarter" idx="12"/>
          </p:nvPr>
        </p:nvSpPr>
        <p:spPr>
          <a:xfrm>
            <a:off x="10396728" y="6227064"/>
            <a:ext cx="1463040" cy="274320"/>
          </a:xfrm>
        </p:spPr>
        <p:txBody>
          <a:bodyPr rtlCol="0"/>
          <a:lstStyle>
            <a:lvl1pPr>
              <a:defRPr>
                <a:solidFill>
                  <a:srgbClr val="FFFFFF"/>
                </a:solidFill>
              </a:defRPr>
            </a:lvl1pPr>
          </a:lstStyle>
          <a:p>
            <a:pPr rtl="0"/>
            <a:fld id="{4FAB73BC-B049-4115-A692-8D63A059BFB8}" type="slidenum">
              <a:rPr lang="ru-RU" noProof="1" dirty="0" smtClean="0"/>
              <a:pPr/>
              <a:t>‹#›</a:t>
            </a:fld>
            <a:endParaRPr lang="ru-RU" noProof="1"/>
          </a:p>
        </p:txBody>
      </p:sp>
      <p:sp>
        <p:nvSpPr>
          <p:cNvPr id="10" name="Прямоугольник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Прямоугольник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RU" noProof="1"/>
              <a:t>Стиль образца заголовка</a:t>
            </a:r>
          </a:p>
        </p:txBody>
      </p:sp>
      <p:sp>
        <p:nvSpPr>
          <p:cNvPr id="3" name="Текст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rtl="0"/>
            <a:fld id="{3C9C1830-6650-4E05-86C1-92E55F74480C}" type="datetime1">
              <a:rPr lang="ru-RU" noProof="1" smtClean="0"/>
              <a:t>25.04.2021</a:t>
            </a:fld>
            <a:endParaRPr lang="ru-RU" noProof="1"/>
          </a:p>
        </p:txBody>
      </p:sp>
      <p:sp>
        <p:nvSpPr>
          <p:cNvPr id="5" name="Нижний колонтитул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rtl="0"/>
            <a:endParaRPr lang="ru-RU" noProof="1"/>
          </a:p>
        </p:txBody>
      </p:sp>
      <p:sp>
        <p:nvSpPr>
          <p:cNvPr id="6" name="Номер слайда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rtl="0"/>
            <a:fld id="{4FAB73BC-B049-4115-A692-8D63A059BFB8}" type="slidenum">
              <a:rPr lang="ru-RU" noProof="1" dirty="0" smtClean="0"/>
              <a:pPr/>
              <a:t>‹#›</a:t>
            </a:fld>
            <a:endParaRPr lang="ru-RU" noProof="1"/>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22" name="Прямоугольник 9">
            <a:extLst>
              <a:ext uri="{FF2B5EF4-FFF2-40B4-BE49-F238E27FC236}">
                <a16:creationId xmlns:a16="http://schemas.microsoft.com/office/drawing/2014/main"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pic>
        <p:nvPicPr>
          <p:cNvPr id="5" name="Рисунок 4" descr="слои белого шелка на заднем плане">
            <a:extLst>
              <a:ext uri="{FF2B5EF4-FFF2-40B4-BE49-F238E27FC236}">
                <a16:creationId xmlns:a16="http://schemas.microsoft.com/office/drawing/2014/main" id="{F64AC3CD-1328-415A-B204-EEA3F73A9CB1}"/>
              </a:ext>
            </a:extLst>
          </p:cNvPr>
          <p:cNvPicPr>
            <a:picLocks noChangeAspect="1"/>
          </p:cNvPicPr>
          <p:nvPr/>
        </p:nvPicPr>
        <p:blipFill rotWithShape="1">
          <a:blip r:embed="rId3">
            <a:alphaModFix amt="50000"/>
          </a:blip>
          <a:srcRect b="15730"/>
          <a:stretch/>
        </p:blipFill>
        <p:spPr>
          <a:xfrm>
            <a:off x="20" y="10"/>
            <a:ext cx="12191980" cy="6857990"/>
          </a:xfrm>
          <a:prstGeom prst="rect">
            <a:avLst/>
          </a:prstGeom>
        </p:spPr>
      </p:pic>
      <p:sp>
        <p:nvSpPr>
          <p:cNvPr id="23" name="Прямоугольник 11">
            <a:extLst>
              <a:ext uri="{FF2B5EF4-FFF2-40B4-BE49-F238E27FC236}">
                <a16:creationId xmlns:a16="http://schemas.microsoft.com/office/drawing/2014/main"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softEdge rad="0"/>
          </a:effectLst>
        </p:spPr>
      </p:sp>
      <p:sp>
        <p:nvSpPr>
          <p:cNvPr id="2" name="Заголовок 1">
            <a:extLst>
              <a:ext uri="{FF2B5EF4-FFF2-40B4-BE49-F238E27FC236}">
                <a16:creationId xmlns:a16="http://schemas.microsoft.com/office/drawing/2014/main" id="{226AE06C-CFD8-4FEF-B40F-369A5B066269}"/>
              </a:ext>
            </a:extLst>
          </p:cNvPr>
          <p:cNvSpPr>
            <a:spLocks noGrp="1"/>
          </p:cNvSpPr>
          <p:nvPr>
            <p:ph type="ctrTitle"/>
          </p:nvPr>
        </p:nvSpPr>
        <p:spPr>
          <a:xfrm>
            <a:off x="1561707" y="2524584"/>
            <a:ext cx="9068586" cy="2461504"/>
          </a:xfrm>
        </p:spPr>
        <p:txBody>
          <a:bodyPr rtlCol="0">
            <a:normAutofit fontScale="90000"/>
          </a:bodyPr>
          <a:lstStyle/>
          <a:p>
            <a:r>
              <a:rPr lang="ru-RU" b="1" dirty="0"/>
              <a:t>Учет расчетов с персоналом по оплате труда</a:t>
            </a:r>
            <a:r>
              <a:rPr lang="ru-RU" dirty="0"/>
              <a:t/>
            </a:r>
            <a:br>
              <a:rPr lang="ru-RU" dirty="0"/>
            </a:br>
            <a:endParaRPr lang="ru-RU" noProof="1"/>
          </a:p>
        </p:txBody>
      </p:sp>
      <p:sp>
        <p:nvSpPr>
          <p:cNvPr id="24" name="Прямоугольник 13">
            <a:extLst>
              <a:ext uri="{FF2B5EF4-FFF2-40B4-BE49-F238E27FC236}">
                <a16:creationId xmlns:a16="http://schemas.microsoft.com/office/drawing/2014/main"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800" y="705394"/>
            <a:ext cx="11504024" cy="55810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spcAft>
                <a:spcPts val="750"/>
              </a:spcAft>
            </a:pPr>
            <a:r>
              <a:rPr lang="ru-RU" sz="1600" dirty="0">
                <a:solidFill>
                  <a:srgbClr val="333333"/>
                </a:solidFill>
                <a:latin typeface="+mj-lt"/>
                <a:ea typeface="Times New Roman" panose="02020603050405020304" pitchFamily="18" charset="0"/>
              </a:rPr>
              <a:t>При </a:t>
            </a:r>
            <a:r>
              <a:rPr lang="ru-RU" b="1" dirty="0">
                <a:solidFill>
                  <a:srgbClr val="333333"/>
                </a:solidFill>
                <a:latin typeface="+mj-lt"/>
                <a:ea typeface="Times New Roman" panose="02020603050405020304" pitchFamily="18" charset="0"/>
              </a:rPr>
              <a:t>сдельной оплате</a:t>
            </a:r>
            <a:r>
              <a:rPr lang="ru-RU" sz="1600" b="1" dirty="0">
                <a:solidFill>
                  <a:srgbClr val="333333"/>
                </a:solidFill>
                <a:latin typeface="+mj-lt"/>
                <a:ea typeface="Times New Roman" panose="02020603050405020304" pitchFamily="18" charset="0"/>
              </a:rPr>
              <a:t> </a:t>
            </a:r>
            <a:r>
              <a:rPr lang="ru-RU" sz="1600" dirty="0">
                <a:solidFill>
                  <a:srgbClr val="333333"/>
                </a:solidFill>
                <a:latin typeface="+mj-lt"/>
                <a:ea typeface="Times New Roman" panose="02020603050405020304" pitchFamily="18" charset="0"/>
              </a:rPr>
              <a:t>труда заработная плата рабочим начисляется за фактически выполненную работу (изготовленную продукцию) на основании действующих расценок. Сдельная форма оплаты труда имеет несколько разновидностей: прямая сдельная, сдельно-прогрессивная, косвенная и сдельно-премиальная.</a:t>
            </a:r>
            <a:endParaRPr lang="ru-RU" sz="1600" dirty="0">
              <a:latin typeface="+mj-lt"/>
              <a:ea typeface="Times New Roman" panose="02020603050405020304" pitchFamily="18" charset="0"/>
            </a:endParaRPr>
          </a:p>
          <a:p>
            <a:pPr algn="just">
              <a:spcAft>
                <a:spcPts val="750"/>
              </a:spcAft>
            </a:pPr>
            <a:r>
              <a:rPr lang="ru-RU" sz="1600" dirty="0">
                <a:solidFill>
                  <a:srgbClr val="333333"/>
                </a:solidFill>
                <a:latin typeface="+mj-lt"/>
                <a:ea typeface="Times New Roman" panose="02020603050405020304" pitchFamily="18" charset="0"/>
              </a:rPr>
              <a:t>При </a:t>
            </a:r>
            <a:r>
              <a:rPr lang="ru-RU" b="1" dirty="0">
                <a:solidFill>
                  <a:srgbClr val="333333"/>
                </a:solidFill>
                <a:latin typeface="+mj-lt"/>
                <a:ea typeface="Times New Roman" panose="02020603050405020304" pitchFamily="18" charset="0"/>
              </a:rPr>
              <a:t>прямой сдельной</a:t>
            </a:r>
            <a:r>
              <a:rPr lang="ru-RU" sz="1600" b="1" dirty="0">
                <a:solidFill>
                  <a:srgbClr val="333333"/>
                </a:solidFill>
                <a:latin typeface="+mj-lt"/>
                <a:ea typeface="Times New Roman" panose="02020603050405020304" pitchFamily="18" charset="0"/>
              </a:rPr>
              <a:t> </a:t>
            </a:r>
            <a:r>
              <a:rPr lang="ru-RU" sz="1600" dirty="0">
                <a:solidFill>
                  <a:srgbClr val="333333"/>
                </a:solidFill>
                <a:latin typeface="+mj-lt"/>
                <a:ea typeface="Times New Roman" panose="02020603050405020304" pitchFamily="18" charset="0"/>
              </a:rPr>
              <a:t>системе заработок рассчитывается умножением сдельной расценки на объем выполненной работы или количество изготовленной продукции. Например, токарь обработал 150 деталей. Расценка за обработку одной детали- 119,6 руб. Заработок за месяц составит 17940 руб. (119,6 х 150 шт. ).</a:t>
            </a:r>
            <a:endParaRPr lang="ru-RU" sz="1600" dirty="0">
              <a:latin typeface="+mj-lt"/>
              <a:ea typeface="Times New Roman" panose="02020603050405020304" pitchFamily="18" charset="0"/>
            </a:endParaRPr>
          </a:p>
          <a:p>
            <a:pPr algn="just">
              <a:spcAft>
                <a:spcPts val="750"/>
              </a:spcAft>
            </a:pPr>
            <a:r>
              <a:rPr lang="ru-RU" sz="1600" dirty="0">
                <a:solidFill>
                  <a:srgbClr val="333333"/>
                </a:solidFill>
                <a:latin typeface="+mj-lt"/>
                <a:ea typeface="Times New Roman" panose="02020603050405020304" pitchFamily="18" charset="0"/>
              </a:rPr>
              <a:t>При </a:t>
            </a:r>
            <a:r>
              <a:rPr lang="ru-RU" b="1" dirty="0">
                <a:solidFill>
                  <a:srgbClr val="333333"/>
                </a:solidFill>
                <a:latin typeface="+mj-lt"/>
                <a:ea typeface="Times New Roman" panose="02020603050405020304" pitchFamily="18" charset="0"/>
              </a:rPr>
              <a:t>сдельно-прогрессивной</a:t>
            </a:r>
            <a:r>
              <a:rPr lang="ru-RU" sz="1600" b="1" dirty="0">
                <a:solidFill>
                  <a:srgbClr val="333333"/>
                </a:solidFill>
                <a:latin typeface="+mj-lt"/>
                <a:ea typeface="Times New Roman" panose="02020603050405020304" pitchFamily="18" charset="0"/>
              </a:rPr>
              <a:t> </a:t>
            </a:r>
            <a:r>
              <a:rPr lang="ru-RU" sz="1600" dirty="0">
                <a:solidFill>
                  <a:srgbClr val="333333"/>
                </a:solidFill>
                <a:latin typeface="+mj-lt"/>
                <a:ea typeface="Times New Roman" panose="02020603050405020304" pitchFamily="18" charset="0"/>
              </a:rPr>
              <a:t>системе расценки увеличиваются при оплате продукции, изготовленной сверх установленной нормы. Например, токарь обработал 150 деталей. Расценка за единицу в пределах установленной нормы (120 деталей) -119,6 руб., сверх нормы расценка повышается на 10%, т. е. составляет 131,56 руб. Заработок рабочего составит 18298,8 руб. (119,6 х 120 + 131,56 х30).</a:t>
            </a:r>
            <a:endParaRPr lang="ru-RU" sz="1600" dirty="0">
              <a:latin typeface="+mj-lt"/>
              <a:ea typeface="Times New Roman" panose="02020603050405020304" pitchFamily="18" charset="0"/>
            </a:endParaRPr>
          </a:p>
          <a:p>
            <a:pPr algn="just">
              <a:spcAft>
                <a:spcPts val="750"/>
              </a:spcAft>
            </a:pPr>
            <a:r>
              <a:rPr lang="ru-RU" sz="1600" dirty="0">
                <a:solidFill>
                  <a:srgbClr val="333333"/>
                </a:solidFill>
                <a:latin typeface="+mj-lt"/>
                <a:ea typeface="Times New Roman" panose="02020603050405020304" pitchFamily="18" charset="0"/>
              </a:rPr>
              <a:t>При </a:t>
            </a:r>
            <a:r>
              <a:rPr lang="ru-RU" b="1" dirty="0">
                <a:solidFill>
                  <a:srgbClr val="333333"/>
                </a:solidFill>
                <a:latin typeface="+mj-lt"/>
                <a:ea typeface="Times New Roman" panose="02020603050405020304" pitchFamily="18" charset="0"/>
              </a:rPr>
              <a:t>косвенно-сдельной</a:t>
            </a:r>
            <a:r>
              <a:rPr lang="ru-RU" sz="1600" b="1" dirty="0">
                <a:solidFill>
                  <a:srgbClr val="333333"/>
                </a:solidFill>
                <a:latin typeface="+mj-lt"/>
                <a:ea typeface="Times New Roman" panose="02020603050405020304" pitchFamily="18" charset="0"/>
              </a:rPr>
              <a:t> </a:t>
            </a:r>
            <a:r>
              <a:rPr lang="ru-RU" sz="1600" dirty="0">
                <a:solidFill>
                  <a:srgbClr val="333333"/>
                </a:solidFill>
                <a:latin typeface="+mj-lt"/>
                <a:ea typeface="Times New Roman" panose="02020603050405020304" pitchFamily="18" charset="0"/>
              </a:rPr>
              <a:t>системе размер заработка рабочего ставится в прямую зависимость от результатов труда обслуживаемых им рабочих, выполняющих основные работы. Обычно так оплачивается труд вспомогательных рабочих, обслуживающих оборудование поточной линии. Например, вспомогательному рабочему начислено 10% заработка обслуживаемых им основных рабочих. Если заработок основных рабочих составит 35800 руб., то вспомогательному рабочему будет начислено 3580 руб.</a:t>
            </a:r>
            <a:endParaRPr lang="ru-RU" sz="1600" dirty="0">
              <a:latin typeface="+mj-lt"/>
              <a:ea typeface="Times New Roman" panose="02020603050405020304" pitchFamily="18" charset="0"/>
            </a:endParaRPr>
          </a:p>
          <a:p>
            <a:pPr algn="just">
              <a:spcAft>
                <a:spcPts val="750"/>
              </a:spcAft>
            </a:pPr>
            <a:r>
              <a:rPr lang="ru-RU" sz="1600" dirty="0">
                <a:solidFill>
                  <a:srgbClr val="333333"/>
                </a:solidFill>
                <a:latin typeface="+mj-lt"/>
                <a:ea typeface="Times New Roman" panose="02020603050405020304" pitchFamily="18" charset="0"/>
              </a:rPr>
              <a:t>При </a:t>
            </a:r>
            <a:r>
              <a:rPr lang="ru-RU" b="1" dirty="0">
                <a:solidFill>
                  <a:srgbClr val="333333"/>
                </a:solidFill>
                <a:latin typeface="+mj-lt"/>
                <a:ea typeface="Times New Roman" panose="02020603050405020304" pitchFamily="18" charset="0"/>
              </a:rPr>
              <a:t>сдельно-премиальной</a:t>
            </a:r>
            <a:r>
              <a:rPr lang="ru-RU" sz="1600" b="1" dirty="0">
                <a:solidFill>
                  <a:srgbClr val="333333"/>
                </a:solidFill>
                <a:latin typeface="+mj-lt"/>
                <a:ea typeface="Times New Roman" panose="02020603050405020304" pitchFamily="18" charset="0"/>
              </a:rPr>
              <a:t> </a:t>
            </a:r>
            <a:r>
              <a:rPr lang="ru-RU" sz="1600" dirty="0">
                <a:solidFill>
                  <a:srgbClr val="333333"/>
                </a:solidFill>
                <a:latin typeface="+mj-lt"/>
                <a:ea typeface="Times New Roman" panose="02020603050405020304" pitchFamily="18" charset="0"/>
              </a:rPr>
              <a:t>системе рабочим дополнительно начисляется премия за выполнение установленных положением о премировании условий (качество работы, срочность ее выполнения, отсутствие обоснованных жалоб со стороны клиентов и др.). Размер премии обычно устанавливается в процентах к сдельному заработку.</a:t>
            </a:r>
            <a:endParaRPr lang="ru-RU" sz="1600" dirty="0">
              <a:latin typeface="+mj-lt"/>
              <a:ea typeface="Times New Roman" panose="02020603050405020304" pitchFamily="18" charset="0"/>
            </a:endParaRPr>
          </a:p>
        </p:txBody>
      </p:sp>
    </p:spTree>
    <p:extLst>
      <p:ext uri="{BB962C8B-B14F-4D97-AF65-F5344CB8AC3E}">
        <p14:creationId xmlns:p14="http://schemas.microsoft.com/office/powerpoint/2010/main" val="179640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94263" y="639206"/>
            <a:ext cx="9022080" cy="5529719"/>
          </a:xfrm>
          <a:prstGeom prst="rect">
            <a:avLst/>
          </a:prstGeom>
        </p:spPr>
        <p:txBody>
          <a:bodyPr wrap="square">
            <a:spAutoFit/>
          </a:bodyPr>
          <a:lstStyle/>
          <a:p>
            <a:pPr indent="457200" algn="just">
              <a:spcAft>
                <a:spcPts val="750"/>
              </a:spcAft>
            </a:pPr>
            <a:r>
              <a:rPr lang="ru-RU" sz="2000" dirty="0">
                <a:solidFill>
                  <a:srgbClr val="333333"/>
                </a:solidFill>
                <a:latin typeface="+mj-lt"/>
                <a:ea typeface="Times New Roman" panose="02020603050405020304" pitchFamily="18" charset="0"/>
              </a:rPr>
              <a:t>Как вид сдельной оплаты труда может применяться </a:t>
            </a:r>
            <a:r>
              <a:rPr lang="ru-RU" sz="2000" b="1" dirty="0">
                <a:solidFill>
                  <a:srgbClr val="333333"/>
                </a:solidFill>
                <a:latin typeface="+mj-lt"/>
                <a:ea typeface="Times New Roman" panose="02020603050405020304" pitchFamily="18" charset="0"/>
              </a:rPr>
              <a:t>аккордная </a:t>
            </a:r>
            <a:r>
              <a:rPr lang="ru-RU" sz="2000" dirty="0">
                <a:solidFill>
                  <a:srgbClr val="333333"/>
                </a:solidFill>
                <a:latin typeface="+mj-lt"/>
                <a:ea typeface="Times New Roman" panose="02020603050405020304" pitchFamily="18" charset="0"/>
              </a:rPr>
              <a:t>система оплаты труда, при которой размер заработка за выполненные работы устанавливается не за каждую производственную операцию в отдельности, а в целом за комплекс работ, например, за сдачу объекта под «ключ». При этом может вводиться премирование за сокращение срока и качественное выполнение работ.</a:t>
            </a:r>
            <a:endParaRPr lang="ru-RU" sz="2000" dirty="0">
              <a:latin typeface="+mj-lt"/>
              <a:ea typeface="Times New Roman" panose="02020603050405020304" pitchFamily="18" charset="0"/>
            </a:endParaRPr>
          </a:p>
          <a:p>
            <a:pPr indent="457200" algn="just">
              <a:spcAft>
                <a:spcPts val="750"/>
              </a:spcAft>
            </a:pPr>
            <a:r>
              <a:rPr lang="ru-RU" sz="2000" dirty="0">
                <a:solidFill>
                  <a:srgbClr val="333333"/>
                </a:solidFill>
                <a:latin typeface="+mj-lt"/>
                <a:ea typeface="Times New Roman" panose="02020603050405020304" pitchFamily="18" charset="0"/>
              </a:rPr>
              <a:t>Работодатель имеет право устанавливать различные системы премирования, стимулирующих доплат и надбавок. Указанные выплаты могут оговариваться в коллективном договоре, положении об оплате труда, положении о премировании.</a:t>
            </a:r>
            <a:endParaRPr lang="ru-RU" sz="2000" dirty="0">
              <a:latin typeface="+mj-lt"/>
              <a:ea typeface="Times New Roman" panose="02020603050405020304" pitchFamily="18" charset="0"/>
            </a:endParaRPr>
          </a:p>
          <a:p>
            <a:pPr indent="457200" algn="just">
              <a:spcAft>
                <a:spcPts val="750"/>
              </a:spcAft>
            </a:pPr>
            <a:r>
              <a:rPr lang="ru-RU" sz="2000" dirty="0">
                <a:solidFill>
                  <a:srgbClr val="333333"/>
                </a:solidFill>
                <a:latin typeface="+mj-lt"/>
                <a:ea typeface="Times New Roman" panose="02020603050405020304" pitchFamily="18" charset="0"/>
              </a:rPr>
              <a:t>Трудовым кодексом Российской Федерации установлена максимальная продолжительность рабочего времени. Однако в ряде случаев, в связи с производственной необходимостью работники могут привлекаться к работе сверх установленного нормативного времени. Оплата за такую работу осуществляется по-разному.</a:t>
            </a:r>
            <a:endParaRPr lang="ru-RU" sz="2000" dirty="0">
              <a:latin typeface="+mj-lt"/>
              <a:ea typeface="Times New Roman" panose="02020603050405020304" pitchFamily="18" charset="0"/>
            </a:endParaRPr>
          </a:p>
        </p:txBody>
      </p:sp>
    </p:spTree>
    <p:extLst>
      <p:ext uri="{BB962C8B-B14F-4D97-AF65-F5344CB8AC3E}">
        <p14:creationId xmlns:p14="http://schemas.microsoft.com/office/powerpoint/2010/main" val="123820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4332" y="1157803"/>
            <a:ext cx="9509760" cy="45243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r>
              <a:rPr lang="ru-RU" dirty="0">
                <a:solidFill>
                  <a:schemeClr val="tx1">
                    <a:lumMod val="95000"/>
                    <a:lumOff val="5000"/>
                  </a:schemeClr>
                </a:solidFill>
              </a:rPr>
              <a:t>Согласно части 1 статьи 99 ТК РФ под сверхурочной работой понимается работа, выполняемая работником по инициативе работодателя за пределами установленной для работника продолжительности рабочего времени: ежедневной работы (смены), а при суммированном учете рабочего времени - сверх нормального числа рабочих часов за учетный период.</a:t>
            </a:r>
          </a:p>
          <a:p>
            <a:pPr indent="457200"/>
            <a:r>
              <a:rPr lang="ru-RU" dirty="0">
                <a:solidFill>
                  <a:schemeClr val="tx1">
                    <a:lumMod val="95000"/>
                    <a:lumOff val="5000"/>
                  </a:schemeClr>
                </a:solidFill>
              </a:rPr>
              <a:t>Продолжительность сверхурочной работы не должна превышать для каждого работника 4 часов в течение двух дней подряд и 120 часов в год (часть 4 статьи 99 ТК РФ).</a:t>
            </a:r>
          </a:p>
          <a:p>
            <a:pPr indent="457200"/>
            <a:r>
              <a:rPr lang="ru-RU" dirty="0">
                <a:solidFill>
                  <a:schemeClr val="tx1">
                    <a:lumMod val="95000"/>
                    <a:lumOff val="5000"/>
                  </a:schemeClr>
                </a:solidFill>
              </a:rPr>
              <a:t>Согласно статье 152 ТК РФ сверхурочная работа оплачивается за первые два часа работы не менее чем в полуторном размере, за последующие часы - не менее чем в двойном размере. Конкретные размеры оплаты за сверхурочную работу могут определяться коллективным договором, локальным нормативным актом или трудовым договором. По желанию работника сверхурочная работа вместо повышенной оплаты может компенсироваться предоставлением дополнительного времени отдыха, но не менее времени, отработанного сверхурочно.</a:t>
            </a:r>
          </a:p>
        </p:txBody>
      </p:sp>
    </p:spTree>
    <p:extLst>
      <p:ext uri="{BB962C8B-B14F-4D97-AF65-F5344CB8AC3E}">
        <p14:creationId xmlns:p14="http://schemas.microsoft.com/office/powerpoint/2010/main" val="364118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6285" y="398482"/>
            <a:ext cx="10215155" cy="5940088"/>
          </a:xfrm>
          <a:prstGeom prst="rect">
            <a:avLst/>
          </a:prstGeom>
        </p:spPr>
        <p:txBody>
          <a:bodyPr wrap="square">
            <a:spAutoFit/>
          </a:bodyPr>
          <a:lstStyle/>
          <a:p>
            <a:pPr indent="457200"/>
            <a:r>
              <a:rPr lang="ru-RU" sz="2000" dirty="0"/>
              <a:t>Работа в выходной и нерабочий праздничный день оплачивается не менее, чем в двойном размере. За работу в выходные дни может также предоставляться другой день отдыха</a:t>
            </a:r>
            <a:r>
              <a:rPr lang="ru-RU" sz="2000" dirty="0" smtClean="0"/>
              <a:t>.</a:t>
            </a:r>
          </a:p>
          <a:p>
            <a:pPr indent="457200"/>
            <a:endParaRPr lang="ru-RU" sz="2000" dirty="0"/>
          </a:p>
          <a:p>
            <a:pPr indent="457200"/>
            <a:r>
              <a:rPr lang="ru-RU" sz="2000" dirty="0"/>
              <a:t>В ходе производственной деятельности могут возникать отклонения от нормальных условий работы (простои, брак продукции</a:t>
            </a:r>
            <a:r>
              <a:rPr lang="ru-RU" sz="2000" dirty="0" smtClean="0"/>
              <a:t>).</a:t>
            </a:r>
          </a:p>
          <a:p>
            <a:pPr indent="457200"/>
            <a:endParaRPr lang="ru-RU" sz="2000" dirty="0"/>
          </a:p>
          <a:p>
            <a:pPr indent="457200"/>
            <a:r>
              <a:rPr lang="ru-RU" sz="2000" dirty="0"/>
              <a:t>Вынужденный перерыв в работе, в течение которого работник находится в организации, но не выполняет своих обязанностей, называется простоем. Простои могут возникать по вине работников или администрации. В первом случае простои не оплачиваются. Простои не по вине работника оплачиваются в размере 2/3 тарифной ставки работника данного разряда. Если заработок работника зависит от количества и качества продукции, то неисправимый брак по вине работника не оплачивается. А если брак допущен по другим причинам и вины работника здесь нет, то он оплачивается в пониженном размере по сравнению с годными изделиями</a:t>
            </a:r>
            <a:r>
              <a:rPr lang="ru-RU" sz="2000" dirty="0" smtClean="0"/>
              <a:t>.</a:t>
            </a:r>
          </a:p>
          <a:p>
            <a:pPr indent="457200"/>
            <a:endParaRPr lang="ru-RU" sz="2000" dirty="0"/>
          </a:p>
          <a:p>
            <a:pPr indent="457200"/>
            <a:r>
              <a:rPr lang="ru-RU" sz="2000" dirty="0"/>
              <a:t>Каждый час работы в ночное время оплачивается в повышенном размере по сравнению с работой в нормальных условиях.</a:t>
            </a:r>
          </a:p>
        </p:txBody>
      </p:sp>
    </p:spTree>
    <p:extLst>
      <p:ext uri="{BB962C8B-B14F-4D97-AF65-F5344CB8AC3E}">
        <p14:creationId xmlns:p14="http://schemas.microsoft.com/office/powerpoint/2010/main" val="379664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1747" y="1010088"/>
            <a:ext cx="9335589" cy="489364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7200"/>
            <a:r>
              <a:rPr lang="ru-RU" sz="2400" dirty="0"/>
              <a:t>Итак, в соответствии со ст. 129 ТК РФ, зарплата включает вознаграждение за труд, стимулирующие выплаты, компенсации. Основной заработной платой при этом можно считать именно вознаграждение за осуществляемую трудовую деятельность.</a:t>
            </a:r>
          </a:p>
          <a:p>
            <a:pPr indent="457200"/>
            <a:r>
              <a:rPr lang="ru-RU" sz="2400" dirty="0"/>
              <a:t>Кроме основной, работники имеют право и на дополнительную заработную плату, например оплата отпуска, время нахождения в командировке перерывов на работе кормящих матерей, льготных часов подростков, выходного пособия при увольнении и др. Дополнительная заработная плата начисляется на основании документов, подтверждающих право работника на оплату за неотработанное время, по среднему заработку.</a:t>
            </a:r>
          </a:p>
        </p:txBody>
      </p:sp>
    </p:spTree>
    <p:extLst>
      <p:ext uri="{BB962C8B-B14F-4D97-AF65-F5344CB8AC3E}">
        <p14:creationId xmlns:p14="http://schemas.microsoft.com/office/powerpoint/2010/main" val="42252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7943" y="205723"/>
            <a:ext cx="10215154" cy="646330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r>
              <a:rPr lang="ru-RU" dirty="0">
                <a:solidFill>
                  <a:schemeClr val="tx1">
                    <a:lumMod val="95000"/>
                    <a:lumOff val="5000"/>
                  </a:schemeClr>
                </a:solidFill>
              </a:rPr>
              <a:t>Статья 130 ТК РФ определяет основные государственные гарантии по оплате труда работников:</a:t>
            </a:r>
          </a:p>
          <a:p>
            <a:pPr marL="285750" indent="-285750">
              <a:buFont typeface="Wingdings" panose="05000000000000000000" pitchFamily="2" charset="2"/>
              <a:buChar char="Ø"/>
            </a:pPr>
            <a:r>
              <a:rPr lang="ru-RU" dirty="0">
                <a:solidFill>
                  <a:schemeClr val="tx1">
                    <a:lumMod val="95000"/>
                    <a:lumOff val="5000"/>
                  </a:schemeClr>
                </a:solidFill>
              </a:rPr>
              <a:t>величина минимального размера оплаты труда в Российской Федерации;</a:t>
            </a:r>
          </a:p>
          <a:p>
            <a:pPr marL="285750" indent="-285750">
              <a:buFont typeface="Wingdings" panose="05000000000000000000" pitchFamily="2" charset="2"/>
              <a:buChar char="Ø"/>
            </a:pPr>
            <a:r>
              <a:rPr lang="ru-RU" dirty="0">
                <a:solidFill>
                  <a:schemeClr val="tx1">
                    <a:lumMod val="95000"/>
                    <a:lumOff val="5000"/>
                  </a:schemeClr>
                </a:solidFill>
              </a:rPr>
              <a:t>меры, обеспечивающие повышение уровня реального содержания заработной платы (например индексация заработной платы в связи с ростом потребительских цен на товары и услуги);</a:t>
            </a:r>
          </a:p>
          <a:p>
            <a:pPr marL="285750" indent="-285750">
              <a:buFont typeface="Wingdings" panose="05000000000000000000" pitchFamily="2" charset="2"/>
              <a:buChar char="Ø"/>
            </a:pPr>
            <a:r>
              <a:rPr lang="ru-RU" dirty="0">
                <a:solidFill>
                  <a:schemeClr val="tx1">
                    <a:lumMod val="95000"/>
                    <a:lumOff val="5000"/>
                  </a:schemeClr>
                </a:solidFill>
              </a:rPr>
              <a:t>ограничение перечня оснований и размеров удержаний из заработной платы по распоряжению работодателя, а также размеров налогообложения доходов от заработной платы;</a:t>
            </a:r>
          </a:p>
          <a:p>
            <a:pPr marL="285750" indent="-285750">
              <a:buFont typeface="Wingdings" panose="05000000000000000000" pitchFamily="2" charset="2"/>
              <a:buChar char="Ø"/>
            </a:pPr>
            <a:r>
              <a:rPr lang="ru-RU" dirty="0">
                <a:solidFill>
                  <a:schemeClr val="tx1">
                    <a:lumMod val="95000"/>
                    <a:lumOff val="5000"/>
                  </a:schemeClr>
                </a:solidFill>
              </a:rPr>
              <a:t>ограничение оплаты труда в натуральной форме;</a:t>
            </a:r>
          </a:p>
          <a:p>
            <a:pPr marL="285750" indent="-285750">
              <a:buFont typeface="Wingdings" panose="05000000000000000000" pitchFamily="2" charset="2"/>
              <a:buChar char="Ø"/>
            </a:pPr>
            <a:r>
              <a:rPr lang="ru-RU" dirty="0">
                <a:solidFill>
                  <a:schemeClr val="tx1">
                    <a:lumMod val="95000"/>
                    <a:lumOff val="5000"/>
                  </a:schemeClr>
                </a:solidFill>
              </a:rPr>
              <a:t>обеспечение получения работником заработной платы в случае прекращения деятельности работодателя и его неплатежеспособности в соответствии с федеральными законами;</a:t>
            </a:r>
          </a:p>
          <a:p>
            <a:pPr marL="285750" indent="-285750">
              <a:buFont typeface="Wingdings" panose="05000000000000000000" pitchFamily="2" charset="2"/>
              <a:buChar char="Ø"/>
            </a:pPr>
            <a:r>
              <a:rPr lang="ru-RU" dirty="0">
                <a:solidFill>
                  <a:schemeClr val="tx1">
                    <a:lumMod val="95000"/>
                    <a:lumOff val="5000"/>
                  </a:schemeClr>
                </a:solidFill>
              </a:rPr>
              <a:t>федеральный государственный надзор за соблюдением трудового законодательства и иных нормативных правовых актов, содержащих нормы трудового права, включающий в себя проведение проверок полноты и своевременности выплаты заработной платы и реализации государственных гарантий по оплате труда;</a:t>
            </a:r>
          </a:p>
          <a:p>
            <a:pPr marL="285750" indent="-285750">
              <a:buFont typeface="Wingdings" panose="05000000000000000000" pitchFamily="2" charset="2"/>
              <a:buChar char="Ø"/>
            </a:pPr>
            <a:r>
              <a:rPr lang="ru-RU" dirty="0">
                <a:solidFill>
                  <a:schemeClr val="tx1">
                    <a:lumMod val="95000"/>
                    <a:lumOff val="5000"/>
                  </a:schemeClr>
                </a:solidFill>
              </a:rPr>
              <a:t>ответственность работодателей за нарушение требований, установленных трудовым законодательством и иными нормативными правовыми актами, содержащими нормы трудового права, коллективными договорами, соглашениями;</a:t>
            </a:r>
          </a:p>
          <a:p>
            <a:pPr marL="285750" indent="-285750">
              <a:buFont typeface="Wingdings" panose="05000000000000000000" pitchFamily="2" charset="2"/>
              <a:buChar char="Ø"/>
            </a:pPr>
            <a:r>
              <a:rPr lang="ru-RU" dirty="0">
                <a:solidFill>
                  <a:schemeClr val="tx1">
                    <a:lumMod val="95000"/>
                    <a:lumOff val="5000"/>
                  </a:schemeClr>
                </a:solidFill>
              </a:rPr>
              <a:t>сроки и очередность выплаты заработной платы.</a:t>
            </a:r>
          </a:p>
        </p:txBody>
      </p:sp>
    </p:spTree>
    <p:extLst>
      <p:ext uri="{BB962C8B-B14F-4D97-AF65-F5344CB8AC3E}">
        <p14:creationId xmlns:p14="http://schemas.microsoft.com/office/powerpoint/2010/main" val="4217989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8342" y="374468"/>
            <a:ext cx="11504024" cy="286232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r>
              <a:rPr lang="ru-RU" dirty="0">
                <a:solidFill>
                  <a:schemeClr val="tx1">
                    <a:lumMod val="95000"/>
                    <a:lumOff val="5000"/>
                  </a:schemeClr>
                </a:solidFill>
              </a:rPr>
              <a:t>В соответствии с локальными нормативными актами работодатель может выплачивать работникам надбавки, различные доплаты стимулирующего характера и премии. Систему премирования каждый работодатель разрабатывает самостоятельно. Организация вправе установить для сотрудников любые виды премий. Премии можно квалифицировать в зависимости от того, как часто и за какой период их платят. По этим признакам их можно разделить на: разовые; периодические, которые выплачивают в течение года (например, ежемесячные и ежеквартальные); по итогам работы за год.</a:t>
            </a:r>
          </a:p>
          <a:p>
            <a:pPr indent="457200"/>
            <a:r>
              <a:rPr lang="ru-RU" dirty="0">
                <a:solidFill>
                  <a:schemeClr val="tx1">
                    <a:lumMod val="95000"/>
                    <a:lumOff val="5000"/>
                  </a:schemeClr>
                </a:solidFill>
              </a:rPr>
              <a:t>В зависимости от оснований выплаты премии делят на производственные, которые начисляют за трудовые достижения сотрудника, и непроизводственные (они не связаны с результатами трудовой деятельности сотрудника).</a:t>
            </a:r>
          </a:p>
        </p:txBody>
      </p:sp>
      <p:sp>
        <p:nvSpPr>
          <p:cNvPr id="4" name="Прямоугольник 3"/>
          <p:cNvSpPr/>
          <p:nvPr/>
        </p:nvSpPr>
        <p:spPr>
          <a:xfrm>
            <a:off x="348342" y="3720608"/>
            <a:ext cx="11504024" cy="258532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r>
              <a:rPr lang="ru-RU" dirty="0">
                <a:solidFill>
                  <a:schemeClr val="tx1">
                    <a:lumMod val="95000"/>
                    <a:lumOff val="5000"/>
                  </a:schemeClr>
                </a:solidFill>
              </a:rPr>
              <a:t>Ежемесячные и ежеквартальные премии могут быть как производственными, так и непроизводственными. Обычно выплата ежемесячных и ежеквартальных премий связана с трудовой деятельностью сотрудников. Обычно доплаты и премии начисляются на основании приказов руководителя.</a:t>
            </a:r>
          </a:p>
          <a:p>
            <a:pPr indent="457200"/>
            <a:r>
              <a:rPr lang="ru-RU" dirty="0">
                <a:solidFill>
                  <a:schemeClr val="tx1">
                    <a:lumMod val="95000"/>
                    <a:lumOff val="5000"/>
                  </a:schemeClr>
                </a:solidFill>
              </a:rPr>
              <a:t>Для форм статистической отчетности иногда необходима информация о составе фонда заработной платы и выплат социального характера. В состав фонда заработной платы включают все начисления за отработанное время, премии, надбавки, доплаты, материальная помощь, отпуск и т.п. К выплатам социального характера можно отнести оплата путевок сотрудникам, оплата проезда к месту работы, стипендии, компенсация морального вреда и </a:t>
            </a:r>
            <a:r>
              <a:rPr lang="ru-RU" dirty="0" err="1">
                <a:solidFill>
                  <a:schemeClr val="tx1">
                    <a:lumMod val="95000"/>
                    <a:lumOff val="5000"/>
                  </a:schemeClr>
                </a:solidFill>
              </a:rPr>
              <a:t>т.п</a:t>
            </a:r>
            <a:endParaRPr lang="ru-RU" dirty="0">
              <a:solidFill>
                <a:schemeClr val="tx1">
                  <a:lumMod val="95000"/>
                  <a:lumOff val="5000"/>
                </a:schemeClr>
              </a:solidFill>
            </a:endParaRPr>
          </a:p>
        </p:txBody>
      </p:sp>
    </p:spTree>
    <p:extLst>
      <p:ext uri="{BB962C8B-B14F-4D97-AF65-F5344CB8AC3E}">
        <p14:creationId xmlns:p14="http://schemas.microsoft.com/office/powerpoint/2010/main" val="2570849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66948" y="214589"/>
            <a:ext cx="10101943" cy="83099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u-RU" sz="2400" b="1" dirty="0">
                <a:solidFill>
                  <a:schemeClr val="tx1">
                    <a:lumMod val="95000"/>
                    <a:lumOff val="5000"/>
                  </a:schemeClr>
                </a:solidFill>
              </a:rPr>
              <a:t>Исчисление средней заработной платы и сумм отпускных, компенсаций при увольнении</a:t>
            </a:r>
          </a:p>
        </p:txBody>
      </p:sp>
      <p:sp>
        <p:nvSpPr>
          <p:cNvPr id="4" name="Прямоугольник 3"/>
          <p:cNvSpPr/>
          <p:nvPr/>
        </p:nvSpPr>
        <p:spPr>
          <a:xfrm>
            <a:off x="1053735" y="1488728"/>
            <a:ext cx="10580915" cy="5016758"/>
          </a:xfrm>
          <a:prstGeom prst="rect">
            <a:avLst/>
          </a:prstGeom>
        </p:spPr>
        <p:txBody>
          <a:bodyPr wrap="square">
            <a:spAutoFit/>
          </a:bodyPr>
          <a:lstStyle/>
          <a:p>
            <a:pPr indent="457200"/>
            <a:r>
              <a:rPr lang="ru-RU" sz="2000" dirty="0"/>
              <a:t>Каждый работник имеет право на ежегодный отпуск (ст. 114 ТК РФ). В период отпуска за ним сохраняется рабочее место и средний заработок. Порядок его расчета установлен в статье 139 Трудового кодекса и Положении об особенностях порядка исчисления средней заработной платы, утвержденном постановлением Правительства РФ от 24.12.2007 № 922 (далее — Положение).</a:t>
            </a:r>
          </a:p>
          <a:p>
            <a:pPr indent="457200"/>
            <a:r>
              <a:rPr lang="ru-RU" sz="2000" dirty="0"/>
              <a:t>В 2010 году Президент РФ подписал Федеральный закон от 01.07.2010 № 139-ФЗ, которым ратифицировал Конвенцию об оплачиваемых отпусках. Конвенция была принята на Генеральной конференции Международной организации труда (МОТ) в Женеве 24 июня 1970 года. Согласно статье 17 Конвенции официальные документы о ее ратификации направляются генеральному директору Международного бюро труда для регистрации. В Конвенции указано, что минимальная продолжительность ежегодного оплачиваемого отпуска составляет три рабочих недели за один год работы. Однако каждая страна при ратификации Конвенции может установить более длительный период отпуска. В России он составляет 28 календарных дней (ст. 115ТК РФ).</a:t>
            </a:r>
          </a:p>
        </p:txBody>
      </p:sp>
    </p:spTree>
    <p:extLst>
      <p:ext uri="{BB962C8B-B14F-4D97-AF65-F5344CB8AC3E}">
        <p14:creationId xmlns:p14="http://schemas.microsoft.com/office/powerpoint/2010/main" val="2446260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1120" y="508342"/>
            <a:ext cx="10215154" cy="5632311"/>
          </a:xfrm>
          <a:prstGeom prst="rect">
            <a:avLst/>
          </a:prstGeom>
        </p:spPr>
        <p:txBody>
          <a:bodyPr wrap="square">
            <a:spAutoFit/>
          </a:bodyPr>
          <a:lstStyle/>
          <a:p>
            <a:pPr indent="457200"/>
            <a:r>
              <a:rPr lang="ru-RU" sz="2400" dirty="0"/>
              <a:t>Существует два способа расчета среднего заработка. </a:t>
            </a:r>
            <a:r>
              <a:rPr lang="ru-RU" sz="2400" b="1" i="1" dirty="0">
                <a:effectLst>
                  <a:outerShdw blurRad="38100" dist="38100" dir="2700000" algn="tl">
                    <a:srgbClr val="000000">
                      <a:alpha val="43137"/>
                    </a:srgbClr>
                  </a:outerShdw>
                </a:effectLst>
              </a:rPr>
              <a:t>Первый способ </a:t>
            </a:r>
            <a:r>
              <a:rPr lang="ru-RU" sz="2400" dirty="0"/>
              <a:t>применяется для оплаты времени нахождения работника в отпуске, командировке, а также для оплаты компенсации неиспользованного отпуска при увольнении работника. </a:t>
            </a:r>
            <a:r>
              <a:rPr lang="ru-RU" sz="2400" b="1" i="1" dirty="0">
                <a:effectLst>
                  <a:outerShdw blurRad="38100" dist="38100" dir="2700000" algn="tl">
                    <a:srgbClr val="000000">
                      <a:alpha val="43137"/>
                    </a:srgbClr>
                  </a:outerShdw>
                </a:effectLst>
              </a:rPr>
              <a:t>Второй способ</a:t>
            </a:r>
            <a:r>
              <a:rPr lang="ru-RU" sz="2400" dirty="0"/>
              <a:t> применяется для оплаты пособий по временной нетрудоспособности. Методика расчета среднего заработка при каждом способе отличается, и регулируется различными нормативно-правовыми актами. Первый способ расчета регламентирован Положением.</a:t>
            </a:r>
          </a:p>
          <a:p>
            <a:pPr indent="457200"/>
            <a:r>
              <a:rPr lang="ru-RU" sz="2400" dirty="0"/>
              <a:t>Все лица, работающие по трудовому договору в организациях, относящихся к любым формам собственности, независимо от степени занятости, места выполнения трудовых обязанностей, занимаемой должности или выполняемой работы, срока трудового договора и формы оплаты труда, имеют право на ежегодный оплачиваемый отпуск.</a:t>
            </a:r>
          </a:p>
        </p:txBody>
      </p:sp>
    </p:spTree>
    <p:extLst>
      <p:ext uri="{BB962C8B-B14F-4D97-AF65-F5344CB8AC3E}">
        <p14:creationId xmlns:p14="http://schemas.microsoft.com/office/powerpoint/2010/main" val="106622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3004" y="392111"/>
            <a:ext cx="9213669" cy="1323439"/>
          </a:xfrm>
          <a:prstGeom prst="rect">
            <a:avLst/>
          </a:prstGeom>
        </p:spPr>
        <p:txBody>
          <a:bodyPr wrap="square">
            <a:spAutoFit/>
          </a:bodyPr>
          <a:lstStyle/>
          <a:p>
            <a:pPr indent="457200"/>
            <a:r>
              <a:rPr lang="ru-RU" sz="2000" dirty="0"/>
              <a:t>Средняя заработная плата, сохраняемая на период отпуска, рассчитывается путем умножения среднего дневного заработка на количество дней отпуска (ч. 3 ст. 139 ТК РФ). Средний дневной заработок определяется по формуле:</a:t>
            </a:r>
          </a:p>
        </p:txBody>
      </p:sp>
      <p:graphicFrame>
        <p:nvGraphicFramePr>
          <p:cNvPr id="3" name="Объект 2"/>
          <p:cNvGraphicFramePr>
            <a:graphicFrameLocks noChangeAspect="1"/>
          </p:cNvGraphicFramePr>
          <p:nvPr>
            <p:extLst>
              <p:ext uri="{D42A27DB-BD31-4B8C-83A1-F6EECF244321}">
                <p14:modId xmlns:p14="http://schemas.microsoft.com/office/powerpoint/2010/main" val="3837755057"/>
              </p:ext>
            </p:extLst>
          </p:nvPr>
        </p:nvGraphicFramePr>
        <p:xfrm>
          <a:off x="1297575" y="1832830"/>
          <a:ext cx="10119362" cy="1994261"/>
        </p:xfrm>
        <a:graphic>
          <a:graphicData uri="http://schemas.openxmlformats.org/presentationml/2006/ole">
            <mc:AlternateContent xmlns:mc="http://schemas.openxmlformats.org/markup-compatibility/2006">
              <mc:Choice xmlns:v="urn:schemas-microsoft-com:vml" Requires="v">
                <p:oleObj spid="_x0000_s2051" name="Документ" r:id="rId3" imgW="5975649" imgH="1512411" progId="Word.Document.12">
                  <p:embed/>
                </p:oleObj>
              </mc:Choice>
              <mc:Fallback>
                <p:oleObj name="Документ" r:id="rId3" imgW="5975649" imgH="1512411" progId="Word.Document.12">
                  <p:embed/>
                  <p:pic>
                    <p:nvPicPr>
                      <p:cNvPr id="0" name=""/>
                      <p:cNvPicPr/>
                      <p:nvPr/>
                    </p:nvPicPr>
                    <p:blipFill>
                      <a:blip r:embed="rId4"/>
                      <a:stretch>
                        <a:fillRect/>
                      </a:stretch>
                    </p:blipFill>
                    <p:spPr>
                      <a:xfrm>
                        <a:off x="1297575" y="1832830"/>
                        <a:ext cx="10119362" cy="1994261"/>
                      </a:xfrm>
                      <a:prstGeom prst="rect">
                        <a:avLst/>
                      </a:prstGeom>
                      <a:solidFill>
                        <a:schemeClr val="accent6">
                          <a:lumMod val="60000"/>
                          <a:lumOff val="40000"/>
                        </a:schemeClr>
                      </a:solidFill>
                    </p:spPr>
                  </p:pic>
                </p:oleObj>
              </mc:Fallback>
            </mc:AlternateContent>
          </a:graphicData>
        </a:graphic>
      </p:graphicFrame>
      <p:sp>
        <p:nvSpPr>
          <p:cNvPr id="5" name="Прямоугольник 4"/>
          <p:cNvSpPr/>
          <p:nvPr/>
        </p:nvSpPr>
        <p:spPr>
          <a:xfrm>
            <a:off x="1645920" y="4274943"/>
            <a:ext cx="10503852" cy="1323439"/>
          </a:xfrm>
          <a:prstGeom prst="rect">
            <a:avLst/>
          </a:prstGeom>
        </p:spPr>
        <p:txBody>
          <a:bodyPr wrap="square">
            <a:spAutoFit/>
          </a:bodyPr>
          <a:lstStyle/>
          <a:p>
            <a:pPr indent="457200"/>
            <a:r>
              <a:rPr lang="ru-RU" sz="2000" dirty="0"/>
              <a:t>В приведенной выше формуле два показателя. Рассмотрим, как формируется каждый из них. Порядок определения количества учитываемых календарных дней зависит от того, отработан расчетный период полностью или не полностью.</a:t>
            </a:r>
            <a:endParaRPr lang="ru-RU" sz="2000" dirty="0"/>
          </a:p>
        </p:txBody>
      </p:sp>
    </p:spTree>
    <p:extLst>
      <p:ext uri="{BB962C8B-B14F-4D97-AF65-F5344CB8AC3E}">
        <p14:creationId xmlns:p14="http://schemas.microsoft.com/office/powerpoint/2010/main" val="306510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314" y="458430"/>
            <a:ext cx="10711543" cy="107721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u-RU" sz="3200" b="1" dirty="0">
                <a:solidFill>
                  <a:schemeClr val="tx1">
                    <a:lumMod val="95000"/>
                    <a:lumOff val="5000"/>
                  </a:schemeClr>
                </a:solidFill>
              </a:rPr>
              <a:t>Законодательное регулирование труда и его оплаты</a:t>
            </a:r>
          </a:p>
        </p:txBody>
      </p:sp>
      <p:sp>
        <p:nvSpPr>
          <p:cNvPr id="3" name="Прямоугольник 2"/>
          <p:cNvSpPr/>
          <p:nvPr/>
        </p:nvSpPr>
        <p:spPr>
          <a:xfrm>
            <a:off x="1297577" y="1850299"/>
            <a:ext cx="10145486" cy="4401205"/>
          </a:xfrm>
          <a:prstGeom prst="rect">
            <a:avLst/>
          </a:prstGeom>
        </p:spPr>
        <p:txBody>
          <a:bodyPr wrap="square">
            <a:spAutoFit/>
          </a:bodyPr>
          <a:lstStyle/>
          <a:p>
            <a:pPr indent="457200"/>
            <a:r>
              <a:rPr lang="ru-RU" sz="2000" b="1" i="1" u="sng" dirty="0">
                <a:effectLst>
                  <a:outerShdw blurRad="38100" dist="38100" dir="2700000" algn="tl">
                    <a:srgbClr val="000000">
                      <a:alpha val="43137"/>
                    </a:srgbClr>
                  </a:outerShdw>
                </a:effectLst>
              </a:rPr>
              <a:t>Трудовые отношения </a:t>
            </a:r>
            <a:r>
              <a:rPr lang="ru-RU" sz="2000" dirty="0"/>
              <a:t>- отношения, основанные на соглашении между работником и работодателем о личном выполнении работником за плату трудовой функции (работы по определенной специальности, квалификации или должности).</a:t>
            </a:r>
          </a:p>
          <a:p>
            <a:pPr indent="457200"/>
            <a:r>
              <a:rPr lang="ru-RU" sz="2000" dirty="0"/>
              <a:t>Понятие </a:t>
            </a:r>
            <a:r>
              <a:rPr lang="ru-RU" sz="2000" b="1" i="1" u="sng" dirty="0">
                <a:effectLst>
                  <a:outerShdw blurRad="38100" dist="38100" dir="2700000" algn="tl">
                    <a:srgbClr val="000000">
                      <a:alpha val="43137"/>
                    </a:srgbClr>
                  </a:outerShdw>
                </a:effectLst>
              </a:rPr>
              <a:t>заработной платы </a:t>
            </a:r>
            <a:r>
              <a:rPr lang="ru-RU" sz="2000" dirty="0"/>
              <a:t>закреплено в статье 129 Трудового Кодекса РФ. Заработная плата (оплата труда работника) - вознаграждение за труд в зависимости от квалификации работника, сложности, количества, качества и условий выполняемой работы, а также компенсационные выплаты (доплаты и надбавки компенсационного характера, в том числе за работу в условиях, отклоняющихся от нормальных, работу в особых климатических условиях и на территориях, подвергшихся радиоактивному загрязнению, и иные выплаты компенсационного характера) и стимулирующие выплаты (доплаты и надбавки стимулирующего характера, премии и иные поощрительные выплаты).</a:t>
            </a:r>
          </a:p>
        </p:txBody>
      </p:sp>
    </p:spTree>
    <p:extLst>
      <p:ext uri="{BB962C8B-B14F-4D97-AF65-F5344CB8AC3E}">
        <p14:creationId xmlns:p14="http://schemas.microsoft.com/office/powerpoint/2010/main" val="3827479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89464" y="940751"/>
            <a:ext cx="9361714" cy="1323439"/>
          </a:xfrm>
          <a:prstGeom prst="rect">
            <a:avLst/>
          </a:prstGeom>
        </p:spPr>
        <p:txBody>
          <a:bodyPr wrap="square">
            <a:spAutoFit/>
          </a:bodyPr>
          <a:lstStyle/>
          <a:p>
            <a:pPr indent="457200"/>
            <a:r>
              <a:rPr lang="ru-RU" sz="2000" dirty="0"/>
              <a:t>Если расчетный период отработан полностью, количество учитываемых календарных дней определяют умножением количества календарных месяцев расчетного периода (12) на среднее количество календарных дней в месяце — 29,3 (п. 10 Положения)</a:t>
            </a:r>
          </a:p>
        </p:txBody>
      </p:sp>
      <p:pic>
        <p:nvPicPr>
          <p:cNvPr id="5" name="Рисунок 4"/>
          <p:cNvPicPr>
            <a:picLocks noChangeAspect="1"/>
          </p:cNvPicPr>
          <p:nvPr/>
        </p:nvPicPr>
        <p:blipFill>
          <a:blip r:embed="rId2"/>
          <a:stretch>
            <a:fillRect/>
          </a:stretch>
        </p:blipFill>
        <p:spPr>
          <a:xfrm>
            <a:off x="1923301" y="2943956"/>
            <a:ext cx="8056723" cy="1793612"/>
          </a:xfrm>
          <a:prstGeom prst="rect">
            <a:avLst/>
          </a:prstGeom>
          <a:solidFill>
            <a:schemeClr val="accent6">
              <a:lumMod val="40000"/>
              <a:lumOff val="60000"/>
            </a:schemeClr>
          </a:solidFill>
        </p:spPr>
      </p:pic>
    </p:spTree>
    <p:extLst>
      <p:ext uri="{BB962C8B-B14F-4D97-AF65-F5344CB8AC3E}">
        <p14:creationId xmlns:p14="http://schemas.microsoft.com/office/powerpoint/2010/main" val="3063338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5657" y="812636"/>
            <a:ext cx="10145486" cy="1754326"/>
          </a:xfrm>
          <a:prstGeom prst="rect">
            <a:avLst/>
          </a:prstGeom>
        </p:spPr>
        <p:txBody>
          <a:bodyPr wrap="square">
            <a:spAutoFit/>
          </a:bodyPr>
          <a:lstStyle/>
          <a:p>
            <a:pPr indent="457200" algn="just"/>
            <a:r>
              <a:rPr lang="ru-RU" dirty="0"/>
              <a:t>Если в расчетном периоде были не полностью отработанные месяцы, при определении количества календарных дней, приходящихся на фактически отработанное время, приведенная выше формула применяется только в отношении полностью отработанных месяцев.</a:t>
            </a:r>
          </a:p>
          <a:p>
            <a:pPr indent="457200" algn="just"/>
            <a:r>
              <a:rPr lang="ru-RU" dirty="0"/>
              <a:t>Количество учитываемых календарных дней отработанном месяце определяется следующим образом:</a:t>
            </a:r>
          </a:p>
        </p:txBody>
      </p:sp>
      <p:pic>
        <p:nvPicPr>
          <p:cNvPr id="3" name="Рисунок 2"/>
          <p:cNvPicPr>
            <a:picLocks noChangeAspect="1"/>
          </p:cNvPicPr>
          <p:nvPr/>
        </p:nvPicPr>
        <p:blipFill rotWithShape="1">
          <a:blip r:embed="rId2"/>
          <a:srcRect b="18005"/>
          <a:stretch/>
        </p:blipFill>
        <p:spPr>
          <a:xfrm>
            <a:off x="2028381" y="2844467"/>
            <a:ext cx="8440039" cy="2102001"/>
          </a:xfrm>
          <a:prstGeom prst="rect">
            <a:avLst/>
          </a:prstGeom>
          <a:solidFill>
            <a:schemeClr val="accent6">
              <a:lumMod val="40000"/>
              <a:lumOff val="60000"/>
            </a:schemeClr>
          </a:solidFill>
        </p:spPr>
      </p:pic>
    </p:spTree>
    <p:extLst>
      <p:ext uri="{BB962C8B-B14F-4D97-AF65-F5344CB8AC3E}">
        <p14:creationId xmlns:p14="http://schemas.microsoft.com/office/powerpoint/2010/main" val="3692268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7543" y="434153"/>
            <a:ext cx="9213669" cy="5940088"/>
          </a:xfrm>
          <a:prstGeom prst="rect">
            <a:avLst/>
          </a:prstGeom>
        </p:spPr>
        <p:txBody>
          <a:bodyPr wrap="square">
            <a:spAutoFit/>
          </a:bodyPr>
          <a:lstStyle/>
          <a:p>
            <a:pPr indent="457200"/>
            <a:r>
              <a:rPr lang="ru-RU" sz="2000" dirty="0"/>
              <a:t>При определении количества календарных дней, приходящихся на фактически отработанное время, в не полностью отработанных месяцах следует учесть следующее:</a:t>
            </a:r>
          </a:p>
          <a:p>
            <a:pPr marL="342900" indent="-342900">
              <a:buFont typeface="Arial" panose="020B0604020202020204" pitchFamily="34" charset="0"/>
              <a:buChar char="•"/>
            </a:pPr>
            <a:r>
              <a:rPr lang="ru-RU" sz="2000" dirty="0"/>
              <a:t> - праздничные дни, выпавшие на время отпуска, исключаемого из расчетного периода, следует относить к календарным дням, приходящимся на фактически отработанное (присутственное) время, поскольку они не являются днями отпуска (ч. 1 ст. 120 ТК РФ);</a:t>
            </a:r>
          </a:p>
          <a:p>
            <a:pPr marL="342900" indent="-342900">
              <a:buFont typeface="Arial" panose="020B0604020202020204" pitchFamily="34" charset="0"/>
              <a:buChar char="•"/>
            </a:pPr>
            <a:r>
              <a:rPr lang="ru-RU" sz="2000" dirty="0"/>
              <a:t>  - другие исключаемые периоды, помимо отпуска, не учитываются вместе с выходными и праздничными днями, выпавшими на эти периоды;</a:t>
            </a:r>
          </a:p>
          <a:p>
            <a:pPr marL="342900" indent="-342900">
              <a:buFont typeface="Arial" panose="020B0604020202020204" pitchFamily="34" charset="0"/>
              <a:buChar char="•"/>
            </a:pPr>
            <a:r>
              <a:rPr lang="ru-RU" sz="2000" dirty="0"/>
              <a:t>   - выходные (не праздники!) относятся к календарным дням, приходящимся на фактически отработанное время;</a:t>
            </a:r>
          </a:p>
          <a:p>
            <a:pPr marL="342900" indent="-342900">
              <a:buFont typeface="Arial" panose="020B0604020202020204" pitchFamily="34" charset="0"/>
              <a:buChar char="•"/>
            </a:pPr>
            <a:r>
              <a:rPr lang="ru-RU" sz="2000" dirty="0"/>
              <a:t>    - выходные на границе отработанного и исключаемого времени априори относятся к календарным дням, приходящимся на фактически отработанное время. Однако, если документально установлено, что исключаемое время начинается или заканчивается в выходной (работник попал в больницу в воскресенье или приехал из командировки в субботу), этот день относится к исключаемому периоду.</a:t>
            </a:r>
          </a:p>
        </p:txBody>
      </p:sp>
    </p:spTree>
    <p:extLst>
      <p:ext uri="{BB962C8B-B14F-4D97-AF65-F5344CB8AC3E}">
        <p14:creationId xmlns:p14="http://schemas.microsoft.com/office/powerpoint/2010/main" val="1736700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0387" y="434991"/>
            <a:ext cx="9004663" cy="590931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r>
              <a:rPr lang="ru-RU" dirty="0">
                <a:solidFill>
                  <a:schemeClr val="tx1">
                    <a:lumMod val="95000"/>
                    <a:lumOff val="5000"/>
                  </a:schemeClr>
                </a:solidFill>
              </a:rPr>
              <a:t> Величина фактической заработной платы, начисленной за расчетный период, определяется следующим </a:t>
            </a:r>
            <a:r>
              <a:rPr lang="ru-RU" dirty="0" smtClean="0">
                <a:solidFill>
                  <a:schemeClr val="tx1">
                    <a:lumMod val="95000"/>
                    <a:lumOff val="5000"/>
                  </a:schemeClr>
                </a:solidFill>
              </a:rPr>
              <a:t>образом:</a:t>
            </a:r>
          </a:p>
          <a:p>
            <a:pPr indent="457200"/>
            <a:endParaRPr lang="ru-RU" dirty="0">
              <a:solidFill>
                <a:schemeClr val="tx1">
                  <a:lumMod val="95000"/>
                  <a:lumOff val="5000"/>
                </a:schemeClr>
              </a:solidFill>
            </a:endParaRPr>
          </a:p>
          <a:p>
            <a:pPr marL="285750" indent="-285750">
              <a:buFont typeface="Arial" panose="020B0604020202020204" pitchFamily="34" charset="0"/>
              <a:buChar char="•"/>
            </a:pPr>
            <a:r>
              <a:rPr lang="ru-RU" dirty="0">
                <a:solidFill>
                  <a:schemeClr val="tx1">
                    <a:lumMod val="95000"/>
                    <a:lumOff val="5000"/>
                  </a:schemeClr>
                </a:solidFill>
              </a:rPr>
              <a:t>1.	Из всей суммы начислений и выплат в пользу работника выделяем суммы, учитываемые и не учитываемые при исчислении отпускных. Перечень учитываемых выплат приведен в пункте 2 Положения, в него включены в том числе доплаты и надбавки за труд к тарифным ставкам (окладам). Выплаты, которые не соответствуют этому перечню, не могут быть учтены. Мы не будем подробно останавливаться на этом вопросе.</a:t>
            </a:r>
          </a:p>
          <a:p>
            <a:pPr marL="285750" indent="-285750">
              <a:buFont typeface="Arial" panose="020B0604020202020204" pitchFamily="34" charset="0"/>
              <a:buChar char="•"/>
            </a:pPr>
            <a:r>
              <a:rPr lang="ru-RU" dirty="0">
                <a:solidFill>
                  <a:schemeClr val="tx1">
                    <a:lumMod val="95000"/>
                    <a:lumOff val="5000"/>
                  </a:schemeClr>
                </a:solidFill>
              </a:rPr>
              <a:t>2.	Рассчитываем величину премий, учитываемых при исчислении среднего заработка.</a:t>
            </a:r>
          </a:p>
          <a:p>
            <a:pPr marL="342900" indent="-342900">
              <a:buFont typeface="Arial" panose="020B0604020202020204" pitchFamily="34" charset="0"/>
              <a:buChar char="•"/>
            </a:pPr>
            <a:r>
              <a:rPr lang="ru-RU" dirty="0" smtClean="0">
                <a:solidFill>
                  <a:schemeClr val="tx1">
                    <a:lumMod val="95000"/>
                    <a:lumOff val="5000"/>
                  </a:schemeClr>
                </a:solidFill>
              </a:rPr>
              <a:t>3.Проводим </a:t>
            </a:r>
            <a:r>
              <a:rPr lang="ru-RU" dirty="0">
                <a:solidFill>
                  <a:schemeClr val="tx1">
                    <a:lumMod val="95000"/>
                    <a:lumOff val="5000"/>
                  </a:schemeClr>
                </a:solidFill>
              </a:rPr>
              <a:t>корректировку либо суммы выплат, либо среднего дневного заработка, если на предприятии (в подразделении) в течение расчетного периода или после его окончания повышались оклады (тарифные ставки</a:t>
            </a:r>
            <a:r>
              <a:rPr lang="ru-RU" dirty="0" smtClean="0">
                <a:solidFill>
                  <a:schemeClr val="tx1">
                    <a:lumMod val="95000"/>
                    <a:lumOff val="5000"/>
                  </a:schemeClr>
                </a:solidFill>
              </a:rPr>
              <a:t>).</a:t>
            </a:r>
          </a:p>
          <a:p>
            <a:pPr marL="342900" indent="-342900">
              <a:buAutoNum type="arabicPeriod" startAt="3"/>
            </a:pPr>
            <a:endParaRPr lang="ru-RU" dirty="0">
              <a:solidFill>
                <a:schemeClr val="tx1">
                  <a:lumMod val="95000"/>
                  <a:lumOff val="5000"/>
                </a:schemeClr>
              </a:solidFill>
            </a:endParaRPr>
          </a:p>
          <a:p>
            <a:pPr indent="457200"/>
            <a:r>
              <a:rPr lang="ru-RU" dirty="0">
                <a:solidFill>
                  <a:schemeClr val="tx1">
                    <a:lumMod val="95000"/>
                    <a:lumOff val="5000"/>
                  </a:schemeClr>
                </a:solidFill>
              </a:rPr>
              <a:t>В соответствии с Трудовым кодексом отпускные суммы необходимо выплатить работнику до начала отпуска (за 3 дня).</a:t>
            </a:r>
          </a:p>
          <a:p>
            <a:pPr indent="457200"/>
            <a:r>
              <a:rPr lang="ru-RU" dirty="0">
                <a:solidFill>
                  <a:schemeClr val="tx1">
                    <a:lumMod val="95000"/>
                    <a:lumOff val="5000"/>
                  </a:schemeClr>
                </a:solidFill>
              </a:rPr>
              <a:t>Если работник увольняется и не воспользовался отпуском, то ему выплачивается компенсация за неиспользованный отпуск при увольнении. Рассчитывается она также, как и отпуск.</a:t>
            </a:r>
          </a:p>
        </p:txBody>
      </p:sp>
    </p:spTree>
    <p:extLst>
      <p:ext uri="{BB962C8B-B14F-4D97-AF65-F5344CB8AC3E}">
        <p14:creationId xmlns:p14="http://schemas.microsoft.com/office/powerpoint/2010/main" val="401579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8537" y="136212"/>
            <a:ext cx="9901646" cy="4616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u-RU" sz="2400" b="1" dirty="0">
                <a:solidFill>
                  <a:schemeClr val="tx1">
                    <a:lumMod val="95000"/>
                    <a:lumOff val="5000"/>
                  </a:schemeClr>
                </a:solidFill>
              </a:rPr>
              <a:t>Особенности организации дистанционной работы </a:t>
            </a:r>
          </a:p>
        </p:txBody>
      </p:sp>
      <p:sp>
        <p:nvSpPr>
          <p:cNvPr id="3" name="Прямоугольник 2"/>
          <p:cNvSpPr/>
          <p:nvPr/>
        </p:nvSpPr>
        <p:spPr>
          <a:xfrm>
            <a:off x="383175" y="1210492"/>
            <a:ext cx="11634654" cy="5016758"/>
          </a:xfrm>
          <a:prstGeom prst="rect">
            <a:avLst/>
          </a:prstGeom>
        </p:spPr>
        <p:txBody>
          <a:bodyPr wrap="square" numCol="1">
            <a:spAutoFit/>
          </a:bodyPr>
          <a:lstStyle/>
          <a:p>
            <a:pPr indent="457200"/>
            <a:r>
              <a:rPr lang="ru-RU" sz="2000" dirty="0"/>
              <a:t>К дистанционной или удаленной работе относят работу, которую сотрудник выполняет с использованием информационно-телекоммуникационных сетей, в том числе сети Интернет, и сетей связи общего пользования:</a:t>
            </a:r>
          </a:p>
          <a:p>
            <a:pPr marL="285750" indent="457200">
              <a:buFont typeface="Wingdings" panose="05000000000000000000" pitchFamily="2" charset="2"/>
              <a:buChar char="Ø"/>
            </a:pPr>
            <a:r>
              <a:rPr lang="ru-RU" sz="2000" dirty="0"/>
              <a:t>	вне места нахождения работодателя, его филиала, представительства, иного обособленного структурного подразделения, включая расположенные в другой местности;</a:t>
            </a:r>
          </a:p>
          <a:p>
            <a:pPr marL="285750" indent="457200">
              <a:buFont typeface="Wingdings" panose="05000000000000000000" pitchFamily="2" charset="2"/>
              <a:buChar char="Ø"/>
            </a:pPr>
            <a:r>
              <a:rPr lang="ru-RU" sz="2000" dirty="0"/>
              <a:t>	вне стационарного рабочего места, территории или объекта, прямо или косвенно находящихся под контролем работодателя</a:t>
            </a:r>
            <a:r>
              <a:rPr lang="ru-RU" sz="2000" dirty="0" smtClean="0"/>
              <a:t>.</a:t>
            </a:r>
          </a:p>
          <a:p>
            <a:pPr marL="285750" indent="457200">
              <a:buFont typeface="Wingdings" panose="05000000000000000000" pitchFamily="2" charset="2"/>
              <a:buChar char="Ø"/>
            </a:pPr>
            <a:endParaRPr lang="ru-RU" sz="2000" dirty="0"/>
          </a:p>
          <a:p>
            <a:pPr indent="457200"/>
            <a:r>
              <a:rPr lang="ru-RU" sz="2000" dirty="0"/>
              <a:t>На дистанционных сотрудников распространяются общие нормы трудового законодательства, работа осуществляется на основании трудового договора на постоянной основе либо временно (ч. 3 ст. 312.1 ТК). У трудовых отношений с такими сотрудниками есть свои особенности, которые регулирует:</a:t>
            </a:r>
          </a:p>
          <a:p>
            <a:pPr indent="457200" algn="ctr"/>
            <a:r>
              <a:rPr lang="ru-RU" sz="2000" dirty="0"/>
              <a:t>•	глава 49.1 ТК;</a:t>
            </a:r>
          </a:p>
          <a:p>
            <a:pPr indent="457200" algn="ctr"/>
            <a:r>
              <a:rPr lang="ru-RU" sz="2000" dirty="0"/>
              <a:t>•	Закон от 06.11.2011 № 63-ФЗ, который описывает порядок получения электронной подписи и обмена электронными документами между сотрудником и работодателем.</a:t>
            </a:r>
          </a:p>
        </p:txBody>
      </p:sp>
    </p:spTree>
    <p:extLst>
      <p:ext uri="{BB962C8B-B14F-4D97-AF65-F5344CB8AC3E}">
        <p14:creationId xmlns:p14="http://schemas.microsoft.com/office/powerpoint/2010/main" val="661336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7942" y="294641"/>
            <a:ext cx="10171611" cy="1384995"/>
          </a:xfrm>
          <a:prstGeom prst="rect">
            <a:avLst/>
          </a:prstGeom>
        </p:spPr>
        <p:txBody>
          <a:bodyPr wrap="square">
            <a:spAutoFit/>
          </a:bodyPr>
          <a:lstStyle/>
          <a:p>
            <a:pPr algn="ctr"/>
            <a:r>
              <a:rPr lang="ru-RU" sz="2400" b="1" dirty="0"/>
              <a:t>Виды дистанционной </a:t>
            </a:r>
            <a:r>
              <a:rPr lang="ru-RU" sz="2400" b="1" dirty="0" smtClean="0"/>
              <a:t>работы</a:t>
            </a:r>
          </a:p>
          <a:p>
            <a:pPr algn="ctr"/>
            <a:endParaRPr lang="ru-RU" sz="2400" b="1" dirty="0"/>
          </a:p>
          <a:p>
            <a:r>
              <a:rPr lang="ru-RU" dirty="0" smtClean="0"/>
              <a:t>   С </a:t>
            </a:r>
            <a:r>
              <a:rPr lang="ru-RU" dirty="0"/>
              <a:t>1 января 2021 года в ТК предусмотрено четыре вида дистанционной работы. Характеристика каждого вида и их отличия представлена в </a:t>
            </a:r>
            <a:r>
              <a:rPr lang="ru-RU" dirty="0" smtClean="0"/>
              <a:t>таблице:</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540973367"/>
              </p:ext>
            </p:extLst>
          </p:nvPr>
        </p:nvGraphicFramePr>
        <p:xfrm>
          <a:off x="1136469" y="1872343"/>
          <a:ext cx="10058400" cy="4675724"/>
        </p:xfrm>
        <a:graphic>
          <a:graphicData uri="http://schemas.openxmlformats.org/drawingml/2006/table">
            <a:tbl>
              <a:tblPr firstRow="1" firstCol="1" bandRow="1"/>
              <a:tblGrid>
                <a:gridCol w="4114849">
                  <a:extLst>
                    <a:ext uri="{9D8B030D-6E8A-4147-A177-3AD203B41FA5}">
                      <a16:colId xmlns:a16="http://schemas.microsoft.com/office/drawing/2014/main" val="4263340053"/>
                    </a:ext>
                  </a:extLst>
                </a:gridCol>
                <a:gridCol w="5943551">
                  <a:extLst>
                    <a:ext uri="{9D8B030D-6E8A-4147-A177-3AD203B41FA5}">
                      <a16:colId xmlns:a16="http://schemas.microsoft.com/office/drawing/2014/main" val="1600356888"/>
                    </a:ext>
                  </a:extLst>
                </a:gridCol>
              </a:tblGrid>
              <a:tr h="555801">
                <a:tc>
                  <a:txBody>
                    <a:bodyPr/>
                    <a:lstStyle/>
                    <a:p>
                      <a:pPr algn="ctr">
                        <a:lnSpc>
                          <a:spcPct val="107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Вид дистанционной работы</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В чем суть</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204421"/>
                  </a:ext>
                </a:extLst>
              </a:tr>
              <a:tr h="947971">
                <a:tc>
                  <a:txBody>
                    <a:bodyPr/>
                    <a:lstStyle/>
                    <a:p>
                      <a:pPr algn="ctr">
                        <a:lnSpc>
                          <a:spcPct val="107000"/>
                        </a:lnSpc>
                        <a:spcAft>
                          <a:spcPts val="0"/>
                        </a:spcAft>
                      </a:pPr>
                      <a:r>
                        <a:rPr lang="ru-RU" sz="2000" dirty="0">
                          <a:effectLst/>
                          <a:latin typeface="+mj-lt"/>
                          <a:ea typeface="Times New Roman" panose="02020603050405020304" pitchFamily="18" charset="0"/>
                          <a:cs typeface="Times New Roman" panose="02020603050405020304" pitchFamily="18" charset="0"/>
                        </a:rPr>
                        <a:t>Постоянно</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800" dirty="0">
                          <a:effectLst/>
                          <a:latin typeface="+mj-lt"/>
                          <a:ea typeface="Times New Roman" panose="02020603050405020304" pitchFamily="18" charset="0"/>
                          <a:cs typeface="Times New Roman" panose="02020603050405020304" pitchFamily="18" charset="0"/>
                        </a:rPr>
                        <a:t>Сотрудник всегда трудится вне офиса в течение всего срока действия трудового договора</a:t>
                      </a:r>
                      <a:endParaRPr lang="ru-RU" sz="1400" dirty="0">
                        <a:effectLst/>
                        <a:latin typeface="+mj-lt"/>
                        <a:ea typeface="Times New Roman" panose="02020603050405020304" pitchFamily="18"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733102"/>
                  </a:ext>
                </a:extLst>
              </a:tr>
              <a:tr h="947971">
                <a:tc>
                  <a:txBody>
                    <a:bodyPr/>
                    <a:lstStyle/>
                    <a:p>
                      <a:pPr algn="ctr">
                        <a:lnSpc>
                          <a:spcPct val="107000"/>
                        </a:lnSpc>
                        <a:spcAft>
                          <a:spcPts val="0"/>
                        </a:spcAft>
                      </a:pPr>
                      <a:r>
                        <a:rPr lang="ru-RU" sz="2000" dirty="0">
                          <a:effectLst/>
                          <a:latin typeface="+mj-lt"/>
                          <a:ea typeface="Times New Roman" panose="02020603050405020304" pitchFamily="18" charset="0"/>
                          <a:cs typeface="Times New Roman" panose="02020603050405020304" pitchFamily="18" charset="0"/>
                        </a:rPr>
                        <a:t>Временно</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dirty="0">
                          <a:effectLst/>
                          <a:latin typeface="+mj-lt"/>
                          <a:ea typeface="Times New Roman" panose="02020603050405020304" pitchFamily="18" charset="0"/>
                          <a:cs typeface="Times New Roman" panose="02020603050405020304" pitchFamily="18" charset="0"/>
                        </a:rPr>
                        <a:t>Сотрудник временно непрерывно работает вне офиса, но такой период не может превышать шесть месяцев</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295767"/>
                  </a:ext>
                </a:extLst>
              </a:tr>
              <a:tr h="555801">
                <a:tc>
                  <a:txBody>
                    <a:bodyPr/>
                    <a:lstStyle/>
                    <a:p>
                      <a:pPr algn="ctr">
                        <a:lnSpc>
                          <a:spcPct val="107000"/>
                        </a:lnSpc>
                        <a:spcAft>
                          <a:spcPts val="0"/>
                        </a:spcAft>
                      </a:pPr>
                      <a:r>
                        <a:rPr lang="ru-RU" sz="2000" dirty="0">
                          <a:effectLst/>
                          <a:latin typeface="+mj-lt"/>
                          <a:ea typeface="Times New Roman" panose="02020603050405020304" pitchFamily="18" charset="0"/>
                          <a:cs typeface="Times New Roman" panose="02020603050405020304" pitchFamily="18" charset="0"/>
                        </a:rPr>
                        <a:t>Периодически</a:t>
                      </a: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ru-RU" sz="1800" dirty="0">
                          <a:effectLst/>
                          <a:latin typeface="+mj-lt"/>
                          <a:ea typeface="Times New Roman" panose="02020603050405020304" pitchFamily="18" charset="0"/>
                          <a:cs typeface="Times New Roman" panose="02020603050405020304" pitchFamily="18" charset="0"/>
                        </a:rPr>
                        <a:t>Сотрудник чередует периоды работы вне офиса и в офисе</a:t>
                      </a:r>
                      <a:endParaRPr lang="ru-RU" sz="1400" dirty="0">
                        <a:effectLst/>
                        <a:latin typeface="+mj-lt"/>
                        <a:ea typeface="Times New Roman" panose="02020603050405020304" pitchFamily="18" charset="0"/>
                        <a:cs typeface="Times New Roman" panose="02020603050405020304" pitchFamily="18" charset="0"/>
                      </a:endParaRPr>
                    </a:p>
                  </a:txBody>
                  <a:tcPr marL="95250" marR="95250"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10437"/>
                  </a:ext>
                </a:extLst>
              </a:tr>
              <a:tr h="1372867">
                <a:tc>
                  <a:txBody>
                    <a:bodyPr/>
                    <a:lstStyle/>
                    <a:p>
                      <a:pPr algn="ctr">
                        <a:lnSpc>
                          <a:spcPct val="107000"/>
                        </a:lnSpc>
                      </a:pPr>
                      <a:r>
                        <a:rPr lang="ru-RU" sz="2000" dirty="0">
                          <a:effectLst/>
                          <a:latin typeface="+mj-lt"/>
                          <a:ea typeface="Times New Roman" panose="02020603050405020304" pitchFamily="18" charset="0"/>
                          <a:cs typeface="Times New Roman" panose="02020603050405020304" pitchFamily="18" charset="0"/>
                        </a:rPr>
                        <a:t>Временно по инициативе работодателя в исключительных случаях</a:t>
                      </a:r>
                      <a:endParaRPr lang="ru-RU" sz="1600" dirty="0">
                        <a:effectLst/>
                        <a:latin typeface="+mj-lt"/>
                        <a:ea typeface="Times New Roman" panose="02020603050405020304" pitchFamily="18" charset="0"/>
                        <a:cs typeface="Times New Roman" panose="02020603050405020304" pitchFamily="18" charset="0"/>
                      </a:endParaRPr>
                    </a:p>
                    <a:p>
                      <a:pPr algn="ctr">
                        <a:lnSpc>
                          <a:spcPct val="107000"/>
                        </a:lnSpc>
                      </a:pPr>
                      <a:r>
                        <a:rPr lang="ru-RU" sz="2000" dirty="0">
                          <a:effectLst/>
                          <a:latin typeface="+mj-lt"/>
                          <a:ea typeface="Times New Roman" panose="02020603050405020304" pitchFamily="18" charset="0"/>
                          <a:cs typeface="Times New Roman" panose="02020603050405020304" pitchFamily="18" charset="0"/>
                        </a:rPr>
                        <a:t> </a:t>
                      </a:r>
                      <a:endParaRPr lang="ru-RU" sz="1600" dirty="0">
                        <a:effectLst/>
                        <a:latin typeface="+mj-lt"/>
                        <a:ea typeface="Times New Roman" panose="02020603050405020304" pitchFamily="18" charset="0"/>
                        <a:cs typeface="Times New Roman" panose="02020603050405020304" pitchFamily="18" charset="0"/>
                      </a:endParaRPr>
                    </a:p>
                  </a:txBody>
                  <a:tcPr marL="57150" marR="57150" marT="57150" marB="57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800" dirty="0">
                          <a:effectLst/>
                          <a:latin typeface="+mj-lt"/>
                          <a:ea typeface="Times New Roman" panose="02020603050405020304" pitchFamily="18" charset="0"/>
                          <a:cs typeface="Times New Roman" panose="02020603050405020304" pitchFamily="18" charset="0"/>
                        </a:rPr>
                        <a:t>Сотрудник временно работает вне офиса, пока не прекратят действовать обстоятельства, которые стали причиной перевода (решение властей, эпидемия и другие исключительные случаи)</a:t>
                      </a:r>
                    </a:p>
                  </a:txBody>
                  <a:tcPr marL="57150" marR="57150" marT="57150" marB="57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278338"/>
                  </a:ext>
                </a:extLst>
              </a:tr>
            </a:tbl>
          </a:graphicData>
        </a:graphic>
      </p:graphicFrame>
    </p:spTree>
    <p:extLst>
      <p:ext uri="{BB962C8B-B14F-4D97-AF65-F5344CB8AC3E}">
        <p14:creationId xmlns:p14="http://schemas.microsoft.com/office/powerpoint/2010/main" val="1854420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1781" y="266840"/>
            <a:ext cx="10049691" cy="461665"/>
          </a:xfrm>
          <a:prstGeom prst="rect">
            <a:avLst/>
          </a:prstGeom>
        </p:spPr>
        <p:txBody>
          <a:bodyPr wrap="square">
            <a:spAutoFit/>
          </a:bodyPr>
          <a:lstStyle/>
          <a:p>
            <a:pPr algn="ctr"/>
            <a:r>
              <a:rPr lang="ru-RU" sz="2400" b="1" dirty="0"/>
              <a:t>Особенности приема на работу дистанционных сотрудников</a:t>
            </a:r>
          </a:p>
        </p:txBody>
      </p:sp>
      <p:sp>
        <p:nvSpPr>
          <p:cNvPr id="3" name="Прямоугольник 2"/>
          <p:cNvSpPr/>
          <p:nvPr/>
        </p:nvSpPr>
        <p:spPr>
          <a:xfrm>
            <a:off x="984069" y="1035567"/>
            <a:ext cx="10180320" cy="4867999"/>
          </a:xfrm>
          <a:prstGeom prst="rect">
            <a:avLst/>
          </a:prstGeom>
        </p:spPr>
        <p:txBody>
          <a:bodyPr wrap="square">
            <a:spAutoFit/>
          </a:bodyPr>
          <a:lstStyle/>
          <a:p>
            <a:pPr indent="457200" algn="just"/>
            <a:r>
              <a:rPr lang="ru-RU" dirty="0">
                <a:latin typeface="+mj-lt"/>
                <a:ea typeface="Times New Roman" panose="02020603050405020304" pitchFamily="18" charset="0"/>
              </a:rPr>
              <a:t>С 1 января 2021 года внесены изменения и поправки в регулирование труда дистанционных сотрудников (Закон от 08.12.2020 № 407-ФЗ). </a:t>
            </a:r>
            <a:endParaRPr lang="ru-RU" sz="1600" dirty="0" smtClean="0">
              <a:latin typeface="+mj-lt"/>
              <a:ea typeface="Times New Roman" panose="02020603050405020304" pitchFamily="18" charset="0"/>
            </a:endParaRPr>
          </a:p>
          <a:p>
            <a:pPr indent="457200" algn="just"/>
            <a:endParaRPr lang="ru-RU" sz="1600" dirty="0">
              <a:latin typeface="+mj-lt"/>
              <a:ea typeface="Times New Roman" panose="02020603050405020304" pitchFamily="18" charset="0"/>
            </a:endParaRPr>
          </a:p>
          <a:p>
            <a:pPr indent="457200" algn="just"/>
            <a:r>
              <a:rPr lang="ru-RU" dirty="0" smtClean="0">
                <a:latin typeface="+mj-lt"/>
                <a:ea typeface="Times New Roman" panose="02020603050405020304" pitchFamily="18" charset="0"/>
              </a:rPr>
              <a:t>По </a:t>
            </a:r>
            <a:r>
              <a:rPr lang="ru-RU" dirty="0">
                <a:latin typeface="+mj-lt"/>
                <a:ea typeface="Times New Roman" panose="02020603050405020304" pitchFamily="18" charset="0"/>
              </a:rPr>
              <a:t>общим правилам дистанционный сотрудник должен представить для трудоустройства тот же пакет документов, что и обычный сотрудник. Отличие в том, что эти документы дистанционный сотрудник может представить не только лично, но и в электронной форме (ч. 3 ст. 312.2 ТК). Если сотрудник представляет документы в электронном виде, организация может дополнительно потребовать прислать нотариально заверенные копии по почте заказным письмом с уведомлением (ч. 3 ст. 312.2 ТК). </a:t>
            </a:r>
            <a:endParaRPr lang="ru-RU" dirty="0" smtClean="0">
              <a:latin typeface="+mj-lt"/>
              <a:ea typeface="Times New Roman" panose="02020603050405020304" pitchFamily="18" charset="0"/>
            </a:endParaRPr>
          </a:p>
          <a:p>
            <a:pPr indent="457200" algn="just"/>
            <a:endParaRPr lang="ru-RU" sz="1600" dirty="0">
              <a:latin typeface="+mj-lt"/>
              <a:ea typeface="Times New Roman" panose="02020603050405020304" pitchFamily="18" charset="0"/>
            </a:endParaRPr>
          </a:p>
          <a:p>
            <a:pPr indent="457200" algn="just"/>
            <a:r>
              <a:rPr lang="ru-RU" dirty="0">
                <a:latin typeface="+mj-lt"/>
                <a:ea typeface="Times New Roman" panose="02020603050405020304" pitchFamily="18" charset="0"/>
              </a:rPr>
              <a:t>Далее трудовые </a:t>
            </a:r>
            <a:r>
              <a:rPr lang="ru-RU" dirty="0" smtClean="0">
                <a:latin typeface="+mj-lt"/>
                <a:ea typeface="Times New Roman" panose="02020603050405020304" pitchFamily="18" charset="0"/>
              </a:rPr>
              <a:t>отношения оформляются</a:t>
            </a:r>
            <a:r>
              <a:rPr lang="ru-RU" dirty="0">
                <a:latin typeface="+mj-lt"/>
                <a:ea typeface="Times New Roman" panose="02020603050405020304" pitchFamily="18" charset="0"/>
              </a:rPr>
              <a:t> по установленному трудовому законодательству, с соблюдением требований статьи 68 ТК. А именно:</a:t>
            </a:r>
            <a:endParaRPr lang="ru-RU" sz="1600" dirty="0">
              <a:latin typeface="+mj-lt"/>
              <a:ea typeface="Times New Roman" panose="02020603050405020304" pitchFamily="18" charset="0"/>
            </a:endParaRPr>
          </a:p>
          <a:p>
            <a:pPr marL="342900" marR="1905" lvl="0" indent="457200" algn="just">
              <a:spcAft>
                <a:spcPts val="515"/>
              </a:spcAft>
              <a:buSzPts val="1000"/>
              <a:buFont typeface="Symbol" panose="05050102010706020507" pitchFamily="18" charset="2"/>
              <a:buChar char=""/>
              <a:tabLst>
                <a:tab pos="457200" algn="l"/>
              </a:tabLst>
            </a:pPr>
            <a:r>
              <a:rPr lang="ru-RU" dirty="0">
                <a:latin typeface="+mj-lt"/>
                <a:ea typeface="Times New Roman" panose="02020603050405020304" pitchFamily="18" charset="0"/>
              </a:rPr>
              <a:t>Оформляется трудовой договор;</a:t>
            </a:r>
          </a:p>
          <a:p>
            <a:pPr marL="342900" marR="1905" lvl="0" indent="457200" algn="just">
              <a:spcAft>
                <a:spcPts val="515"/>
              </a:spcAft>
              <a:buSzPts val="1000"/>
              <a:buFont typeface="Symbol" panose="05050102010706020507" pitchFamily="18" charset="2"/>
              <a:buChar char=""/>
              <a:tabLst>
                <a:tab pos="457200" algn="l"/>
              </a:tabLst>
            </a:pPr>
            <a:r>
              <a:rPr lang="ru-RU" dirty="0">
                <a:latin typeface="+mj-lt"/>
                <a:ea typeface="Times New Roman" panose="02020603050405020304" pitchFamily="18" charset="0"/>
              </a:rPr>
              <a:t>Издается приказ о приеме на работу;</a:t>
            </a:r>
          </a:p>
          <a:p>
            <a:pPr marL="342900" marR="1905" lvl="0" indent="457200" algn="just">
              <a:spcAft>
                <a:spcPts val="515"/>
              </a:spcAft>
              <a:buSzPts val="1000"/>
              <a:buFont typeface="Symbol" panose="05050102010706020507" pitchFamily="18" charset="2"/>
              <a:buChar char=""/>
              <a:tabLst>
                <a:tab pos="457200" algn="l"/>
              </a:tabLst>
            </a:pPr>
            <a:r>
              <a:rPr lang="ru-RU" dirty="0">
                <a:latin typeface="+mj-lt"/>
                <a:ea typeface="Times New Roman" panose="02020603050405020304" pitchFamily="18" charset="0"/>
              </a:rPr>
              <a:t>Заводится личная карточка</a:t>
            </a:r>
          </a:p>
        </p:txBody>
      </p:sp>
    </p:spTree>
    <p:extLst>
      <p:ext uri="{BB962C8B-B14F-4D97-AF65-F5344CB8AC3E}">
        <p14:creationId xmlns:p14="http://schemas.microsoft.com/office/powerpoint/2010/main" val="2240088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3072" y="435829"/>
            <a:ext cx="10162903" cy="594008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r>
              <a:rPr lang="ru-RU" sz="2000" dirty="0">
                <a:solidFill>
                  <a:schemeClr val="tx1">
                    <a:lumMod val="95000"/>
                    <a:lumOff val="5000"/>
                  </a:schemeClr>
                </a:solidFill>
              </a:rPr>
              <a:t>До заключения трудового договора работодатель должен ознакомить сотрудника с локальными актами организации. Например, Правилами трудового распорядка, положением о премировании и т. п. Сделать это можно путем обмена электронными документами с электронной подписью между работодателем и дистанционным сотрудником</a:t>
            </a:r>
            <a:r>
              <a:rPr lang="ru-RU" sz="2000" dirty="0" smtClean="0">
                <a:solidFill>
                  <a:schemeClr val="tx1">
                    <a:lumMod val="95000"/>
                    <a:lumOff val="5000"/>
                  </a:schemeClr>
                </a:solidFill>
              </a:rPr>
              <a:t>.</a:t>
            </a:r>
          </a:p>
          <a:p>
            <a:pPr indent="457200"/>
            <a:endParaRPr lang="ru-RU" sz="2000" dirty="0">
              <a:solidFill>
                <a:schemeClr val="tx1">
                  <a:lumMod val="95000"/>
                  <a:lumOff val="5000"/>
                </a:schemeClr>
              </a:solidFill>
            </a:endParaRPr>
          </a:p>
          <a:p>
            <a:pPr indent="457200"/>
            <a:r>
              <a:rPr lang="ru-RU" sz="2000" dirty="0" smtClean="0">
                <a:solidFill>
                  <a:schemeClr val="tx1">
                    <a:lumMod val="95000"/>
                    <a:lumOff val="5000"/>
                  </a:schemeClr>
                </a:solidFill>
              </a:rPr>
              <a:t>Правила </a:t>
            </a:r>
            <a:r>
              <a:rPr lang="ru-RU" sz="2000" dirty="0">
                <a:solidFill>
                  <a:schemeClr val="tx1">
                    <a:lumMod val="95000"/>
                    <a:lumOff val="5000"/>
                  </a:schemeClr>
                </a:solidFill>
              </a:rPr>
              <a:t>организации дистанционной работы в компании должны быть оговорены в локальных нормативных актах - в правилах внутреннего трудового распорядка или в отдельном документе, например, положении о дистанционной работе, где оговариваются:</a:t>
            </a:r>
          </a:p>
          <a:p>
            <a:pPr marL="285750" indent="-285750">
              <a:buFont typeface="Wingdings" panose="05000000000000000000" pitchFamily="2" charset="2"/>
              <a:buChar char="§"/>
            </a:pPr>
            <a:r>
              <a:rPr lang="ru-RU" sz="2000" dirty="0">
                <a:solidFill>
                  <a:schemeClr val="tx1">
                    <a:lumMod val="95000"/>
                    <a:lumOff val="5000"/>
                  </a:schemeClr>
                </a:solidFill>
              </a:rPr>
              <a:t>– режим рабочего времени дистанционных сотрудников;</a:t>
            </a:r>
          </a:p>
          <a:p>
            <a:pPr marL="285750" indent="-285750">
              <a:buFont typeface="Wingdings" panose="05000000000000000000" pitchFamily="2" charset="2"/>
              <a:buChar char="§"/>
            </a:pPr>
            <a:r>
              <a:rPr lang="ru-RU" sz="2000" dirty="0">
                <a:solidFill>
                  <a:schemeClr val="tx1">
                    <a:lumMod val="95000"/>
                    <a:lumOff val="5000"/>
                  </a:schemeClr>
                </a:solidFill>
              </a:rPr>
              <a:t>– продолжительность или периодичность временной дистанционной работы;</a:t>
            </a:r>
          </a:p>
          <a:p>
            <a:pPr marL="285750" indent="-285750">
              <a:buFont typeface="Wingdings" panose="05000000000000000000" pitchFamily="2" charset="2"/>
              <a:buChar char="§"/>
            </a:pPr>
            <a:r>
              <a:rPr lang="ru-RU" sz="2000" dirty="0">
                <a:solidFill>
                  <a:schemeClr val="tx1">
                    <a:lumMod val="95000"/>
                    <a:lumOff val="5000"/>
                  </a:schemeClr>
                </a:solidFill>
              </a:rPr>
              <a:t>– порядок и условия выхода дистанционного сотрудника на работу по инициативе работодателя и сотрудника;</a:t>
            </a:r>
          </a:p>
          <a:p>
            <a:pPr marL="285750" indent="-285750">
              <a:buFont typeface="Wingdings" panose="05000000000000000000" pitchFamily="2" charset="2"/>
              <a:buChar char="§"/>
            </a:pPr>
            <a:r>
              <a:rPr lang="ru-RU" sz="2000" dirty="0">
                <a:solidFill>
                  <a:schemeClr val="tx1">
                    <a:lumMod val="95000"/>
                    <a:lumOff val="5000"/>
                  </a:schemeClr>
                </a:solidFill>
              </a:rPr>
              <a:t>– порядок предоставления отпусков дистанционным сотрудникам;</a:t>
            </a:r>
          </a:p>
          <a:p>
            <a:pPr marL="285750" indent="-285750">
              <a:buFont typeface="Wingdings" panose="05000000000000000000" pitchFamily="2" charset="2"/>
              <a:buChar char="§"/>
            </a:pPr>
            <a:r>
              <a:rPr lang="ru-RU" sz="2000" dirty="0">
                <a:solidFill>
                  <a:schemeClr val="tx1">
                    <a:lumMod val="95000"/>
                    <a:lumOff val="5000"/>
                  </a:schemeClr>
                </a:solidFill>
              </a:rPr>
              <a:t>– порядок и сроки подачи отчетов о проделанной работе;</a:t>
            </a:r>
          </a:p>
          <a:p>
            <a:pPr marL="285750" indent="-285750">
              <a:buFont typeface="Wingdings" panose="05000000000000000000" pitchFamily="2" charset="2"/>
              <a:buChar char="§"/>
            </a:pPr>
            <a:r>
              <a:rPr lang="ru-RU" sz="2000" dirty="0">
                <a:solidFill>
                  <a:schemeClr val="tx1">
                    <a:lumMod val="95000"/>
                    <a:lumOff val="5000"/>
                  </a:schemeClr>
                </a:solidFill>
              </a:rPr>
              <a:t>– дополнительные обязанности по охране труда;</a:t>
            </a:r>
          </a:p>
          <a:p>
            <a:pPr marL="285750" indent="-285750">
              <a:buFont typeface="Wingdings" panose="05000000000000000000" pitchFamily="2" charset="2"/>
              <a:buChar char="§"/>
            </a:pPr>
            <a:r>
              <a:rPr lang="ru-RU" sz="2000" dirty="0">
                <a:solidFill>
                  <a:schemeClr val="tx1">
                    <a:lumMod val="95000"/>
                    <a:lumOff val="5000"/>
                  </a:schemeClr>
                </a:solidFill>
              </a:rPr>
              <a:t>– другие условия.</a:t>
            </a:r>
          </a:p>
        </p:txBody>
      </p:sp>
    </p:spTree>
    <p:extLst>
      <p:ext uri="{BB962C8B-B14F-4D97-AF65-F5344CB8AC3E}">
        <p14:creationId xmlns:p14="http://schemas.microsoft.com/office/powerpoint/2010/main" val="80869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5692" y="432303"/>
            <a:ext cx="11451772" cy="461665"/>
          </a:xfrm>
          <a:prstGeom prst="rect">
            <a:avLst/>
          </a:prstGeom>
        </p:spPr>
        <p:txBody>
          <a:bodyPr wrap="square">
            <a:spAutoFit/>
          </a:bodyPr>
          <a:lstStyle/>
          <a:p>
            <a:r>
              <a:rPr lang="ru-RU" sz="2400" b="1" dirty="0">
                <a:solidFill>
                  <a:schemeClr val="tx1">
                    <a:lumMod val="95000"/>
                    <a:lumOff val="5000"/>
                  </a:schemeClr>
                </a:solidFill>
              </a:rPr>
              <a:t>Компенсации расходов и использование имущества на </a:t>
            </a:r>
            <a:r>
              <a:rPr lang="ru-RU" sz="2400" b="1" dirty="0" err="1">
                <a:solidFill>
                  <a:schemeClr val="tx1">
                    <a:lumMod val="95000"/>
                    <a:lumOff val="5000"/>
                  </a:schemeClr>
                </a:solidFill>
              </a:rPr>
              <a:t>удаленке</a:t>
            </a:r>
            <a:endParaRPr lang="ru-RU" sz="2400" b="1" dirty="0">
              <a:solidFill>
                <a:schemeClr val="tx1">
                  <a:lumMod val="95000"/>
                  <a:lumOff val="5000"/>
                </a:schemeClr>
              </a:solidFill>
            </a:endParaRPr>
          </a:p>
        </p:txBody>
      </p:sp>
      <p:sp>
        <p:nvSpPr>
          <p:cNvPr id="3" name="Прямоугольник 2"/>
          <p:cNvSpPr/>
          <p:nvPr/>
        </p:nvSpPr>
        <p:spPr>
          <a:xfrm>
            <a:off x="1506583" y="884570"/>
            <a:ext cx="9422674" cy="5973430"/>
          </a:xfrm>
          <a:prstGeom prst="rect">
            <a:avLst/>
          </a:prstGeom>
        </p:spPr>
        <p:txBody>
          <a:bodyPr wrap="square">
            <a:spAutoFit/>
          </a:bodyPr>
          <a:lstStyle/>
          <a:p>
            <a:pPr indent="457200" algn="just"/>
            <a:r>
              <a:rPr lang="ru-RU" sz="2000" dirty="0">
                <a:latin typeface="+mj-lt"/>
                <a:ea typeface="Times New Roman" panose="02020603050405020304" pitchFamily="18" charset="0"/>
              </a:rPr>
              <a:t>Работодатель должен обеспечить дистанционного сотрудника оборудованием, программами, средствами защиты информации и другими средствами, которые необходимы для работы. Сотрудник с согласия или ведома работодателя и в его интересах вправе использовать в работе свое или арендованное оборудование, программы и иные средства</a:t>
            </a:r>
            <a:r>
              <a:rPr lang="ru-RU" sz="2000" dirty="0" smtClean="0">
                <a:latin typeface="+mj-lt"/>
                <a:ea typeface="Times New Roman" panose="02020603050405020304" pitchFamily="18" charset="0"/>
              </a:rPr>
              <a:t>.</a:t>
            </a:r>
          </a:p>
          <a:p>
            <a:pPr indent="457200" algn="just"/>
            <a:endParaRPr lang="ru-RU" dirty="0">
              <a:latin typeface="+mj-lt"/>
              <a:ea typeface="Times New Roman" panose="02020603050405020304" pitchFamily="18" charset="0"/>
            </a:endParaRPr>
          </a:p>
          <a:p>
            <a:pPr indent="457200" algn="just"/>
            <a:r>
              <a:rPr lang="ru-RU" sz="2000" dirty="0">
                <a:latin typeface="+mj-lt"/>
                <a:ea typeface="Times New Roman" panose="02020603050405020304" pitchFamily="18" charset="0"/>
              </a:rPr>
              <a:t>Работодатель выплачивает сотруднику компенсацию за использование в работе таких средств, а также возмещает расходы, связанные с таким использованием. Основание – статья 312.6 ТК. Эти условия должны быть оговорены в трудовом договоре или дополнительном соглашении.</a:t>
            </a:r>
            <a:endParaRPr lang="ru-RU" dirty="0">
              <a:latin typeface="+mj-lt"/>
              <a:ea typeface="Times New Roman" panose="02020603050405020304" pitchFamily="18" charset="0"/>
            </a:endParaRPr>
          </a:p>
          <a:p>
            <a:pPr indent="457200"/>
            <a:endParaRPr lang="ru-RU" sz="2000" dirty="0" smtClean="0">
              <a:latin typeface="+mj-lt"/>
              <a:ea typeface="Times New Roman" panose="02020603050405020304" pitchFamily="18" charset="0"/>
            </a:endParaRPr>
          </a:p>
          <a:p>
            <a:pPr indent="457200"/>
            <a:r>
              <a:rPr lang="ru-RU" sz="2000" dirty="0" smtClean="0">
                <a:latin typeface="+mj-lt"/>
                <a:ea typeface="Times New Roman" panose="02020603050405020304" pitchFamily="18" charset="0"/>
              </a:rPr>
              <a:t>Поездки </a:t>
            </a:r>
            <a:r>
              <a:rPr lang="ru-RU" sz="2000" dirty="0">
                <a:latin typeface="+mj-lt"/>
                <a:ea typeface="Times New Roman" panose="02020603050405020304" pitchFamily="18" charset="0"/>
              </a:rPr>
              <a:t>дистанционных сотрудников могут считаться командировками, если выполнены два условия:</a:t>
            </a:r>
            <a:endParaRPr lang="ru-RU" dirty="0">
              <a:latin typeface="+mj-lt"/>
              <a:ea typeface="Times New Roman" panose="02020603050405020304" pitchFamily="18" charset="0"/>
            </a:endParaRPr>
          </a:p>
          <a:p>
            <a:pPr marL="342900" marR="1905" lvl="0" indent="457200">
              <a:spcAft>
                <a:spcPts val="515"/>
              </a:spcAft>
              <a:buSzPts val="1000"/>
              <a:buFont typeface="Symbol" panose="05050102010706020507" pitchFamily="18" charset="2"/>
              <a:buChar char=""/>
              <a:tabLst>
                <a:tab pos="457200" algn="l"/>
              </a:tabLst>
            </a:pPr>
            <a:r>
              <a:rPr lang="ru-RU" sz="2000" dirty="0">
                <a:latin typeface="+mj-lt"/>
                <a:ea typeface="Times New Roman" panose="02020603050405020304" pitchFamily="18" charset="0"/>
              </a:rPr>
              <a:t>работник выезжает в другую местность или на другую территорию, отличную от той, где постоянно работает;</a:t>
            </a:r>
          </a:p>
          <a:p>
            <a:pPr marL="342900" marR="3810" lvl="0" indent="457200">
              <a:spcAft>
                <a:spcPts val="515"/>
              </a:spcAft>
              <a:buSzPts val="1000"/>
              <a:buFont typeface="Symbol" panose="05050102010706020507" pitchFamily="18" charset="2"/>
              <a:buChar char=""/>
              <a:tabLst>
                <a:tab pos="457200" algn="l"/>
              </a:tabLst>
            </a:pPr>
            <a:r>
              <a:rPr lang="ru-RU" sz="2000" dirty="0">
                <a:latin typeface="+mj-lt"/>
                <a:ea typeface="Times New Roman" panose="02020603050405020304" pitchFamily="18" charset="0"/>
              </a:rPr>
              <a:t>решение по поездке принимает работодатель, цель поездки – выполнить служебное поручение.</a:t>
            </a:r>
          </a:p>
        </p:txBody>
      </p:sp>
    </p:spTree>
    <p:extLst>
      <p:ext uri="{BB962C8B-B14F-4D97-AF65-F5344CB8AC3E}">
        <p14:creationId xmlns:p14="http://schemas.microsoft.com/office/powerpoint/2010/main" val="1894260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02686" y="248586"/>
            <a:ext cx="3236784" cy="707886"/>
          </a:xfrm>
          <a:prstGeom prst="rect">
            <a:avLst/>
          </a:prstGeom>
        </p:spPr>
        <p:txBody>
          <a:bodyPr wrap="none">
            <a:spAutoFit/>
          </a:bodyPr>
          <a:lstStyle/>
          <a:p>
            <a:r>
              <a:rPr lang="ru-RU" sz="4000" b="1" dirty="0"/>
              <a:t>Увольнение</a:t>
            </a:r>
          </a:p>
        </p:txBody>
      </p:sp>
      <p:sp>
        <p:nvSpPr>
          <p:cNvPr id="3" name="Прямоугольник 2"/>
          <p:cNvSpPr/>
          <p:nvPr/>
        </p:nvSpPr>
        <p:spPr>
          <a:xfrm>
            <a:off x="966650" y="1357594"/>
            <a:ext cx="10502537" cy="452431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r>
              <a:rPr lang="ru-RU" sz="2400" dirty="0">
                <a:solidFill>
                  <a:schemeClr val="tx1">
                    <a:lumMod val="95000"/>
                    <a:lumOff val="5000"/>
                  </a:schemeClr>
                </a:solidFill>
              </a:rPr>
              <a:t>Дистанционного сотрудника увольняют по общим основаниям, как и любого другого сотрудника (ст. 77 ТК). Например, по соглашению сторон или по собственному желанию. Дистанционного сотрудника можно уволить еще по двум дополнительным основаниям. </a:t>
            </a:r>
          </a:p>
          <a:p>
            <a:pPr indent="457200"/>
            <a:r>
              <a:rPr lang="ru-RU" sz="2400" b="1" u="sng" dirty="0">
                <a:solidFill>
                  <a:schemeClr val="tx1">
                    <a:lumMod val="95000"/>
                    <a:lumOff val="5000"/>
                  </a:schemeClr>
                </a:solidFill>
              </a:rPr>
              <a:t>Первое</a:t>
            </a:r>
            <a:r>
              <a:rPr lang="ru-RU" sz="2400" dirty="0">
                <a:solidFill>
                  <a:schemeClr val="tx1">
                    <a:lumMod val="95000"/>
                    <a:lumOff val="5000"/>
                  </a:schemeClr>
                </a:solidFill>
              </a:rPr>
              <a:t> – сотрудник без уважительной причины не выходит на связь больше двух рабочих дней подряд. Исключение – работодатель установил более длительный срок в порядке взаимодействия с сотрудником (ч. 9 ст. 312.3, ч. 1 ст. 312.8 ТК). </a:t>
            </a:r>
          </a:p>
          <a:p>
            <a:pPr indent="457200"/>
            <a:r>
              <a:rPr lang="ru-RU" sz="2400" b="1" u="sng" dirty="0">
                <a:solidFill>
                  <a:schemeClr val="tx1">
                    <a:lumMod val="95000"/>
                    <a:lumOff val="5000"/>
                  </a:schemeClr>
                </a:solidFill>
              </a:rPr>
              <a:t>Второе</a:t>
            </a:r>
            <a:r>
              <a:rPr lang="ru-RU" sz="2400" dirty="0">
                <a:solidFill>
                  <a:schemeClr val="tx1">
                    <a:lumMod val="95000"/>
                    <a:lumOff val="5000"/>
                  </a:schemeClr>
                </a:solidFill>
              </a:rPr>
              <a:t> – сотрудник, который работает дистанционно постоянно, переехал в другую местность и больше не может трудиться на прежних условиях. Основание – статья 312.8 ТК.</a:t>
            </a:r>
          </a:p>
        </p:txBody>
      </p:sp>
    </p:spTree>
    <p:extLst>
      <p:ext uri="{BB962C8B-B14F-4D97-AF65-F5344CB8AC3E}">
        <p14:creationId xmlns:p14="http://schemas.microsoft.com/office/powerpoint/2010/main" val="210760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205" y="415060"/>
            <a:ext cx="9614263" cy="5940088"/>
          </a:xfrm>
          <a:prstGeom prst="rect">
            <a:avLst/>
          </a:prstGeom>
        </p:spPr>
        <p:txBody>
          <a:bodyPr wrap="square">
            <a:spAutoFit/>
          </a:bodyPr>
          <a:lstStyle/>
          <a:p>
            <a:pPr indent="457200" algn="ctr"/>
            <a:r>
              <a:rPr lang="ru-RU" sz="2000" dirty="0"/>
              <a:t>Также </a:t>
            </a:r>
            <a:r>
              <a:rPr lang="ru-RU" sz="2000" u="sng" dirty="0"/>
              <a:t>статья 129 </a:t>
            </a:r>
            <a:r>
              <a:rPr lang="ru-RU" sz="2000" dirty="0"/>
              <a:t>определяет ряд терминов</a:t>
            </a:r>
            <a:r>
              <a:rPr lang="ru-RU" sz="2000" dirty="0" smtClean="0"/>
              <a:t>:</a:t>
            </a:r>
          </a:p>
          <a:p>
            <a:pPr indent="457200" algn="ctr"/>
            <a:endParaRPr lang="ru-RU" sz="2000" dirty="0" smtClean="0"/>
          </a:p>
          <a:p>
            <a:pPr indent="457200"/>
            <a:r>
              <a:rPr lang="ru-RU" sz="2000" b="1" i="1" u="sng" dirty="0" smtClean="0">
                <a:effectLst>
                  <a:outerShdw blurRad="38100" dist="38100" dir="2700000" algn="tl">
                    <a:srgbClr val="000000">
                      <a:alpha val="43137"/>
                    </a:srgbClr>
                  </a:outerShdw>
                </a:effectLst>
              </a:rPr>
              <a:t>Тарифная </a:t>
            </a:r>
            <a:r>
              <a:rPr lang="ru-RU" sz="2000" b="1" i="1" u="sng" dirty="0">
                <a:effectLst>
                  <a:outerShdw blurRad="38100" dist="38100" dir="2700000" algn="tl">
                    <a:srgbClr val="000000">
                      <a:alpha val="43137"/>
                    </a:srgbClr>
                  </a:outerShdw>
                </a:effectLst>
              </a:rPr>
              <a:t>ставка </a:t>
            </a:r>
            <a:r>
              <a:rPr lang="ru-RU" sz="2000" dirty="0"/>
              <a:t>- фиксированный размер оплаты труда работника за выполнение нормы труда определенной сложности (квалификации) за единицу времени без учета компенсационных, стимулирующих и социальных выплат</a:t>
            </a:r>
            <a:r>
              <a:rPr lang="ru-RU" sz="2000" dirty="0" smtClean="0"/>
              <a:t>.</a:t>
            </a:r>
          </a:p>
          <a:p>
            <a:pPr indent="457200"/>
            <a:endParaRPr lang="ru-RU" sz="2000" dirty="0"/>
          </a:p>
          <a:p>
            <a:pPr indent="457200"/>
            <a:r>
              <a:rPr lang="ru-RU" sz="2000" b="1" i="1" u="sng" dirty="0">
                <a:effectLst>
                  <a:outerShdw blurRad="38100" dist="38100" dir="2700000" algn="tl">
                    <a:srgbClr val="000000">
                      <a:alpha val="43137"/>
                    </a:srgbClr>
                  </a:outerShdw>
                </a:effectLst>
              </a:rPr>
              <a:t>Оклад (должностной оклад) </a:t>
            </a:r>
            <a:r>
              <a:rPr lang="ru-RU" sz="2000" dirty="0"/>
              <a:t>- фиксированный размер оплаты труда работника за исполнение трудовых (должностных) обязанностей определенной сложности за календарный месяц без учета компенсационных, стимулирующих и социальных выплат</a:t>
            </a:r>
            <a:r>
              <a:rPr lang="ru-RU" sz="2000" dirty="0" smtClean="0"/>
              <a:t>.</a:t>
            </a:r>
          </a:p>
          <a:p>
            <a:pPr indent="457200"/>
            <a:endParaRPr lang="ru-RU" sz="2000" dirty="0" smtClean="0"/>
          </a:p>
          <a:p>
            <a:pPr indent="457200"/>
            <a:r>
              <a:rPr lang="ru-RU" sz="2000" b="1" i="1" u="sng" dirty="0" smtClean="0">
                <a:effectLst>
                  <a:outerShdw blurRad="38100" dist="38100" dir="2700000" algn="tl">
                    <a:srgbClr val="000000">
                      <a:alpha val="43137"/>
                    </a:srgbClr>
                  </a:outerShdw>
                </a:effectLst>
              </a:rPr>
              <a:t>Базовый </a:t>
            </a:r>
            <a:r>
              <a:rPr lang="ru-RU" sz="2000" b="1" i="1" u="sng" dirty="0">
                <a:effectLst>
                  <a:outerShdw blurRad="38100" dist="38100" dir="2700000" algn="tl">
                    <a:srgbClr val="000000">
                      <a:alpha val="43137"/>
                    </a:srgbClr>
                  </a:outerShdw>
                </a:effectLst>
              </a:rPr>
              <a:t>оклад (базовый должностной оклад), базовая ставка заработной платы</a:t>
            </a:r>
            <a:r>
              <a:rPr lang="ru-RU" sz="2000" dirty="0"/>
              <a:t> - минимальные оклад (должностной оклад), ставка заработной платы работника государственного или муниципального учреждения, осуществляющего профессиональную деятельность по профессии рабочего или должности служащего, входящим в соответствующую профессиональную квалификационную группу, без учета компенсационных, стимулирующих и социальных выплат.</a:t>
            </a:r>
          </a:p>
        </p:txBody>
      </p:sp>
    </p:spTree>
    <p:extLst>
      <p:ext uri="{BB962C8B-B14F-4D97-AF65-F5344CB8AC3E}">
        <p14:creationId xmlns:p14="http://schemas.microsoft.com/office/powerpoint/2010/main" val="177607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6023" y="160331"/>
            <a:ext cx="10824755" cy="255454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r>
              <a:rPr lang="ru-RU" sz="2000" dirty="0">
                <a:solidFill>
                  <a:schemeClr val="tx1">
                    <a:lumMod val="95000"/>
                    <a:lumOff val="5000"/>
                  </a:schemeClr>
                </a:solidFill>
              </a:rPr>
              <a:t>Статьей 41 Трудового кодекса РФ предусмотрено подписание коллективного договора, в который включаются взаимные обязательства работников и работодателя по следующим вопросам:</a:t>
            </a:r>
          </a:p>
          <a:p>
            <a:pPr marL="285750" indent="-285750" algn="ctr">
              <a:buFont typeface="Wingdings" panose="05000000000000000000" pitchFamily="2" charset="2"/>
              <a:buChar char="Ø"/>
            </a:pPr>
            <a:r>
              <a:rPr lang="ru-RU" sz="2000" dirty="0">
                <a:solidFill>
                  <a:schemeClr val="tx1">
                    <a:lumMod val="95000"/>
                    <a:lumOff val="5000"/>
                  </a:schemeClr>
                </a:solidFill>
              </a:rPr>
              <a:t>Формы, системы и размеры оплаты труда;</a:t>
            </a:r>
          </a:p>
          <a:p>
            <a:pPr marL="285750" indent="-285750" algn="ctr">
              <a:buFont typeface="Wingdings" panose="05000000000000000000" pitchFamily="2" charset="2"/>
              <a:buChar char="Ø"/>
            </a:pPr>
            <a:r>
              <a:rPr lang="ru-RU" sz="2000" dirty="0">
                <a:solidFill>
                  <a:schemeClr val="tx1">
                    <a:lumMod val="95000"/>
                    <a:lumOff val="5000"/>
                  </a:schemeClr>
                </a:solidFill>
              </a:rPr>
              <a:t>Выплата пособий и компенсаций;</a:t>
            </a:r>
          </a:p>
          <a:p>
            <a:pPr marL="285750" indent="-285750" algn="ctr">
              <a:buFont typeface="Wingdings" panose="05000000000000000000" pitchFamily="2" charset="2"/>
              <a:buChar char="Ø"/>
            </a:pPr>
            <a:r>
              <a:rPr lang="ru-RU" sz="2000" dirty="0">
                <a:solidFill>
                  <a:schemeClr val="tx1">
                    <a:lumMod val="95000"/>
                    <a:lumOff val="5000"/>
                  </a:schemeClr>
                </a:solidFill>
              </a:rPr>
              <a:t>Занятость, переобучение </a:t>
            </a:r>
            <a:r>
              <a:rPr lang="ru-RU" sz="2000" dirty="0" smtClean="0">
                <a:solidFill>
                  <a:schemeClr val="tx1">
                    <a:lumMod val="95000"/>
                    <a:lumOff val="5000"/>
                  </a:schemeClr>
                </a:solidFill>
              </a:rPr>
              <a:t>работников;</a:t>
            </a:r>
          </a:p>
          <a:p>
            <a:pPr marL="285750" indent="-285750" algn="ctr">
              <a:buFont typeface="Wingdings" panose="05000000000000000000" pitchFamily="2" charset="2"/>
              <a:buChar char="Ø"/>
            </a:pPr>
            <a:r>
              <a:rPr lang="ru-RU" sz="2000" dirty="0" smtClean="0">
                <a:solidFill>
                  <a:schemeClr val="tx1">
                    <a:lumMod val="95000"/>
                    <a:lumOff val="5000"/>
                  </a:schemeClr>
                </a:solidFill>
              </a:rPr>
              <a:t>Рабочее </a:t>
            </a:r>
            <a:r>
              <a:rPr lang="ru-RU" sz="2000" dirty="0">
                <a:solidFill>
                  <a:schemeClr val="tx1">
                    <a:lumMod val="95000"/>
                    <a:lumOff val="5000"/>
                  </a:schemeClr>
                </a:solidFill>
              </a:rPr>
              <a:t>время и время отдыха, включая вопросы предоставления и продолжительности отпусков и т.п.</a:t>
            </a:r>
          </a:p>
        </p:txBody>
      </p:sp>
      <p:sp>
        <p:nvSpPr>
          <p:cNvPr id="3" name="Прямоугольник 2"/>
          <p:cNvSpPr/>
          <p:nvPr/>
        </p:nvSpPr>
        <p:spPr>
          <a:xfrm>
            <a:off x="836023" y="2989448"/>
            <a:ext cx="10933612" cy="347787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r>
              <a:rPr lang="ru-RU" sz="2000" dirty="0">
                <a:solidFill>
                  <a:schemeClr val="tx1">
                    <a:lumMod val="95000"/>
                    <a:lumOff val="5000"/>
                  </a:schemeClr>
                </a:solidFill>
              </a:rPr>
              <a:t>В соответствии со статьёй 56 ТК РФ </a:t>
            </a:r>
            <a:r>
              <a:rPr lang="ru-RU" sz="2000" u="sng" dirty="0">
                <a:solidFill>
                  <a:schemeClr val="tx1">
                    <a:lumMod val="95000"/>
                    <a:lumOff val="5000"/>
                  </a:schemeClr>
                </a:solidFill>
              </a:rPr>
              <a:t>трудовой договор </a:t>
            </a:r>
            <a:r>
              <a:rPr lang="ru-RU" sz="2000" dirty="0">
                <a:solidFill>
                  <a:schemeClr val="tx1">
                    <a:lumMod val="95000"/>
                    <a:lumOff val="5000"/>
                  </a:schemeClr>
                </a:solidFill>
              </a:rPr>
              <a:t>- соглашение между работником и работодателем в соответствии с которым работодатель обязан предоставить работнику работу по обусловленной трудовой функции, обеспечить условия труда в соответствии с законодательством, своевременно и в полном объеме выплачивать заработную плату, а работник обязуется выполнять функции в соответствии с договором и соблюдать правила внутреннего распорядка.</a:t>
            </a:r>
          </a:p>
          <a:p>
            <a:pPr indent="457200"/>
            <a:r>
              <a:rPr lang="ru-RU" sz="2000" u="sng" dirty="0">
                <a:solidFill>
                  <a:schemeClr val="tx1">
                    <a:lumMod val="95000"/>
                    <a:lumOff val="5000"/>
                  </a:schemeClr>
                </a:solidFill>
                <a:effectLst>
                  <a:outerShdw blurRad="38100" dist="38100" dir="2700000" algn="tl">
                    <a:srgbClr val="000000">
                      <a:alpha val="43137"/>
                    </a:srgbClr>
                  </a:outerShdw>
                </a:effectLst>
              </a:rPr>
              <a:t>Сторонами трудового договора </a:t>
            </a:r>
            <a:r>
              <a:rPr lang="ru-RU" sz="2000" dirty="0">
                <a:solidFill>
                  <a:schemeClr val="tx1">
                    <a:lumMod val="95000"/>
                    <a:lumOff val="5000"/>
                  </a:schemeClr>
                </a:solidFill>
              </a:rPr>
              <a:t>являются работник и работодатель. В трудовом договоре указываются место работы, трудовые функции (наименование должности, специальности), характеристика условий труда, режим труда и отдыха, гарантии и компенсации, условия оплаты труда, и иные условия. Трудовые договоры могут заключаться на определенный или неопределенный срок.</a:t>
            </a:r>
          </a:p>
        </p:txBody>
      </p:sp>
    </p:spTree>
    <p:extLst>
      <p:ext uri="{BB962C8B-B14F-4D97-AF65-F5344CB8AC3E}">
        <p14:creationId xmlns:p14="http://schemas.microsoft.com/office/powerpoint/2010/main" val="203686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302" y="276894"/>
            <a:ext cx="11295018" cy="2308324"/>
          </a:xfrm>
          <a:prstGeom prst="rect">
            <a:avLst/>
          </a:prstGeom>
        </p:spPr>
        <p:txBody>
          <a:bodyPr wrap="square">
            <a:spAutoFit/>
          </a:bodyPr>
          <a:lstStyle/>
          <a:p>
            <a:pPr algn="just">
              <a:spcAft>
                <a:spcPts val="750"/>
              </a:spcAft>
            </a:pPr>
            <a:r>
              <a:rPr lang="ru-RU" sz="2400" i="1" dirty="0">
                <a:solidFill>
                  <a:srgbClr val="333333"/>
                </a:solidFill>
                <a:latin typeface="Times New Roman" panose="02020603050405020304" pitchFamily="18" charset="0"/>
                <a:ea typeface="Times New Roman" panose="02020603050405020304" pitchFamily="18" charset="0"/>
              </a:rPr>
              <a:t>Унифицированные первичные учетные документы не являются обязательными к применению с 1 января 2013 года. Однако те работодатели, кому это удобно, могут продолжать их применять. Унифицированные формы удобны тем, что содержат все обязательные реквизиты. К тому же в программные продукты для автоматизации бухгалтерского учета встроены шаблоны печатных форм первичных документов - унифицированных. </a:t>
            </a:r>
            <a:endParaRPr lang="ru-RU" sz="2400" dirty="0">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166946" y="2855184"/>
            <a:ext cx="10223863" cy="347787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r>
              <a:rPr lang="ru-RU" sz="2000" dirty="0">
                <a:solidFill>
                  <a:schemeClr val="tx1">
                    <a:lumMod val="95000"/>
                    <a:lumOff val="5000"/>
                  </a:schemeClr>
                </a:solidFill>
              </a:rPr>
              <a:t>На основании заключенного трудового договора издается приказ о приеме на работу (форма № Т-1). Работник должен ознакомиться с приказом под роспись. На основании приказа делается запись в трудовую книжку. Затем на каждого работника заполняется личная карточка (форма Т-2).</a:t>
            </a:r>
          </a:p>
          <a:p>
            <a:pPr indent="457200"/>
            <a:r>
              <a:rPr lang="ru-RU" sz="2000" dirty="0">
                <a:solidFill>
                  <a:schemeClr val="tx1">
                    <a:lumMod val="95000"/>
                    <a:lumOff val="5000"/>
                  </a:schemeClr>
                </a:solidFill>
              </a:rPr>
              <a:t>Учет труда и заработной платы осуществляется на основе форм первичной учетной документации, такие как штатное расписание (форма Т- 3), приказ о переводе работника на другую работу (форма Т-5), приказ о предоставлении отпуска работнику (форма Т-6), график отпусков (форма Т- 7), приказ о расторжении трудового договора (увольнении) (форма Т-8), приказ о направлении работника в командировку (форма Т-9) и другие.</a:t>
            </a:r>
          </a:p>
        </p:txBody>
      </p:sp>
    </p:spTree>
    <p:extLst>
      <p:ext uri="{BB962C8B-B14F-4D97-AF65-F5344CB8AC3E}">
        <p14:creationId xmlns:p14="http://schemas.microsoft.com/office/powerpoint/2010/main" val="168897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1485" y="777470"/>
            <a:ext cx="10772503" cy="5262979"/>
          </a:xfrm>
          <a:prstGeom prst="rect">
            <a:avLst/>
          </a:prstGeom>
        </p:spPr>
        <p:txBody>
          <a:bodyPr wrap="square">
            <a:spAutoFit/>
          </a:bodyPr>
          <a:lstStyle/>
          <a:p>
            <a:pPr indent="457200"/>
            <a:r>
              <a:rPr lang="ru-RU" sz="2400" dirty="0"/>
              <a:t>Для учета рабочего времени при повременной системе оплаты труда применяют </a:t>
            </a:r>
            <a:r>
              <a:rPr lang="ru-RU" sz="2400" i="1" u="sng" dirty="0">
                <a:effectLst>
                  <a:outerShdw blurRad="38100" dist="38100" dir="2700000" algn="tl">
                    <a:srgbClr val="000000">
                      <a:alpha val="43137"/>
                    </a:srgbClr>
                  </a:outerShdw>
                </a:effectLst>
              </a:rPr>
              <a:t>табель учета рабочего времени </a:t>
            </a:r>
            <a:r>
              <a:rPr lang="ru-RU" sz="2400" dirty="0"/>
              <a:t>(унифицированные формы № Т- 12, № Т-13) В Табеле указывают количество явок и неявок (и их причин) сотрудника на работу, сведения о сверхурочных работах, отпусках, командировках, простоях и т.д. Табель учета рабочего времени является основанием для начисления заработной платы сотрудникам. При сдельной системе зарплата зависит от объема выполненной работы. Поэтому, если организация применяет такую систему, ей необходимо вести учет выработки.</a:t>
            </a:r>
          </a:p>
          <a:p>
            <a:pPr indent="457200"/>
            <a:r>
              <a:rPr lang="ru-RU" sz="2400" dirty="0"/>
              <a:t>Для этого используют первичные документы: </a:t>
            </a:r>
            <a:r>
              <a:rPr lang="ru-RU" sz="2400" u="sng" dirty="0"/>
              <a:t>наряд на сдельную работу, маршрутный лист, ведомость учета выполненных работ и другие</a:t>
            </a:r>
            <a:r>
              <a:rPr lang="ru-RU" sz="2400" dirty="0"/>
              <a:t>. В этих документах отражается количество и качество выполненной работы, расценки за единицу и т. д.</a:t>
            </a:r>
          </a:p>
        </p:txBody>
      </p:sp>
    </p:spTree>
    <p:extLst>
      <p:ext uri="{BB962C8B-B14F-4D97-AF65-F5344CB8AC3E}">
        <p14:creationId xmlns:p14="http://schemas.microsoft.com/office/powerpoint/2010/main" val="118528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136" y="306700"/>
            <a:ext cx="11599817" cy="2062103"/>
          </a:xfrm>
          <a:prstGeom prst="rect">
            <a:avLst/>
          </a:prstGeom>
        </p:spPr>
        <p:txBody>
          <a:bodyPr wrap="square">
            <a:spAutoFit/>
          </a:bodyPr>
          <a:lstStyle/>
          <a:p>
            <a:pPr indent="457200"/>
            <a:r>
              <a:rPr lang="ru-RU" sz="2400" b="1" dirty="0"/>
              <a:t>Минимальный размер отплаты труда </a:t>
            </a:r>
            <a:r>
              <a:rPr lang="ru-RU" sz="2000" dirty="0"/>
              <a:t>установлен Федеральным законом от 19.06.2000 № 82-ФЗ. При изменении минимального размера оплаты труда в статью 1 этого закона вносятся изменения. На федеральном уровне в России минимальный размер оплаты труда (МРОТ) с 1 января 2021 года составляет 12 792 руб. Новый размер МРОТ установлен Законом от 29.12.2020 № </a:t>
            </a:r>
            <a:r>
              <a:rPr lang="ru-RU" sz="2000" dirty="0" smtClean="0"/>
              <a:t>473-ФЗ.</a:t>
            </a:r>
          </a:p>
          <a:p>
            <a:pPr indent="457200"/>
            <a:r>
              <a:rPr lang="ru-RU" sz="2400" b="1" dirty="0"/>
              <a:t>Максимальный размер </a:t>
            </a:r>
            <a:r>
              <a:rPr lang="ru-RU" dirty="0"/>
              <a:t>не ограничен</a:t>
            </a:r>
            <a:r>
              <a:rPr lang="ru-RU" dirty="0" smtClean="0"/>
              <a:t>.</a:t>
            </a:r>
            <a:endParaRPr lang="ru-RU" dirty="0"/>
          </a:p>
        </p:txBody>
      </p:sp>
      <p:sp>
        <p:nvSpPr>
          <p:cNvPr id="3" name="Прямоугольник 2"/>
          <p:cNvSpPr/>
          <p:nvPr/>
        </p:nvSpPr>
        <p:spPr>
          <a:xfrm>
            <a:off x="444136" y="2368803"/>
            <a:ext cx="11338559" cy="440120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r>
              <a:rPr lang="ru-RU" sz="2000" dirty="0">
                <a:solidFill>
                  <a:schemeClr val="tx1">
                    <a:lumMod val="95000"/>
                    <a:lumOff val="5000"/>
                  </a:schemeClr>
                </a:solidFill>
              </a:rPr>
              <a:t>Основными целями трудового законодательства являются: установление государственных гарантий трудовых прав и свобод граждан; создание благоприятных условий труда; защита прав и интересов работников и работодателей. К основным задачам трудового законодательства можно отнести создание необходимых правовых условий для достижения согласования интересов сторон трудовых отношений, интересов государства, а также правовое регулирование трудовых и иных, непосредственно связанных с ними, отношений: по организации труда, трудоустройству, профессиональной подготовке, переподготовке и повышению квалификации работников, социальному партнерству, ведению коллективных переговоров, заключению коллективных договоров и соглашений.</a:t>
            </a:r>
          </a:p>
          <a:p>
            <a:pPr indent="457200"/>
            <a:r>
              <a:rPr lang="ru-RU" sz="2000" dirty="0">
                <a:solidFill>
                  <a:schemeClr val="tx1">
                    <a:lumMod val="95000"/>
                    <a:lumOff val="5000"/>
                  </a:schemeClr>
                </a:solidFill>
              </a:rPr>
              <a:t>Оплата труда представляет собой совокупность средств, выплаченных работникам в денежной и натуральной форме как за отработанное время, выполненную работу, так и в установленном законодательством порядке за неотработанное время.</a:t>
            </a:r>
          </a:p>
        </p:txBody>
      </p:sp>
    </p:spTree>
    <p:extLst>
      <p:ext uri="{BB962C8B-B14F-4D97-AF65-F5344CB8AC3E}">
        <p14:creationId xmlns:p14="http://schemas.microsoft.com/office/powerpoint/2010/main" val="114084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9429" y="311727"/>
            <a:ext cx="8813074" cy="6370975"/>
          </a:xfrm>
          <a:prstGeom prst="rect">
            <a:avLst/>
          </a:prstGeom>
        </p:spPr>
        <p:txBody>
          <a:bodyPr wrap="square">
            <a:spAutoFit/>
          </a:bodyPr>
          <a:lstStyle/>
          <a:p>
            <a:pPr indent="457200" algn="ctr"/>
            <a:r>
              <a:rPr lang="ru-RU" sz="2400" dirty="0"/>
              <a:t>Главными задачами учета труда и его оплаты являются: </a:t>
            </a:r>
            <a:endParaRPr lang="ru-RU" sz="2400" dirty="0" smtClean="0"/>
          </a:p>
          <a:p>
            <a:pPr marL="342900" indent="-342900">
              <a:buFont typeface="Arial" panose="020B0604020202020204" pitchFamily="34" charset="0"/>
              <a:buChar char="•"/>
            </a:pPr>
            <a:r>
              <a:rPr lang="ru-RU" sz="2400" dirty="0" smtClean="0"/>
              <a:t>соблюдение </a:t>
            </a:r>
            <a:r>
              <a:rPr lang="ru-RU" sz="2400" dirty="0"/>
              <a:t>действующего законодательства о труде; учет личного состава работников; </a:t>
            </a:r>
            <a:endParaRPr lang="ru-RU" sz="2400" dirty="0" smtClean="0"/>
          </a:p>
          <a:p>
            <a:pPr marL="342900" indent="-342900">
              <a:buFont typeface="Arial" panose="020B0604020202020204" pitchFamily="34" charset="0"/>
              <a:buChar char="•"/>
            </a:pPr>
            <a:r>
              <a:rPr lang="ru-RU" sz="2400" dirty="0" smtClean="0"/>
              <a:t>правильное </a:t>
            </a:r>
            <a:r>
              <a:rPr lang="ru-RU" sz="2400" dirty="0"/>
              <a:t>начисление заработной платы и удержаний из нее; </a:t>
            </a:r>
            <a:endParaRPr lang="ru-RU" sz="2400" dirty="0" smtClean="0"/>
          </a:p>
          <a:p>
            <a:pPr marL="342900" indent="-342900">
              <a:buFont typeface="Arial" panose="020B0604020202020204" pitchFamily="34" charset="0"/>
              <a:buChar char="•"/>
            </a:pPr>
            <a:r>
              <a:rPr lang="ru-RU" sz="2400" dirty="0" smtClean="0"/>
              <a:t>учет </a:t>
            </a:r>
            <a:r>
              <a:rPr lang="ru-RU" sz="2400" dirty="0"/>
              <a:t>расчетов с работниками организаций, бюджетом, органами социального страхования, фондами обязательного медицинского страхования и Пенсионным фондом; </a:t>
            </a:r>
            <a:endParaRPr lang="ru-RU" sz="2400" dirty="0" smtClean="0"/>
          </a:p>
          <a:p>
            <a:pPr marL="342900" indent="-342900">
              <a:buFont typeface="Arial" panose="020B0604020202020204" pitchFamily="34" charset="0"/>
              <a:buChar char="•"/>
            </a:pPr>
            <a:r>
              <a:rPr lang="ru-RU" sz="2400" dirty="0" smtClean="0"/>
              <a:t>контроль </a:t>
            </a:r>
            <a:r>
              <a:rPr lang="ru-RU" sz="2400" dirty="0"/>
              <a:t>за рациональным использованием трудовых ресурсов; </a:t>
            </a:r>
            <a:endParaRPr lang="ru-RU" sz="2400" dirty="0" smtClean="0"/>
          </a:p>
          <a:p>
            <a:pPr marL="342900" indent="-342900">
              <a:buFont typeface="Arial" panose="020B0604020202020204" pitchFamily="34" charset="0"/>
              <a:buChar char="•"/>
            </a:pPr>
            <a:r>
              <a:rPr lang="ru-RU" sz="2400" dirty="0" smtClean="0"/>
              <a:t>правильное </a:t>
            </a:r>
            <a:r>
              <a:rPr lang="ru-RU" sz="2400" dirty="0"/>
              <a:t>отнесение начисленной суммы оплаты труда на соответствующие источники</a:t>
            </a:r>
            <a:r>
              <a:rPr lang="ru-RU" sz="2400" dirty="0" smtClean="0"/>
              <a:t>;</a:t>
            </a:r>
          </a:p>
          <a:p>
            <a:pPr marL="342900" indent="-342900">
              <a:buFont typeface="Arial" panose="020B0604020202020204" pitchFamily="34" charset="0"/>
              <a:buChar char="•"/>
            </a:pPr>
            <a:r>
              <a:rPr lang="ru-RU" sz="2400" dirty="0" smtClean="0"/>
              <a:t> </a:t>
            </a:r>
            <a:r>
              <a:rPr lang="ru-RU" sz="2400" dirty="0"/>
              <a:t>документальное оформление и отражение в учете всех видов расчетов между организацией и работниками.</a:t>
            </a:r>
          </a:p>
        </p:txBody>
      </p:sp>
    </p:spTree>
    <p:extLst>
      <p:ext uri="{BB962C8B-B14F-4D97-AF65-F5344CB8AC3E}">
        <p14:creationId xmlns:p14="http://schemas.microsoft.com/office/powerpoint/2010/main" val="259526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931" y="424433"/>
            <a:ext cx="11129554" cy="83099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u-RU" sz="2400" b="1" dirty="0">
                <a:solidFill>
                  <a:schemeClr val="tx1">
                    <a:lumMod val="95000"/>
                    <a:lumOff val="5000"/>
                  </a:schemeClr>
                </a:solidFill>
              </a:rPr>
              <a:t>Формы, системы и виды оплаты труда, порядок расчета основной и дополнительной оплаты, доплат, надбавок, гарантий</a:t>
            </a:r>
          </a:p>
        </p:txBody>
      </p:sp>
      <p:sp>
        <p:nvSpPr>
          <p:cNvPr id="3" name="Прямоугольник 2"/>
          <p:cNvSpPr/>
          <p:nvPr/>
        </p:nvSpPr>
        <p:spPr>
          <a:xfrm>
            <a:off x="1323703" y="1404155"/>
            <a:ext cx="10058400" cy="5078313"/>
          </a:xfrm>
          <a:prstGeom prst="rect">
            <a:avLst/>
          </a:prstGeom>
        </p:spPr>
        <p:txBody>
          <a:bodyPr wrap="square">
            <a:spAutoFit/>
          </a:bodyPr>
          <a:lstStyle/>
          <a:p>
            <a:pPr indent="457200"/>
            <a:r>
              <a:rPr lang="ru-RU" dirty="0"/>
              <a:t>Начисление основной заработной платы производится в зависимости от принятых в организации форм и систем оплаты труда. Организация самостоятельно устанавливает системы и размер оплаты труда, а также другие виды доходов работников.</a:t>
            </a:r>
          </a:p>
          <a:p>
            <a:pPr indent="457200"/>
            <a:r>
              <a:rPr lang="ru-RU" dirty="0"/>
              <a:t>Применяется как </a:t>
            </a:r>
            <a:r>
              <a:rPr lang="ru-RU" b="1" dirty="0"/>
              <a:t>повременная</a:t>
            </a:r>
            <a:r>
              <a:rPr lang="ru-RU" dirty="0"/>
              <a:t>, так и </a:t>
            </a:r>
            <a:r>
              <a:rPr lang="ru-RU" b="1" dirty="0"/>
              <a:t>сдельная</a:t>
            </a:r>
            <a:r>
              <a:rPr lang="ru-RU" dirty="0"/>
              <a:t> формы оплаты труда. При повременной системе оплаты труда заработная плата начисляется в зависимости от количества проработанного времени и тарифной ставки. Ставки устанавливаются часовые и дневные. Их размер определяется квалификационным разрядом, присвоенным рабочему. Существуют </a:t>
            </a:r>
            <a:r>
              <a:rPr lang="ru-RU" b="1" dirty="0"/>
              <a:t>простая повременная и повременно-премиальная системы оплаты труда</a:t>
            </a:r>
            <a:r>
              <a:rPr lang="ru-RU" dirty="0"/>
              <a:t>. При </a:t>
            </a:r>
            <a:r>
              <a:rPr lang="ru-RU" b="1" dirty="0"/>
              <a:t>простой повременной </a:t>
            </a:r>
            <a:r>
              <a:rPr lang="ru-RU" dirty="0"/>
              <a:t>системе заработок рабочего рассчитывается умножением тарифной ставки на количество отработанного времени. При </a:t>
            </a:r>
            <a:r>
              <a:rPr lang="ru-RU" b="1" dirty="0"/>
              <a:t>повременно-премиальной</a:t>
            </a:r>
            <a:r>
              <a:rPr lang="ru-RU" dirty="0"/>
              <a:t> системе рабочий дополнительно получает премию, которая устанавливается в процентах к заработку, начисленному за фактически отработанное время. Например, рабочему, обслуживающему оборудование, установлена премия 15% за безаварийную работу механизмов. Заработок по тарифу - 14480 руб. Размер премии - 2172 руб. (14480 х 15 / 100). Общая заработная плата за месяц составит 16652 руб. (14480 + 2172).</a:t>
            </a:r>
          </a:p>
        </p:txBody>
      </p:sp>
    </p:spTree>
    <p:extLst>
      <p:ext uri="{BB962C8B-B14F-4D97-AF65-F5344CB8AC3E}">
        <p14:creationId xmlns:p14="http://schemas.microsoft.com/office/powerpoint/2010/main" val="3023154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36806581_TF78757031.potx" id="{2A276A4E-08F8-48D5-9845-64D099A7639E}" vid="{FF648781-DCEA-40AF-B1F6-A26F095BFAB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8D249-1983-451D-8451-059C0BA5C7BA}">
  <ds:schemaRefs>
    <ds:schemaRef ds:uri="16c05727-aa75-4e4a-9b5f-8a80a1165891"/>
    <ds:schemaRef ds:uri="http://purl.org/dc/dcmitype/"/>
    <ds:schemaRef ds:uri="http://schemas.microsoft.com/office/2006/metadata/properties"/>
    <ds:schemaRef ds:uri="http://purl.org/dc/elements/1.1/"/>
    <ds:schemaRef ds:uri="71af3243-3dd4-4a8d-8c0d-dd76da1f02a5"/>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1B96DA-D61E-4352-8013-F432E69A2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Оформление Савон</Template>
  <TotalTime>0</TotalTime>
  <Words>3118</Words>
  <Application>Microsoft Office PowerPoint</Application>
  <PresentationFormat>Широкоэкранный</PresentationFormat>
  <Paragraphs>147</Paragraphs>
  <Slides>29</Slides>
  <Notes>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29</vt:i4>
      </vt:variant>
    </vt:vector>
  </HeadingPairs>
  <TitlesOfParts>
    <vt:vector size="38" baseType="lpstr">
      <vt:lpstr>Arial</vt:lpstr>
      <vt:lpstr>Calibri</vt:lpstr>
      <vt:lpstr>Century Gothic</vt:lpstr>
      <vt:lpstr>Garamond</vt:lpstr>
      <vt:lpstr>Symbol</vt:lpstr>
      <vt:lpstr>Times New Roman</vt:lpstr>
      <vt:lpstr>Wingdings</vt:lpstr>
      <vt:lpstr>Савон</vt:lpstr>
      <vt:lpstr>Документ Microsoft Word</vt:lpstr>
      <vt:lpstr>Учет расчетов с персоналом по оплате труда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2021-04-25T09:34:54Z</dcterms:created>
  <dcterms:modified xsi:type="dcterms:W3CDTF">2021-04-25T10:18:53Z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