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Статистика экономической конъюнктуры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16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i="1" dirty="0"/>
              <a:t>Экономическая конъюнктура как объект статистического изучения</a:t>
            </a:r>
            <a:endParaRPr lang="ru-RU" sz="2800" dirty="0"/>
          </a:p>
          <a:p>
            <a:r>
              <a:rPr lang="ru-RU" sz="2800" i="1" dirty="0" smtClean="0"/>
              <a:t>Моделирование </a:t>
            </a:r>
            <a:r>
              <a:rPr lang="ru-RU" sz="2800" i="1" dirty="0"/>
              <a:t>и прогнозирование социально-экономических процессов</a:t>
            </a:r>
            <a:endParaRPr lang="ru-RU" sz="2800" dirty="0"/>
          </a:p>
          <a:p>
            <a:r>
              <a:rPr lang="ru-RU" sz="2800" i="1" dirty="0" smtClean="0"/>
              <a:t>Статистическое </a:t>
            </a:r>
            <a:r>
              <a:rPr lang="ru-RU" sz="2800" i="1" dirty="0"/>
              <a:t>изучение эффективности общественного производства</a:t>
            </a:r>
            <a:endParaRPr lang="ru-RU" sz="2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03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30"/>
          </a:xfrm>
        </p:spPr>
        <p:txBody>
          <a:bodyPr>
            <a:normAutofit/>
          </a:bodyPr>
          <a:lstStyle/>
          <a:p>
            <a:r>
              <a:rPr lang="ru-RU" b="1" i="1" dirty="0"/>
              <a:t>Под экономической (рыночной) конъюнктурой</a:t>
            </a:r>
            <a:r>
              <a:rPr lang="ru-RU" b="1" dirty="0"/>
              <a:t> </a:t>
            </a:r>
            <a:r>
              <a:rPr lang="ru-RU" dirty="0"/>
              <a:t>понимается экономическая ситуация, характеризующая совокупность признаков, выражающих текущее состояние экономики или рынка товаров на определенный промежуток времени. </a:t>
            </a:r>
          </a:p>
          <a:p>
            <a:endParaRPr lang="ru-RU" dirty="0"/>
          </a:p>
          <a:p>
            <a:r>
              <a:rPr lang="ru-RU" i="1" u="sng" dirty="0"/>
              <a:t>Предметом </a:t>
            </a:r>
            <a:r>
              <a:rPr lang="ru-RU" u="sng" dirty="0"/>
              <a:t>статистического изучения</a:t>
            </a:r>
            <a:r>
              <a:rPr lang="ru-RU" dirty="0"/>
              <a:t> экономической конъюнктуры являются массовые явления и процессы, определяющие конкретную рыночную ситуацию и поддающиеся количественной оценке.</a:t>
            </a:r>
          </a:p>
          <a:p>
            <a:endParaRPr lang="ru-RU" dirty="0" smtClean="0"/>
          </a:p>
          <a:p>
            <a:r>
              <a:rPr lang="ru-RU" dirty="0" smtClean="0"/>
              <a:t>Экономическая </a:t>
            </a:r>
            <a:r>
              <a:rPr lang="ru-RU" dirty="0"/>
              <a:t>конъюнктура определяется </a:t>
            </a:r>
            <a:r>
              <a:rPr lang="ru-RU" b="1" i="1" dirty="0"/>
              <a:t>конъюнктурой рынка</a:t>
            </a:r>
            <a:r>
              <a:rPr lang="ru-RU" dirty="0"/>
              <a:t>, которая представляет собой совокупность условий, которые характеризуют соотношение совокупного спроса и совокупного предложения на товары и услуги.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Экономическая конъюнктура как объект статистического </a:t>
            </a:r>
            <a:r>
              <a:rPr lang="ru-RU" b="1" i="1" dirty="0" smtClean="0"/>
              <a:t>изучения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599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878280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ru-RU" i="1" dirty="0"/>
              <a:t>В </a:t>
            </a:r>
            <a:r>
              <a:rPr lang="ru-RU" b="1" i="1" dirty="0"/>
              <a:t>задачи</a:t>
            </a:r>
            <a:r>
              <a:rPr lang="ru-RU" dirty="0"/>
              <a:t> статистики экономической конъюнктуры входят:</a:t>
            </a:r>
          </a:p>
          <a:p>
            <a:r>
              <a:rPr lang="ru-RU" dirty="0"/>
              <a:t>- сбор и обработка конъюнктурной информации; </a:t>
            </a:r>
          </a:p>
          <a:p>
            <a:r>
              <a:rPr lang="ru-RU" dirty="0"/>
              <a:t>- оценка и анализ основных пропорций рынка; </a:t>
            </a:r>
          </a:p>
          <a:p>
            <a:r>
              <a:rPr lang="ru-RU" dirty="0"/>
              <a:t>- выявление, анализ и прогнозирование тенденций развития рынка и его динамической устойчивости; </a:t>
            </a:r>
          </a:p>
          <a:p>
            <a:r>
              <a:rPr lang="ru-RU" dirty="0"/>
              <a:t>- оценка и анализ </a:t>
            </a:r>
            <a:r>
              <a:rPr lang="ru-RU" dirty="0" err="1"/>
              <a:t>колеблемости</a:t>
            </a:r>
            <a:r>
              <a:rPr lang="ru-RU" dirty="0"/>
              <a:t>, сезонности и цикличности развития рынка; </a:t>
            </a:r>
          </a:p>
          <a:p>
            <a:r>
              <a:rPr lang="ru-RU" dirty="0"/>
              <a:t>- оценка и анализ деловой активности;</a:t>
            </a:r>
          </a:p>
          <a:p>
            <a:r>
              <a:rPr lang="ru-RU" dirty="0"/>
              <a:t>- характеристика степени монополизации рынка и интенсивности конкуренции и др.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878280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ru-RU" dirty="0"/>
              <a:t>Для решения поставленных задач определена система, состоящая из пяти блоков </a:t>
            </a:r>
            <a:r>
              <a:rPr lang="ru-RU" b="1" dirty="0"/>
              <a:t>показателей</a:t>
            </a:r>
            <a:r>
              <a:rPr lang="ru-RU" dirty="0"/>
              <a:t>, характеризующих:</a:t>
            </a:r>
          </a:p>
          <a:p>
            <a:r>
              <a:rPr lang="ru-RU" dirty="0"/>
              <a:t>1) состояние и формирование рынка;</a:t>
            </a:r>
          </a:p>
          <a:p>
            <a:r>
              <a:rPr lang="ru-RU" dirty="0"/>
              <a:t>2) состояние и поведение цен;</a:t>
            </a:r>
          </a:p>
          <a:p>
            <a:r>
              <a:rPr lang="ru-RU" dirty="0"/>
              <a:t>3) наличие, движение и оборачиваемость товарно-денежной массы;</a:t>
            </a:r>
          </a:p>
          <a:p>
            <a:r>
              <a:rPr lang="ru-RU" dirty="0"/>
              <a:t>4) рыночную инфраструктуру;</a:t>
            </a:r>
          </a:p>
          <a:p>
            <a:r>
              <a:rPr lang="ru-RU" dirty="0"/>
              <a:t>5) социально-экономические результаты функционирования рынка.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Экономическая конъюнктура как объект статистического </a:t>
            </a:r>
            <a:r>
              <a:rPr lang="ru-RU" b="1" i="1" dirty="0" smtClean="0"/>
              <a:t>изучения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812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i="1" dirty="0"/>
              <a:t>Моделирование и прогнозирование социально-экономических процессов</a:t>
            </a:r>
            <a:r>
              <a:rPr lang="ru-RU" dirty="0"/>
              <a:t> </a:t>
            </a:r>
            <a:r>
              <a:rPr lang="ru-RU" i="1" dirty="0"/>
              <a:t>(экономической конъюнктуры)</a:t>
            </a:r>
            <a:r>
              <a:rPr lang="ru-RU" dirty="0"/>
              <a:t> состоит из последовательных стадий:</a:t>
            </a:r>
          </a:p>
          <a:p>
            <a:pPr lvl="0"/>
            <a:r>
              <a:rPr lang="ru-RU" dirty="0"/>
              <a:t>определение объекта исследования;</a:t>
            </a:r>
          </a:p>
          <a:p>
            <a:pPr lvl="0"/>
            <a:r>
              <a:rPr lang="ru-RU" dirty="0"/>
              <a:t>накопление исходных данных и других материалов;</a:t>
            </a:r>
          </a:p>
          <a:p>
            <a:pPr lvl="0"/>
            <a:r>
              <a:rPr lang="ru-RU" dirty="0"/>
              <a:t>осуществление анализа конъюнктуры;</a:t>
            </a:r>
          </a:p>
          <a:p>
            <a:pPr lvl="0"/>
            <a:r>
              <a:rPr lang="ru-RU" dirty="0"/>
              <a:t>разработка прогноза развития конъюнктуры.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/>
              <a:t>Моделирование и прогнозирование социально-экономических процессов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58437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/>
              <a:t>Эффективность</a:t>
            </a:r>
            <a:r>
              <a:rPr lang="ru-RU" dirty="0"/>
              <a:t> - это категория социально-экономическая. Она измеряется отношением полученного эффекта (результата) к аван­сированным (примененным) ресурсам или потребленным текущим затратам. Отношение может быть выражено соотношениями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 smtClean="0"/>
              <a:t>где  </a:t>
            </a:r>
            <a:r>
              <a:rPr lang="ru-RU" dirty="0"/>
              <a:t>- эффективность экономики;  - экономический эффект;  - ресурсы;  - затраты</a:t>
            </a:r>
            <a:r>
              <a:rPr lang="ru-RU" dirty="0" smtClean="0"/>
              <a:t>.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Содержание примененных ресурсов или текущих затрат определяется на основе положения о простых элементах процесса труда:</a:t>
            </a:r>
          </a:p>
          <a:p>
            <a:r>
              <a:rPr lang="ru-RU" dirty="0"/>
              <a:t>– живой труд (численность трудовых ресурсов, занятых производством);</a:t>
            </a:r>
          </a:p>
          <a:p>
            <a:r>
              <a:rPr lang="ru-RU" dirty="0"/>
              <a:t>– средства труда (основные средства);</a:t>
            </a:r>
          </a:p>
          <a:p>
            <a:r>
              <a:rPr lang="ru-RU" dirty="0"/>
              <a:t>– предметы труда (оборотные средства).</a:t>
            </a:r>
          </a:p>
          <a:p>
            <a:pPr marL="4572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/>
              <a:t>Статистическое изучение эффективности общественного производства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779" y="2852936"/>
            <a:ext cx="891344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0" y="0"/>
          <a:ext cx="5334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4" imgW="558558" imgH="393529" progId="Equation.3">
                  <p:embed/>
                </p:oleObj>
              </mc:Choice>
              <mc:Fallback>
                <p:oleObj name="Формула" r:id="rId4" imgW="558558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5334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852936"/>
            <a:ext cx="832896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819" y="2852936"/>
            <a:ext cx="804987" cy="641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359" y="2852936"/>
            <a:ext cx="827315" cy="68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4536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 </a:t>
            </a:r>
            <a:r>
              <a:rPr lang="ru-RU" dirty="0"/>
              <a:t>Обобщающие показатели:</a:t>
            </a:r>
          </a:p>
          <a:p>
            <a:pPr marL="45720" indent="0">
              <a:buNone/>
            </a:pPr>
            <a:r>
              <a:rPr lang="ru-RU" dirty="0"/>
              <a:t>а) прямой показатель эффективности применен­ных </a:t>
            </a:r>
            <a:r>
              <a:rPr lang="ru-RU" dirty="0" smtClean="0"/>
              <a:t>ресурсов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б</a:t>
            </a:r>
            <a:r>
              <a:rPr lang="ru-RU" dirty="0"/>
              <a:t>) обратный показатель эффективности примененных ресурсов (ресурсоемкость</a:t>
            </a:r>
            <a:r>
              <a:rPr lang="ru-RU" dirty="0" smtClean="0"/>
              <a:t>)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в</a:t>
            </a:r>
            <a:r>
              <a:rPr lang="ru-RU" dirty="0"/>
              <a:t>) прямой показатель эффективности текущих </a:t>
            </a:r>
            <a:r>
              <a:rPr lang="ru-RU" dirty="0" smtClean="0"/>
              <a:t>затрат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г</a:t>
            </a:r>
            <a:r>
              <a:rPr lang="ru-RU" dirty="0"/>
              <a:t>) обратный показатель эффективности текущих за­трат (</a:t>
            </a:r>
            <a:r>
              <a:rPr lang="ru-RU" dirty="0" err="1"/>
              <a:t>затратоемкость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en-US" dirty="0" smtClean="0"/>
              <a:t>II </a:t>
            </a:r>
            <a:r>
              <a:rPr lang="ru-RU" dirty="0"/>
              <a:t>Частные показатели эффективности использования живого труда:</a:t>
            </a:r>
          </a:p>
          <a:p>
            <a:pPr marL="45720" indent="0">
              <a:buNone/>
            </a:pPr>
            <a:r>
              <a:rPr lang="ru-RU" dirty="0"/>
              <a:t>а) производительность живого </a:t>
            </a:r>
            <a:r>
              <a:rPr lang="ru-RU" dirty="0" smtClean="0"/>
              <a:t>труда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err="1" smtClean="0"/>
              <a:t>зарплатоотдача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в</a:t>
            </a:r>
            <a:r>
              <a:rPr lang="ru-RU" dirty="0"/>
              <a:t>) трудоемкость единицы </a:t>
            </a:r>
            <a:r>
              <a:rPr lang="ru-RU" dirty="0" smtClean="0"/>
              <a:t>эффекта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г</a:t>
            </a:r>
            <a:r>
              <a:rPr lang="ru-RU" dirty="0"/>
              <a:t>) </a:t>
            </a:r>
            <a:r>
              <a:rPr lang="ru-RU" dirty="0" err="1"/>
              <a:t>зарплатоемкость</a:t>
            </a:r>
            <a:r>
              <a:rPr lang="ru-RU" dirty="0"/>
              <a:t> единицы </a:t>
            </a:r>
            <a:r>
              <a:rPr lang="ru-RU" dirty="0" smtClean="0"/>
              <a:t>эффекта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показателей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8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III Частные показатели эффективности использования основных средств:</a:t>
            </a:r>
          </a:p>
          <a:p>
            <a:pPr marL="45720" indent="0">
              <a:buNone/>
            </a:pPr>
            <a:r>
              <a:rPr lang="ru-RU" dirty="0"/>
              <a:t>а) </a:t>
            </a:r>
            <a:r>
              <a:rPr lang="ru-RU" dirty="0" smtClean="0"/>
              <a:t>фондоотдача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err="1" smtClean="0"/>
              <a:t>амортизациоотдача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в</a:t>
            </a:r>
            <a:r>
              <a:rPr lang="ru-RU" dirty="0"/>
              <a:t>) </a:t>
            </a:r>
            <a:r>
              <a:rPr lang="ru-RU" dirty="0" err="1"/>
              <a:t>фондоемкость</a:t>
            </a:r>
            <a:r>
              <a:rPr lang="ru-RU" dirty="0"/>
              <a:t> единицы </a:t>
            </a:r>
            <a:r>
              <a:rPr lang="ru-RU" dirty="0" smtClean="0"/>
              <a:t>эффекта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г</a:t>
            </a:r>
            <a:r>
              <a:rPr lang="ru-RU" dirty="0"/>
              <a:t>) </a:t>
            </a:r>
            <a:r>
              <a:rPr lang="ru-RU" dirty="0" err="1"/>
              <a:t>амортизациоемкость</a:t>
            </a:r>
            <a:r>
              <a:rPr lang="ru-RU" dirty="0"/>
              <a:t> единицы </a:t>
            </a:r>
            <a:r>
              <a:rPr lang="ru-RU" dirty="0" smtClean="0"/>
              <a:t>эффекта</a:t>
            </a:r>
          </a:p>
          <a:p>
            <a:pPr marL="45720" indent="0">
              <a:buNone/>
            </a:pPr>
            <a:endParaRPr lang="ru-RU" dirty="0"/>
          </a:p>
          <a:p>
            <a:r>
              <a:rPr lang="ru-RU" dirty="0"/>
              <a:t>III Частные показатели эффективности использования оборотных средств:</a:t>
            </a:r>
          </a:p>
          <a:p>
            <a:pPr marL="45720" indent="0">
              <a:buNone/>
            </a:pPr>
            <a:r>
              <a:rPr lang="ru-RU" dirty="0"/>
              <a:t>а) коэффициент </a:t>
            </a:r>
            <a:r>
              <a:rPr lang="ru-RU" dirty="0" smtClean="0"/>
              <a:t>оборачиваемости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/>
              <a:t>коэффициент </a:t>
            </a:r>
            <a:r>
              <a:rPr lang="ru-RU" smtClean="0"/>
              <a:t>закрепления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показателей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564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46</TotalTime>
  <Words>459</Words>
  <Application>Microsoft Office PowerPoint</Application>
  <PresentationFormat>Экран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Сетка</vt:lpstr>
      <vt:lpstr>Microsoft Equation 3.0</vt:lpstr>
      <vt:lpstr>Статистика экономической конъюнктуры </vt:lpstr>
      <vt:lpstr>Презентация PowerPoint</vt:lpstr>
      <vt:lpstr>Экономическая конъюнктура как объект статистического изучения</vt:lpstr>
      <vt:lpstr>Экономическая конъюнктура как объект статистического изучения</vt:lpstr>
      <vt:lpstr>Моделирование и прогнозирование социально-экономических процессов</vt:lpstr>
      <vt:lpstr>Статистическое изучение эффективности общественного производства</vt:lpstr>
      <vt:lpstr>Система показателей</vt:lpstr>
      <vt:lpstr>Система показателей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Статистика экономической конъюнктуры </dc:title>
  <dc:creator>Ксения</dc:creator>
  <cp:lastModifiedBy>Ксения</cp:lastModifiedBy>
  <cp:revision>2</cp:revision>
  <dcterms:created xsi:type="dcterms:W3CDTF">2020-09-13T17:13:44Z</dcterms:created>
  <dcterms:modified xsi:type="dcterms:W3CDTF">2020-09-13T18:06:30Z</dcterms:modified>
</cp:coreProperties>
</file>