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7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857364"/>
            <a:ext cx="6172200" cy="189436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Методологические основы финансового менеджмента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Оценка будущего денежного потока с учетом его временной стоимости для </a:t>
            </a:r>
            <a:r>
              <a:rPr lang="ru-RU" u="sng" dirty="0" smtClean="0"/>
              <a:t>отсроченного аннуитета </a:t>
            </a:r>
            <a:r>
              <a:rPr lang="ru-RU" dirty="0" smtClean="0"/>
              <a:t>рассчитывается по формуле: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6933" t="41623" r="60505" b="54712"/>
          <a:stretch>
            <a:fillRect/>
          </a:stretch>
        </p:blipFill>
        <p:spPr bwMode="auto">
          <a:xfrm>
            <a:off x="500034" y="1857364"/>
            <a:ext cx="807249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4854" y="357166"/>
            <a:ext cx="8177674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    Гипотеза эффективности рынка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 </a:t>
            </a:r>
            <a:r>
              <a:rPr lang="ru-RU" u="sng" dirty="0" smtClean="0"/>
              <a:t>эффективностью</a:t>
            </a:r>
            <a:r>
              <a:rPr lang="ru-RU" dirty="0" smtClean="0"/>
              <a:t> здесь понимается информационная эффективность, т.е. </a:t>
            </a:r>
            <a:r>
              <a:rPr lang="ru-RU" i="1" dirty="0" smtClean="0"/>
              <a:t>эффективный рынок — </a:t>
            </a:r>
            <a:r>
              <a:rPr lang="ru-RU" dirty="0" smtClean="0"/>
              <a:t>это такой рынок, в ценах которого находит отражение вся известная информация о ситуации на рынке. Информационная эффективность рынка достигается при  следующих условиях:</a:t>
            </a:r>
          </a:p>
          <a:p>
            <a:pPr lvl="0" algn="just"/>
            <a:r>
              <a:rPr lang="ru-RU" dirty="0" smtClean="0"/>
              <a:t>информация равнодоступна всем участникам рынка, а ее получение не связано с какими-либо затратами;</a:t>
            </a:r>
          </a:p>
          <a:p>
            <a:pPr lvl="0"/>
            <a:r>
              <a:rPr lang="ru-RU" dirty="0" smtClean="0"/>
              <a:t>полностью отсутствуют транзакционные затраты, налоги и другие препятствия совершению сделок;</a:t>
            </a:r>
          </a:p>
          <a:p>
            <a:pPr lvl="0"/>
            <a:r>
              <a:rPr lang="ru-RU" dirty="0" smtClean="0"/>
              <a:t>имеется большое число покупателей и продавцов, вследствие чего действия каждого продавца или покупателя не влияют на цену отдельных ценных бумаг;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357158" y="357166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01014" cy="6188224"/>
          </a:xfrm>
        </p:spPr>
        <p:txBody>
          <a:bodyPr/>
          <a:lstStyle/>
          <a:p>
            <a:r>
              <a:rPr lang="ru-RU" dirty="0" smtClean="0"/>
              <a:t>все участники рынка действуют рационально, стремясь максимизировать ожидаемую выгоду.</a:t>
            </a:r>
          </a:p>
          <a:p>
            <a:pPr>
              <a:buNone/>
            </a:pPr>
            <a:r>
              <a:rPr lang="ru-RU" dirty="0" smtClean="0"/>
              <a:t>В соответствии с этой гипотезой различают </a:t>
            </a:r>
            <a:r>
              <a:rPr lang="ru-RU" u="sng" dirty="0" smtClean="0"/>
              <a:t>три формы эффективности:</a:t>
            </a:r>
          </a:p>
          <a:p>
            <a:pPr lvl="0"/>
            <a:r>
              <a:rPr lang="ru-RU" i="1" dirty="0" smtClean="0"/>
              <a:t>слабая форма</a:t>
            </a:r>
            <a:r>
              <a:rPr lang="ru-RU" dirty="0" smtClean="0"/>
              <a:t> эффективности подразумевает, что в стоимости ценных бумаг полностью отражена информация прошлого периода. В этих условиях потенциальный инвестор не сможет сделать прогноз о курсовых изменениях стоимости акций и извлечь для себя дополнительные выгоды.</a:t>
            </a:r>
          </a:p>
          <a:p>
            <a:pPr lvl="0"/>
            <a:r>
              <a:rPr lang="ru-RU" i="1" dirty="0" smtClean="0"/>
              <a:t>умеренная форма</a:t>
            </a:r>
            <a:r>
              <a:rPr lang="ru-RU" dirty="0" smtClean="0"/>
              <a:t> эффективности предполагает, что текущие рыночные цены отражают не только изменение цен в прошлом, но также и имеющуюся общедоступную информацию (отчёты фирм, статистические данные).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r>
              <a:rPr lang="ru-RU" i="1" dirty="0" smtClean="0"/>
              <a:t>сильная форма</a:t>
            </a:r>
            <a:r>
              <a:rPr lang="ru-RU" dirty="0" smtClean="0"/>
              <a:t> эффективности подразумевает, что в текущих рыночных ценах отражена вся информация, как общедоступная, так и конфиденциальная.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7972452" cy="6116786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b="1" u="sng" dirty="0" smtClean="0"/>
              <a:t>Концепция компромисса между риском и доходностью</a:t>
            </a:r>
            <a:r>
              <a:rPr lang="ru-RU" b="1" dirty="0" smtClean="0"/>
              <a:t>, </a:t>
            </a:r>
            <a:r>
              <a:rPr lang="ru-RU" dirty="0" smtClean="0"/>
              <a:t>состоит в том, что в бизнесе в любом процессе получения дохода (в производственно-коммерческой, инвестиционной или финансовой деятельности) присутствуют риски его неполучения. Между риском и доходностью существует прямо пропорциональная зависимость: чем выше риск, тем выше доходность.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u="sng" dirty="0" smtClean="0"/>
              <a:t>Концепция агентских отношений </a:t>
            </a:r>
            <a:r>
              <a:rPr lang="ru-RU" dirty="0" smtClean="0"/>
              <a:t>призвана оптимально сглаживать конфликты между собственниками и менеджментом организации, между собственниками и кредиторами и в целом между различными заинтересованными лицами в деятельности организации.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357158" y="357166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285720" y="3714752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72452" cy="6116786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    Концепция альтернативных затрат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финансовом менеджменте процентная ставка, под которую организация может с абсолютной надежностью и безопасностью для своих денег разместить их на определенный срок, представляет собой </a:t>
            </a:r>
            <a:r>
              <a:rPr lang="ru-RU" b="1" i="1" dirty="0" smtClean="0"/>
              <a:t>альтернативные затраты владения денежными средствами</a:t>
            </a:r>
            <a:r>
              <a:rPr lang="ru-RU" dirty="0" smtClean="0"/>
              <a:t>, а процедура дисконтирования позволяет определить текущую стоимость денег на любой момент времени.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285720" y="285728"/>
            <a:ext cx="50006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u="sng" dirty="0" smtClean="0"/>
              <a:t>Концепция о недолгом существовании сверхдоходных проектов</a:t>
            </a:r>
            <a:r>
              <a:rPr lang="ru-RU" u="sng" dirty="0" smtClean="0"/>
              <a:t> </a:t>
            </a:r>
            <a:r>
              <a:rPr lang="ru-RU" dirty="0" smtClean="0"/>
              <a:t>естественно присуща рыночной экономике, как и вызывающая ее причина, — конкуренция. Если в отрасли существуют сверхвысокие доходы, то многие организации стремятся войти в нее с целью получения высоких прибылей. Тем самым снижается рентабельность отрасли в целом и организаций в частности.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285720" y="285728"/>
            <a:ext cx="50006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72452" cy="6116786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    Концепция этики финансов </a:t>
            </a:r>
            <a:r>
              <a:rPr lang="ru-RU" dirty="0" smtClean="0"/>
              <a:t>рассматривается в различных аспектах:</a:t>
            </a:r>
          </a:p>
          <a:p>
            <a:pPr>
              <a:buNone/>
            </a:pPr>
            <a:r>
              <a:rPr lang="ru-RU" dirty="0" smtClean="0"/>
              <a:t>1) нравственное поведение с точки зрения общечеловеческой морали. Проблема этики связана с наличием различного набора ценностей у каждого человека;</a:t>
            </a:r>
          </a:p>
          <a:p>
            <a:pPr>
              <a:buNone/>
            </a:pPr>
            <a:r>
              <a:rPr lang="ru-RU" dirty="0" smtClean="0"/>
              <a:t>2) предоставление верной информации своим партнёрам;</a:t>
            </a:r>
          </a:p>
          <a:p>
            <a:pPr>
              <a:buNone/>
            </a:pPr>
            <a:r>
              <a:rPr lang="ru-RU" dirty="0" smtClean="0"/>
              <a:t>3) ответственность компании перед обществом и акционерами.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285720" y="285728"/>
            <a:ext cx="50006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2.Финансовые инструменты</a:t>
            </a:r>
          </a:p>
          <a:p>
            <a:pPr>
              <a:buNone/>
            </a:pPr>
            <a:r>
              <a:rPr lang="ru-RU" dirty="0" smtClean="0"/>
              <a:t>Под </a:t>
            </a:r>
            <a:r>
              <a:rPr lang="ru-RU" u="sng" dirty="0" smtClean="0"/>
              <a:t>финансовым инструментом </a:t>
            </a:r>
            <a:r>
              <a:rPr lang="ru-RU" dirty="0" smtClean="0"/>
              <a:t>понимается любой контракт, по которому происходит одновременное увеличение финансовых активов одного предприятия и финансовых обязательств долгового или долевого характера другого предприятия. </a:t>
            </a:r>
          </a:p>
          <a:p>
            <a:pPr>
              <a:buNone/>
            </a:pPr>
            <a:r>
              <a:rPr lang="ru-RU" dirty="0" smtClean="0"/>
              <a:t>Операция, определяемая как финансовый инструмент, должна иметь две характеристики:</a:t>
            </a:r>
          </a:p>
          <a:p>
            <a:pPr lvl="0">
              <a:buNone/>
            </a:pPr>
            <a:r>
              <a:rPr lang="ru-RU" dirty="0" smtClean="0"/>
              <a:t>1.в основе операции должны лежать финансовые активы и обязательства;</a:t>
            </a:r>
          </a:p>
          <a:p>
            <a:pPr lvl="0">
              <a:buNone/>
            </a:pPr>
            <a:r>
              <a:rPr lang="ru-RU" dirty="0" smtClean="0"/>
              <a:t>2. операция должна иметь форму договора.</a:t>
            </a:r>
          </a:p>
          <a:p>
            <a:pPr>
              <a:buNone/>
            </a:pPr>
            <a:r>
              <a:rPr lang="ru-RU" dirty="0" smtClean="0"/>
              <a:t>Обращающиеся на финансовом рынке инструменты, обслуживающие операции на различных его видах и сегментах, характеризуются на современном этапе большим  разнообразием.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 </a:t>
            </a:r>
            <a:r>
              <a:rPr lang="ru-RU" u="sng" dirty="0" smtClean="0"/>
              <a:t>По видам финансовых рынков различают следующие обслуживающие их инструменты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а) инструменты кредитного рынка. К ним относятся деньги и расчетные документы,  обращающиеся на денежном рынке. </a:t>
            </a:r>
          </a:p>
          <a:p>
            <a:pPr>
              <a:buNone/>
            </a:pPr>
            <a:r>
              <a:rPr lang="ru-RU" dirty="0" smtClean="0"/>
              <a:t>б) инструменты фондового рынка. К ним относятся разнообразные ценные бумаги,  обращающиеся на этом рынке (состав ценных бумаг по их видам, особенностям эмиссии и обращения утверждается соответствующими нормативно-правовыми актами). </a:t>
            </a:r>
          </a:p>
          <a:p>
            <a:pPr>
              <a:buNone/>
            </a:pPr>
            <a:r>
              <a:rPr lang="ru-RU" dirty="0" smtClean="0"/>
              <a:t>в) инструменты валютного рынка. К ним относятся иностранная валюта, расчетные валютные документы, а также отдельные виды ценных бумаг, обслуживающие этот рынок.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1.Базовые концепции финансового менеджмента.</a:t>
            </a:r>
          </a:p>
          <a:p>
            <a:pPr>
              <a:buNone/>
            </a:pPr>
            <a:r>
              <a:rPr lang="ru-RU" sz="3200" dirty="0" smtClean="0"/>
              <a:t>2.Финансовые инструменты.</a:t>
            </a:r>
          </a:p>
          <a:p>
            <a:pPr>
              <a:buNone/>
            </a:pPr>
            <a:r>
              <a:rPr lang="ru-RU" sz="3200" dirty="0" smtClean="0"/>
              <a:t>3.Основные принципы и методы, применяемые в финансовом менеджменте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972452" cy="62596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г) инструменты страхового рынка. К ним относятся предлагаемые к продаже страховые услуги (страховые продукты), а также расчетные документы и отдельные виды ценных бумаг, обслуживающие этот рынок. </a:t>
            </a:r>
          </a:p>
          <a:p>
            <a:pPr>
              <a:buNone/>
            </a:pPr>
            <a:r>
              <a:rPr lang="ru-RU" dirty="0" smtClean="0"/>
              <a:t>д) рынок золота (серебра, платины). К ним относятся указанные виды ценных металлов, приобретаемые для целей формирования финансовых резервов и тезаврации, а также обслуживающие этот рынок расчетные документы и ценные бумаги. </a:t>
            </a:r>
          </a:p>
          <a:p>
            <a:pPr>
              <a:buNone/>
            </a:pPr>
            <a:r>
              <a:rPr lang="ru-RU" b="1" u="sng" dirty="0" smtClean="0"/>
              <a:t>2</a:t>
            </a:r>
            <a:r>
              <a:rPr lang="ru-RU" u="sng" dirty="0" smtClean="0"/>
              <a:t>. По срокам обращения выделяют следующие виды финансовых инструментов: </a:t>
            </a:r>
          </a:p>
          <a:p>
            <a:pPr>
              <a:buNone/>
            </a:pPr>
            <a:r>
              <a:rPr lang="ru-RU" dirty="0" smtClean="0"/>
              <a:t>а) краткосрочные финансовые инструменты (с периодом обращения до одного года). </a:t>
            </a:r>
          </a:p>
          <a:p>
            <a:pPr>
              <a:buNone/>
            </a:pPr>
            <a:r>
              <a:rPr lang="ru-RU" dirty="0" smtClean="0"/>
              <a:t>б) долгосрочные финансовые инструменты (с периодом обращения более одного года).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3</a:t>
            </a:r>
            <a:r>
              <a:rPr lang="ru-RU" u="sng" dirty="0" smtClean="0"/>
              <a:t>. По характеру финансовых обязательств финансовые инструменты подразделяются на следующие виды: </a:t>
            </a:r>
          </a:p>
          <a:p>
            <a:pPr>
              <a:buNone/>
            </a:pPr>
            <a:r>
              <a:rPr lang="ru-RU" dirty="0" smtClean="0"/>
              <a:t>а) инструменты, по которым не возникают последующие финансовые обязательства. Они являются, как правило, предметом осуществления самой финансовой операции (например, валютные ценности, золото и т.п.). </a:t>
            </a:r>
          </a:p>
          <a:p>
            <a:pPr>
              <a:buNone/>
            </a:pPr>
            <a:r>
              <a:rPr lang="ru-RU" dirty="0" smtClean="0"/>
              <a:t>б) долевые финансовые инструменты. Такие финансовые инструменты подтверждают право их владельца на долю в уставном фонде их эмитента и на получение соответствующего дохода (в форме дивиденда, процента и т.п.). Долевыми финансовыми инструментами являются, как правило, ценные бумаги соответствующих видов (акции, инвестиционные сертификаты и т.п.).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043890" cy="6188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Акции </a:t>
            </a:r>
            <a:r>
              <a:rPr lang="ru-RU" dirty="0" smtClean="0"/>
              <a:t>– это ценная бумага, подтверждающая внесение ее владельцем в уставный капитал акционерного общества определенных денежных средств, дающая право на получение дохода от его деятельности в виде дивидендов, распределение остатков имущества при ликвидации общества. </a:t>
            </a:r>
          </a:p>
          <a:p>
            <a:pPr>
              <a:buNone/>
            </a:pPr>
            <a:r>
              <a:rPr lang="ru-RU" u="sng" dirty="0" smtClean="0"/>
              <a:t>Облигация</a:t>
            </a:r>
            <a:r>
              <a:rPr lang="ru-RU" b="1" i="1" dirty="0" smtClean="0"/>
              <a:t> </a:t>
            </a:r>
            <a:r>
              <a:rPr lang="ru-RU" dirty="0" smtClean="0"/>
              <a:t>– эмиссионная ценная бумага, закрепляющая право ее держателя на получение от эмитента облигации в предусмотренный ею срок ее номинальной стоимости  и зафиксированного ней процента от этой стоимости  или иного имущественного эквивалента. Сущность облигации заключается в том, что эмитент получает денежные средства, а владелец облигации – долговое обязательство. В отличие от акций, облигации не представляют  право ее держателям на управление компанией.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Вексель</a:t>
            </a:r>
            <a:r>
              <a:rPr lang="ru-RU" dirty="0" smtClean="0"/>
              <a:t> – это ценная бумага, составленная  по уставленной законом форме и содержащая обязательство, выданной  одной стороной, выплатить по наступления  предусмотренного векселем срока определенную сумму  владельцу векселя.</a:t>
            </a:r>
          </a:p>
          <a:p>
            <a:pPr>
              <a:buNone/>
            </a:pPr>
            <a:r>
              <a:rPr lang="ru-RU" u="sng" dirty="0" smtClean="0"/>
              <a:t>По гарантированности уровня доходности финансовые инструменты подразделяются на следующие виды: </a:t>
            </a:r>
          </a:p>
          <a:p>
            <a:pPr>
              <a:buNone/>
            </a:pPr>
            <a:r>
              <a:rPr lang="ru-RU" dirty="0" smtClean="0"/>
              <a:t>а) финансовые инструменты с фиксированным доходом;</a:t>
            </a:r>
          </a:p>
          <a:p>
            <a:pPr>
              <a:buNone/>
            </a:pPr>
            <a:r>
              <a:rPr lang="ru-RU" dirty="0" smtClean="0"/>
              <a:t>б) финансовые инструменты с неопределенным доходом.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858180" cy="61167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По уровню риска выделяют следующие виды финансовых инструментов: </a:t>
            </a:r>
          </a:p>
          <a:p>
            <a:pPr>
              <a:buNone/>
            </a:pPr>
            <a:r>
              <a:rPr lang="ru-RU" dirty="0" smtClean="0"/>
              <a:t>а) безрисковые финансовые инструменты. К ним относят обычно государственные краткосрочные ценные бумаги, краткосрочные депозитные сертификаты наиболее надежных банков, "твердую" иностранную валюту, золото и другие ценные металлы, приобретенные на короткий период. </a:t>
            </a:r>
          </a:p>
          <a:p>
            <a:pPr>
              <a:buNone/>
            </a:pPr>
            <a:r>
              <a:rPr lang="ru-RU" dirty="0" smtClean="0"/>
              <a:t>б) финансовые инструменты с низким уровнем риска. К ним относится, как правило, группа краткосрочных долговых финансовых инструментов;</a:t>
            </a:r>
          </a:p>
          <a:p>
            <a:pPr>
              <a:buNone/>
            </a:pPr>
            <a:r>
              <a:rPr lang="ru-RU" dirty="0" smtClean="0"/>
              <a:t>в) финансовые инструменты с умеренным уровнем риска. Они характеризуют группу финансовых инструментов, уровень риска по которым примерно соответствует среднерыночному.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г) финансовые инструменты с высоким уровнем риска. К ним относятся финансовые инструменты, уровень риска по которым существенно превышает среднерыночный. </a:t>
            </a:r>
          </a:p>
          <a:p>
            <a:pPr>
              <a:buNone/>
            </a:pPr>
            <a:r>
              <a:rPr lang="ru-RU" dirty="0" smtClean="0"/>
              <a:t>д) финансовые инструменты с очень высоким уровнем риска  ("спекулятивные"). Такие финансовые инструменты характеризуются наивысшим уровнем риска и используются обычно для осуществления наиболее рискованных спекулятивных операций на финансовом рынке.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3.Основные принципы и методы, применяемые в финансовом менеджменте.</a:t>
            </a:r>
          </a:p>
          <a:p>
            <a:pPr>
              <a:buNone/>
            </a:pPr>
            <a:r>
              <a:rPr lang="ru-RU" dirty="0" smtClean="0"/>
              <a:t>Основными принципами финансового менеджмента являются следующие: </a:t>
            </a:r>
          </a:p>
          <a:p>
            <a:pPr>
              <a:buNone/>
            </a:pPr>
            <a:r>
              <a:rPr lang="ru-RU" dirty="0" smtClean="0"/>
              <a:t>1. Сочетание рациональных основ разных теорий и школ управления; </a:t>
            </a:r>
          </a:p>
          <a:p>
            <a:pPr>
              <a:buNone/>
            </a:pPr>
            <a:r>
              <a:rPr lang="ru-RU" dirty="0" smtClean="0"/>
              <a:t>2. Единство теории и практики в системе управления финансами; </a:t>
            </a:r>
          </a:p>
          <a:p>
            <a:pPr>
              <a:buNone/>
            </a:pPr>
            <a:r>
              <a:rPr lang="ru-RU" dirty="0" smtClean="0"/>
              <a:t>3. Использование комплексной информационно-аналитической базы (финансового, управленческого и статистического учета и отчетности, планово-расчетной и проектной документации, аналитических обзоров и справок); </a:t>
            </a:r>
          </a:p>
          <a:p>
            <a:pPr>
              <a:buNone/>
            </a:pPr>
            <a:r>
              <a:rPr lang="ru-RU" dirty="0" smtClean="0"/>
              <a:t>4. Интерференция (взаимопроникновение) задач и методов долгосрочных и краткосрочных аспектов финансовой политики, их нерасторжимая связь;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5. Выявление, изучение и учет специфических особенностей функционирования различных экономических субъектов при проведении финансового менеджмента (малого предпринимательства, банковской и страховой сфер, внешнеэкономического бизнеса и т.д.); </a:t>
            </a:r>
          </a:p>
          <a:p>
            <a:pPr>
              <a:buNone/>
            </a:pPr>
            <a:r>
              <a:rPr lang="ru-RU" dirty="0" smtClean="0"/>
              <a:t>6. Изменение стоимости денег во времени.    </a:t>
            </a:r>
          </a:p>
          <a:p>
            <a:pPr>
              <a:buNone/>
            </a:pPr>
            <a:r>
              <a:rPr lang="ru-RU" u="sng" dirty="0" smtClean="0"/>
              <a:t>Методы,</a:t>
            </a:r>
            <a:r>
              <a:rPr lang="ru-RU" dirty="0" smtClean="0"/>
              <a:t> используемые в финансовом менеджменте можно разделить на следующие группы:</a:t>
            </a:r>
          </a:p>
          <a:p>
            <a:pPr>
              <a:buNone/>
            </a:pPr>
            <a:r>
              <a:rPr lang="ru-RU" dirty="0" smtClean="0"/>
              <a:t>1) прогнозно-аналитические методы:</a:t>
            </a:r>
          </a:p>
          <a:p>
            <a:pPr lvl="0"/>
            <a:r>
              <a:rPr lang="ru-RU" dirty="0" smtClean="0"/>
              <a:t>неформализованные прогнозно-аналитические методы, основаны на проведении логических исследований (интуиция исследователя, логика, аналогия и т.п.);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72452" cy="611678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формализованные прогнозно-аналитические методы 1. экономико-математические методы – математический анализ, экономическая кибернетика и т.п. 2. методы факторного анализа, основанные на многомерном статистическом изучении ряда факторов.</a:t>
            </a:r>
          </a:p>
          <a:p>
            <a:pPr>
              <a:buNone/>
            </a:pPr>
            <a:r>
              <a:rPr lang="ru-RU" dirty="0" smtClean="0"/>
              <a:t>2) общеэкономические методы:</a:t>
            </a:r>
          </a:p>
          <a:p>
            <a:pPr lvl="0"/>
            <a:r>
              <a:rPr lang="ru-RU" dirty="0" smtClean="0"/>
              <a:t>кредитование, страхование, расчётные, кассовые и прочие операции;</a:t>
            </a:r>
          </a:p>
          <a:p>
            <a:pPr lvl="0"/>
            <a:r>
              <a:rPr lang="ru-RU" dirty="0" smtClean="0"/>
              <a:t>организация расчётов и штрафных санкций;</a:t>
            </a:r>
          </a:p>
          <a:p>
            <a:pPr lvl="0"/>
            <a:r>
              <a:rPr lang="ru-RU" dirty="0" smtClean="0"/>
              <a:t>способы расчёта амортизационных отчислений;</a:t>
            </a:r>
          </a:p>
          <a:p>
            <a:pPr lvl="0"/>
            <a:r>
              <a:rPr lang="ru-RU" dirty="0" smtClean="0"/>
              <a:t>порядок налогооблажения и т.д.</a:t>
            </a:r>
          </a:p>
          <a:p>
            <a:pPr>
              <a:buNone/>
            </a:pPr>
            <a:r>
              <a:rPr lang="ru-RU" dirty="0" smtClean="0"/>
              <a:t>3) специальные методы, используемые в отдельных областях финансового менеджмента (методы учета временной стоимости денег, инфляции, рисков, дивидендная политика, лизинг и </a:t>
            </a:r>
            <a:r>
              <a:rPr lang="ru-RU" dirty="0" err="1" smtClean="0"/>
              <a:t>т.д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user\Pictures\ControlCenter3\Scan\ФИН\CCF21062016_00000 (6) - копия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757242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1.Базовые концепции финансового менеджмента</a:t>
            </a:r>
          </a:p>
          <a:p>
            <a:pPr>
              <a:buNone/>
            </a:pPr>
            <a:r>
              <a:rPr lang="ru-RU" sz="2500" u="sng" dirty="0" smtClean="0"/>
              <a:t>Финансовая концепция </a:t>
            </a:r>
            <a:r>
              <a:rPr lang="ru-RU" sz="2500" dirty="0" smtClean="0"/>
              <a:t>– это система основных понятий, на которых базируется теория основных финансов.</a:t>
            </a:r>
          </a:p>
          <a:p>
            <a:pPr>
              <a:buNone/>
            </a:pPr>
            <a:r>
              <a:rPr lang="ru-RU" sz="2500" dirty="0" smtClean="0"/>
              <a:t>Основными концепциями финансового менеджмента являются понятия:</a:t>
            </a:r>
          </a:p>
          <a:p>
            <a:pPr lvl="0"/>
            <a:r>
              <a:rPr lang="ru-RU" sz="2500" dirty="0" smtClean="0"/>
              <a:t>денежный поток;</a:t>
            </a:r>
          </a:p>
          <a:p>
            <a:pPr lvl="0"/>
            <a:r>
              <a:rPr lang="ru-RU" sz="2500" dirty="0" smtClean="0"/>
              <a:t>временная стоимость денег;</a:t>
            </a:r>
          </a:p>
          <a:p>
            <a:pPr lvl="0"/>
            <a:r>
              <a:rPr lang="ru-RU" sz="2500" dirty="0" smtClean="0"/>
              <a:t>стоимость капитала;</a:t>
            </a:r>
          </a:p>
          <a:p>
            <a:pPr lvl="0"/>
            <a:r>
              <a:rPr lang="ru-RU" sz="2500" dirty="0" smtClean="0"/>
              <a:t>эффективность рынка;</a:t>
            </a:r>
          </a:p>
          <a:p>
            <a:pPr lvl="0"/>
            <a:r>
              <a:rPr lang="ru-RU" sz="2500" dirty="0" smtClean="0"/>
              <a:t>компромисс между риском и доходностью;</a:t>
            </a:r>
          </a:p>
          <a:p>
            <a:pPr lvl="0"/>
            <a:r>
              <a:rPr lang="ru-RU" sz="2500" dirty="0" smtClean="0"/>
              <a:t>агентские отношения;</a:t>
            </a:r>
          </a:p>
          <a:p>
            <a:pPr lvl="0"/>
            <a:r>
              <a:rPr lang="ru-RU" sz="2500" dirty="0" smtClean="0"/>
              <a:t>альтернативные затраты;</a:t>
            </a:r>
          </a:p>
          <a:p>
            <a:pPr lvl="0"/>
            <a:r>
              <a:rPr lang="ru-RU" sz="2500" dirty="0" smtClean="0"/>
              <a:t>этика финансов;</a:t>
            </a:r>
          </a:p>
          <a:p>
            <a:pPr lvl="0"/>
            <a:r>
              <a:rPr lang="ru-RU" sz="2500" dirty="0" smtClean="0"/>
              <a:t>сверхдоходность проектов.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</p:spPr>
        <p:txBody>
          <a:bodyPr/>
          <a:lstStyle/>
          <a:p>
            <a:r>
              <a:rPr lang="ru-RU" dirty="0" smtClean="0"/>
              <a:t>Простые проценты исчисляются в установленном размере от неизменной величины денежных средств и, как правило, увеличиваются в текущем периоде.</a:t>
            </a:r>
          </a:p>
          <a:p>
            <a:r>
              <a:rPr lang="ru-RU" dirty="0" smtClean="0"/>
              <a:t>Сложным процентом называется величина денежных средств, которая инвестируется при условии, что сумма начисленного простого процента не выплачивается в конце каждого периода, а присоединяется к  сумме первоначальных денежных средств и в следующем платёжном периоде сама приносит доход.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143932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 </a:t>
            </a:r>
            <a:r>
              <a:rPr lang="ru-RU" b="1" u="sng" dirty="0" smtClean="0"/>
              <a:t>1. Денежный поток</a:t>
            </a:r>
            <a:r>
              <a:rPr lang="ru-RU" b="1" dirty="0" smtClean="0"/>
              <a:t> </a:t>
            </a:r>
            <a:r>
              <a:rPr lang="ru-RU" smtClean="0"/>
              <a:t>– представляет </a:t>
            </a:r>
            <a:r>
              <a:rPr lang="ru-RU" dirty="0" smtClean="0"/>
              <a:t>собой движение денежных средств при осуществлении финансово-хозяйственной деятельности. </a:t>
            </a:r>
          </a:p>
          <a:p>
            <a:pPr>
              <a:buNone/>
            </a:pPr>
            <a:r>
              <a:rPr lang="ru-RU" dirty="0" smtClean="0"/>
              <a:t>Денежные потоки могут быть:</a:t>
            </a:r>
          </a:p>
          <a:p>
            <a:r>
              <a:rPr lang="ru-RU" dirty="0" smtClean="0"/>
              <a:t> неравномерные, т.е. поступления и платежи не зависят друг от друга;</a:t>
            </a:r>
          </a:p>
          <a:p>
            <a:r>
              <a:rPr lang="ru-RU" dirty="0" smtClean="0"/>
              <a:t>равномерные, т.е. осуществляются в определенной последовательности.</a:t>
            </a:r>
          </a:p>
          <a:p>
            <a:pPr>
              <a:buNone/>
            </a:pPr>
            <a:r>
              <a:rPr lang="ru-RU" u="sng" dirty="0" smtClean="0"/>
              <a:t>Аннуитет (финансовая рента) </a:t>
            </a:r>
            <a:r>
              <a:rPr lang="ru-RU" dirty="0" smtClean="0"/>
              <a:t>– это разновидностью денежного потока, представляющая собой ряд или один из ряда равных по сумме платежей, которые уплачиваются через равные промежутки времени.</a:t>
            </a:r>
          </a:p>
          <a:p>
            <a:pPr>
              <a:buNone/>
            </a:pPr>
            <a:r>
              <a:rPr lang="ru-RU" dirty="0" smtClean="0"/>
              <a:t>Если число равных временных промежутков между платежами ограничено, то аннуитет носит название </a:t>
            </a:r>
            <a:r>
              <a:rPr lang="ru-RU" u="sng" dirty="0" smtClean="0"/>
              <a:t>срочный аннуитет</a:t>
            </a:r>
            <a:r>
              <a:rPr lang="ru-RU" dirty="0" smtClean="0"/>
              <a:t>. К нему относятся:</a:t>
            </a:r>
          </a:p>
          <a:p>
            <a:r>
              <a:rPr lang="ru-RU" dirty="0" smtClean="0"/>
              <a:t>арендная плата за недвижимость;</a:t>
            </a:r>
          </a:p>
          <a:p>
            <a:r>
              <a:rPr lang="ru-RU" dirty="0" smtClean="0"/>
              <a:t>купонные платежи по облигациям.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285720" y="2857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072494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Если платежи в организации осуществляются в начале периода, то образуемый при этом денежный поток называется </a:t>
            </a:r>
            <a:r>
              <a:rPr lang="ru-RU" u="sng" dirty="0" smtClean="0"/>
              <a:t>преднумерандо</a:t>
            </a:r>
            <a:r>
              <a:rPr lang="ru-RU" dirty="0" smtClean="0"/>
              <a:t>, если в конце периода, то такой денежный поток носит название </a:t>
            </a:r>
            <a:r>
              <a:rPr lang="ru-RU" u="sng" dirty="0" smtClean="0"/>
              <a:t>постнумерандо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Если денежный поток осуществляется в течение неограниченного времени, то аннуитет считается </a:t>
            </a:r>
            <a:r>
              <a:rPr lang="ru-RU" u="sng" dirty="0" smtClean="0"/>
              <a:t>бессрочным.</a:t>
            </a:r>
          </a:p>
          <a:p>
            <a:pPr>
              <a:buNone/>
            </a:pPr>
            <a:r>
              <a:rPr lang="ru-RU" u="sng" dirty="0" smtClean="0"/>
              <a:t>Управление денежными потоками позволяет организации обеспечить</a:t>
            </a:r>
            <a:r>
              <a:rPr lang="ru-RU" dirty="0" smtClean="0"/>
              <a:t>:</a:t>
            </a:r>
          </a:p>
          <a:p>
            <a:pPr lvl="0">
              <a:buNone/>
            </a:pPr>
            <a:r>
              <a:rPr lang="ru-RU" dirty="0" smtClean="0"/>
              <a:t>1. поступление или приток денежных средств в нужный момент времени в необходимом объеме;</a:t>
            </a:r>
          </a:p>
          <a:p>
            <a:pPr lvl="0">
              <a:buNone/>
            </a:pPr>
            <a:r>
              <a:rPr lang="ru-RU" dirty="0" smtClean="0"/>
              <a:t>2. необходимое соотношение между денежными средствами и краткосрочными финансовыми вложениями для того, чтобы получить максимальный эффект от их использования.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14393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    Временная стоимость денег</a:t>
            </a:r>
            <a:r>
              <a:rPr lang="ru-RU" b="1" dirty="0" smtClean="0"/>
              <a:t> </a:t>
            </a:r>
            <a:r>
              <a:rPr lang="ru-RU" dirty="0" smtClean="0"/>
              <a:t>относится к объективно существующей характеристике потока денежных средств. </a:t>
            </a:r>
            <a:r>
              <a:rPr lang="ru-RU" u="sng" dirty="0" smtClean="0"/>
              <a:t>Сущность</a:t>
            </a:r>
            <a:r>
              <a:rPr lang="ru-RU" dirty="0" smtClean="0"/>
              <a:t> этого понятия заключается в том, что рубль сегодня не равен рублю завтра. Эта неравноценность одной и той же денежной единицы в разные отрезки времени возникает в силу трёх основных причин:</a:t>
            </a:r>
          </a:p>
          <a:p>
            <a:pPr lvl="0"/>
            <a:r>
              <a:rPr lang="ru-RU" dirty="0" smtClean="0"/>
              <a:t>инфляции;</a:t>
            </a:r>
          </a:p>
          <a:p>
            <a:pPr lvl="0"/>
            <a:r>
              <a:rPr lang="ru-RU" dirty="0" smtClean="0"/>
              <a:t>оборачиваемости денег, т.к. их можно инвестировать и получить в будущем прибыль;</a:t>
            </a:r>
          </a:p>
          <a:p>
            <a:pPr lvl="0"/>
            <a:r>
              <a:rPr lang="ru-RU" dirty="0" smtClean="0"/>
              <a:t>риска неполучения ожидаемого дохода, например, неисполнения или частичного исполнения договора по поступлению денежных средств.</a:t>
            </a:r>
          </a:p>
          <a:p>
            <a:pPr>
              <a:buNone/>
            </a:pPr>
            <a:r>
              <a:rPr lang="ru-RU" dirty="0" smtClean="0"/>
              <a:t>Учёт временной стоимости денег необходим для выбора эффективного варианта вложения денежных средств.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285720" y="2857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Цель такого учета </a:t>
            </a:r>
            <a:r>
              <a:rPr lang="ru-RU" dirty="0" smtClean="0"/>
              <a:t>– дать оценку будущим доходам с точки зрения настоящего момента времени, т.е. привести денежные потоки к единому моменту времени.</a:t>
            </a:r>
          </a:p>
          <a:p>
            <a:pPr>
              <a:buNone/>
            </a:pPr>
            <a:r>
              <a:rPr lang="ru-RU" u="sng" dirty="0" smtClean="0"/>
              <a:t>Будущая стоимость денег </a:t>
            </a:r>
            <a:r>
              <a:rPr lang="ru-RU" dirty="0" smtClean="0"/>
              <a:t>– это их стоимость в прошествии некоторого времени от момента инвестирования.</a:t>
            </a:r>
          </a:p>
          <a:p>
            <a:pPr>
              <a:buNone/>
            </a:pPr>
            <a:r>
              <a:rPr lang="ru-RU" u="sng" dirty="0" smtClean="0"/>
              <a:t>Дисконтирование</a:t>
            </a:r>
            <a:r>
              <a:rPr lang="ru-RU" dirty="0" smtClean="0"/>
              <a:t> – это процесс определения сегодняшней, т.е. текущей стоимости денег, когда известна их будущая величина.</a:t>
            </a:r>
          </a:p>
          <a:p>
            <a:pPr>
              <a:buNone/>
            </a:pPr>
            <a:r>
              <a:rPr lang="ru-RU" dirty="0" smtClean="0"/>
              <a:t>В момент принятия решения об инвестировании руководствуются </a:t>
            </a:r>
            <a:r>
              <a:rPr lang="ru-RU" u="sng" dirty="0" smtClean="0"/>
              <a:t>двумя положениями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 с течением времени происходит обесценение денег;</a:t>
            </a:r>
          </a:p>
          <a:p>
            <a:pPr>
              <a:buNone/>
            </a:pPr>
            <a:r>
              <a:rPr lang="ru-RU" dirty="0" smtClean="0"/>
              <a:t>2. периодичное поступление дохода на капитал в желательном размере не менее определенного минимума.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143932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Дисконтирование: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где, </a:t>
            </a:r>
            <a:r>
              <a:rPr lang="en-US" dirty="0" smtClean="0"/>
              <a:t>PV</a:t>
            </a:r>
            <a:r>
              <a:rPr lang="ru-RU" dirty="0" smtClean="0"/>
              <a:t> – размер вложенного капитала к концу </a:t>
            </a:r>
            <a:r>
              <a:rPr lang="en-US" dirty="0" smtClean="0"/>
              <a:t>n</a:t>
            </a:r>
            <a:r>
              <a:rPr lang="ru-RU" dirty="0" smtClean="0"/>
              <a:t>-го периода с момента вклада первоначальной суммы.</a:t>
            </a:r>
          </a:p>
          <a:p>
            <a:pPr>
              <a:buNone/>
            </a:pPr>
            <a:r>
              <a:rPr lang="en-US" dirty="0" smtClean="0"/>
              <a:t>FV</a:t>
            </a:r>
            <a:r>
              <a:rPr lang="ru-RU" dirty="0" smtClean="0"/>
              <a:t> – будущая стоимость или величина будущего дохода</a:t>
            </a:r>
          </a:p>
          <a:p>
            <a:pPr>
              <a:buNone/>
            </a:pPr>
            <a:r>
              <a:rPr lang="en-US" dirty="0" smtClean="0"/>
              <a:t>r</a:t>
            </a:r>
            <a:r>
              <a:rPr lang="ru-RU" dirty="0" smtClean="0"/>
              <a:t> – коэффициент дисконтирования, т.е.норма доходности или процентная ставка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 – фактор времени или число лет.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25090" t="47312" r="50717" b="39785"/>
          <a:stretch>
            <a:fillRect/>
          </a:stretch>
        </p:blipFill>
        <p:spPr bwMode="auto">
          <a:xfrm>
            <a:off x="2571736" y="857232"/>
            <a:ext cx="41434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001056" cy="62151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Операция обратная дисконтированию называется </a:t>
            </a:r>
            <a:r>
              <a:rPr lang="ru-RU" u="sng" dirty="0" smtClean="0"/>
              <a:t>наращение (компаундинг) </a:t>
            </a:r>
            <a:r>
              <a:rPr lang="ru-RU" dirty="0" smtClean="0"/>
              <a:t>и состоит в приведении сегодняшней или текущей стоимости денег к их будущей величине.</a:t>
            </a:r>
          </a:p>
          <a:p>
            <a:pPr>
              <a:buNone/>
            </a:pPr>
            <a:r>
              <a:rPr lang="ru-RU" dirty="0" smtClean="0"/>
              <a:t>При наращении для определения величины </a:t>
            </a:r>
            <a:r>
              <a:rPr lang="ru-RU" u="sng" dirty="0" smtClean="0"/>
              <a:t>наращенного капитала </a:t>
            </a:r>
            <a:r>
              <a:rPr lang="ru-RU" dirty="0" smtClean="0"/>
              <a:t>используют формулу: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Оценка будущего денежного потока с учетом его временной стоимости для </a:t>
            </a:r>
            <a:r>
              <a:rPr lang="ru-RU" u="sng" dirty="0" smtClean="0"/>
              <a:t>ускоренного аннуитета </a:t>
            </a:r>
            <a:r>
              <a:rPr lang="ru-RU" dirty="0" smtClean="0"/>
              <a:t>рассчитывается по формуле: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8889" t="63874" r="50085" b="28272"/>
          <a:stretch>
            <a:fillRect/>
          </a:stretch>
        </p:blipFill>
        <p:spPr bwMode="auto">
          <a:xfrm>
            <a:off x="2071670" y="2786058"/>
            <a:ext cx="44218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18006" t="32461" r="51598" b="63089"/>
          <a:stretch>
            <a:fillRect/>
          </a:stretch>
        </p:blipFill>
        <p:spPr bwMode="auto">
          <a:xfrm>
            <a:off x="500034" y="5286388"/>
            <a:ext cx="778674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337</TotalTime>
  <Words>2006</Words>
  <Application>Microsoft Office PowerPoint</Application>
  <PresentationFormat>Экран (4:3)</PresentationFormat>
  <Paragraphs>136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Методологические основы финансового менеджмента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основы финансового менеджмента</dc:title>
  <dc:creator>user</dc:creator>
  <cp:lastModifiedBy>Админ</cp:lastModifiedBy>
  <cp:revision>28</cp:revision>
  <dcterms:created xsi:type="dcterms:W3CDTF">2016-08-15T09:05:44Z</dcterms:created>
  <dcterms:modified xsi:type="dcterms:W3CDTF">2020-03-18T06:56:51Z</dcterms:modified>
</cp:coreProperties>
</file>