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36"/>
  </p:notesMasterIdLst>
  <p:handoutMasterIdLst>
    <p:handoutMasterId r:id="rId37"/>
  </p:handoutMasterIdLst>
  <p:sldIdLst>
    <p:sldId id="256" r:id="rId2"/>
    <p:sldId id="257" r:id="rId3"/>
    <p:sldId id="258" r:id="rId4"/>
    <p:sldId id="259" r:id="rId5"/>
    <p:sldId id="260" r:id="rId6"/>
    <p:sldId id="262" r:id="rId7"/>
    <p:sldId id="261" r:id="rId8"/>
    <p:sldId id="263" r:id="rId9"/>
    <p:sldId id="264" r:id="rId10"/>
    <p:sldId id="265" r:id="rId11"/>
    <p:sldId id="266" r:id="rId12"/>
    <p:sldId id="268" r:id="rId13"/>
    <p:sldId id="269" r:id="rId14"/>
    <p:sldId id="271" r:id="rId15"/>
    <p:sldId id="272" r:id="rId16"/>
    <p:sldId id="270"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5143500" type="screen16x9"/>
  <p:notesSz cx="6858000" cy="9144000"/>
  <p:defaultTextStyle>
    <a:defPPr>
      <a:defRPr lang="ru-RU"/>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02C96-74C4-476C-AAF3-5AA0B478528C}" v="63" dt="2021-01-08T14:31:16.076"/>
    <p1510:client id="{1DA30F64-54A6-4D9A-8B29-BF8AC3C3991A}" v="4" dt="2020-10-23T14:16:25.699"/>
    <p1510:client id="{6894F6E1-B484-440A-8184-D2BDC2AD73AC}" v="168" dt="2020-10-23T15:16:25.452"/>
    <p1510:client id="{A52F6D9A-B55E-4F79-AC9B-AF7FEFD4034E}" v="4" dt="2020-10-23T14:09:51.779"/>
  </p1510:revLst>
</p1510:revInfo>
</file>

<file path=ppt/tableStyles.xml><?xml version="1.0" encoding="utf-8"?>
<a:tblStyleLst xmlns:a="http://schemas.openxmlformats.org/drawingml/2006/main" def="{E17FD3AA-C7F2-45D5-98EA-DB32359A16E3}">
  <a:tblStyle styleId="{E17FD3AA-C7F2-45D5-98EA-DB32359A16E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1" autoAdjust="0"/>
    <p:restoredTop sz="94674"/>
  </p:normalViewPr>
  <p:slideViewPr>
    <p:cSldViewPr snapToGrid="0">
      <p:cViewPr varScale="1">
        <p:scale>
          <a:sx n="103" d="100"/>
          <a:sy n="103" d="100"/>
        </p:scale>
        <p:origin x="605" y="91"/>
      </p:cViewPr>
      <p:guideLst>
        <p:guide orient="horz" pos="1620"/>
        <p:guide pos="2880"/>
      </p:guideLst>
    </p:cSldViewPr>
  </p:slideViewPr>
  <p:notesTextViewPr>
    <p:cViewPr>
      <p:scale>
        <a:sx n="100" d="100"/>
        <a:sy n="100" d="100"/>
      </p:scale>
      <p:origin x="0" y="0"/>
    </p:cViewPr>
  </p:notesTextViewPr>
  <p:notesViewPr>
    <p:cSldViewPr snapToGrid="0">
      <p:cViewPr varScale="1">
        <p:scale>
          <a:sx n="56" d="100"/>
          <a:sy n="56" d="100"/>
        </p:scale>
        <p:origin x="-261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Верхний колонтитул 1">
            <a:extLst>
              <a:ext uri="{FF2B5EF4-FFF2-40B4-BE49-F238E27FC236}">
                <a16:creationId xmlns:a16="http://schemas.microsoft.com/office/drawing/2014/main" id="{942E8DAD-C921-4F44-AA73-56EADAD0CD86}"/>
              </a:ext>
            </a:extLst>
          </p:cNvPr>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cs typeface="Arial" charset="0"/>
                <a:sym typeface="Arial" charset="0"/>
              </a:defRPr>
            </a:lvl1pPr>
          </a:lstStyle>
          <a:p>
            <a:pPr>
              <a:defRPr/>
            </a:pPr>
            <a:endParaRPr lang="ru-RU"/>
          </a:p>
        </p:txBody>
      </p:sp>
      <p:sp>
        <p:nvSpPr>
          <p:cNvPr id="8195" name="Дата 2">
            <a:extLst>
              <a:ext uri="{FF2B5EF4-FFF2-40B4-BE49-F238E27FC236}">
                <a16:creationId xmlns:a16="http://schemas.microsoft.com/office/drawing/2014/main" id="{5CC91CDD-40DE-40C4-B05E-D9110DE7C5BA}"/>
              </a:ext>
            </a:extLst>
          </p:cNvPr>
          <p:cNvSpPr>
            <a:spLocks noGrp="1"/>
          </p:cNvSpPr>
          <p:nvPr>
            <p:ph type="dt" sz="quarter"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cs typeface="Arial" charset="0"/>
                <a:sym typeface="Arial" charset="0"/>
              </a:defRPr>
            </a:lvl1pPr>
          </a:lstStyle>
          <a:p>
            <a:pPr>
              <a:defRPr/>
            </a:pPr>
            <a:fld id="{14C33CD0-EE2C-4F07-9CA9-D7375F66AC2E}" type="datetimeFigureOut">
              <a:rPr lang="ru-RU"/>
              <a:pPr>
                <a:defRPr/>
              </a:pPr>
              <a:t>19.05.2021</a:t>
            </a:fld>
            <a:endParaRPr lang="ru-RU"/>
          </a:p>
        </p:txBody>
      </p:sp>
      <p:sp>
        <p:nvSpPr>
          <p:cNvPr id="8196" name="Нижний колонтитул 3">
            <a:extLst>
              <a:ext uri="{FF2B5EF4-FFF2-40B4-BE49-F238E27FC236}">
                <a16:creationId xmlns:a16="http://schemas.microsoft.com/office/drawing/2014/main" id="{5B2F7004-E242-4852-B697-95FB12DD41E5}"/>
              </a:ext>
            </a:extLst>
          </p:cNvPr>
          <p:cNvSpPr>
            <a:spLocks noGrp="1"/>
          </p:cNvSpPr>
          <p:nvPr>
            <p:ph type="ftr" sz="quarter" idx="2"/>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cs typeface="Arial" charset="0"/>
                <a:sym typeface="Arial" charset="0"/>
              </a:defRPr>
            </a:lvl1pPr>
          </a:lstStyle>
          <a:p>
            <a:pPr>
              <a:defRPr/>
            </a:pPr>
            <a:endParaRPr lang="ru-RU"/>
          </a:p>
        </p:txBody>
      </p:sp>
      <p:sp>
        <p:nvSpPr>
          <p:cNvPr id="8197" name="Номер слайда 4">
            <a:extLst>
              <a:ext uri="{FF2B5EF4-FFF2-40B4-BE49-F238E27FC236}">
                <a16:creationId xmlns:a16="http://schemas.microsoft.com/office/drawing/2014/main" id="{311F87E5-7A02-45CF-8D6B-ED6068B51CD7}"/>
              </a:ext>
            </a:extLst>
          </p:cNvPr>
          <p:cNvSpPr>
            <a:spLocks noGrp="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5DDCCA3-56CE-4DC8-9522-6FF730BE6C14}" type="slidenum">
              <a:rPr lang="ru-RU" altLang="uk-UA"/>
              <a:pPr/>
              <a:t>‹#›</a:t>
            </a:fld>
            <a:endParaRPr lang="ru-RU" altLang="uk-U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hape 3">
            <a:extLst>
              <a:ext uri="{FF2B5EF4-FFF2-40B4-BE49-F238E27FC236}">
                <a16:creationId xmlns:a16="http://schemas.microsoft.com/office/drawing/2014/main" id="{9E7581E6-9658-4F98-BB4D-07578FD43070}"/>
              </a:ext>
            </a:extLst>
          </p:cNvPr>
          <p:cNvSpPr txBox="1">
            <a:spLocks noGrp="1"/>
          </p:cNvSpPr>
          <p:nvPr>
            <p:ph type="hdr" idx="2"/>
          </p:nvPr>
        </p:nvSpPr>
        <p:spPr bwMode="auto">
          <a:xfrm>
            <a:off x="0"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200">
                <a:latin typeface="Calibri" pitchFamily="34" charset="0"/>
                <a:cs typeface="Calibri" pitchFamily="34" charset="0"/>
                <a:sym typeface="Calibri" pitchFamily="34" charset="0"/>
              </a:defRPr>
            </a:lvl1pPr>
          </a:lstStyle>
          <a:p>
            <a:pPr>
              <a:defRPr/>
            </a:pPr>
            <a:endParaRPr lang="ru-RU"/>
          </a:p>
        </p:txBody>
      </p:sp>
      <p:sp>
        <p:nvSpPr>
          <p:cNvPr id="6147" name="Shape 4">
            <a:extLst>
              <a:ext uri="{FF2B5EF4-FFF2-40B4-BE49-F238E27FC236}">
                <a16:creationId xmlns:a16="http://schemas.microsoft.com/office/drawing/2014/main" id="{0E360B00-1E15-431D-9655-FAD85E686E8C}"/>
              </a:ext>
            </a:extLst>
          </p:cNvPr>
          <p:cNvSpPr txBox="1">
            <a:spLocks noGrp="1"/>
          </p:cNvSpPr>
          <p:nvPr>
            <p:ph type="dt" idx="10"/>
          </p:nvPr>
        </p:nvSpPr>
        <p:spPr bwMode="auto">
          <a:xfrm>
            <a:off x="3884613" y="0"/>
            <a:ext cx="2971800" cy="4572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r">
              <a:defRPr sz="1200">
                <a:latin typeface="Calibri" pitchFamily="34" charset="0"/>
                <a:cs typeface="Calibri" pitchFamily="34" charset="0"/>
                <a:sym typeface="Calibri" pitchFamily="34" charset="0"/>
              </a:defRPr>
            </a:lvl1pPr>
          </a:lstStyle>
          <a:p>
            <a:pPr>
              <a:defRPr/>
            </a:pPr>
            <a:endParaRPr lang="ru-RU"/>
          </a:p>
        </p:txBody>
      </p:sp>
      <p:sp>
        <p:nvSpPr>
          <p:cNvPr id="7172" name="Shape 5">
            <a:extLst>
              <a:ext uri="{FF2B5EF4-FFF2-40B4-BE49-F238E27FC236}">
                <a16:creationId xmlns:a16="http://schemas.microsoft.com/office/drawing/2014/main" id="{D71E7322-C899-4EF5-B319-033532606F46}"/>
              </a:ext>
            </a:extLst>
          </p:cNvPr>
          <p:cNvSpPr>
            <a:spLocks noGrp="1" noRot="1" noChangeAspect="1"/>
          </p:cNvSpPr>
          <p:nvPr>
            <p:ph type="sldImg" idx="3"/>
          </p:nvPr>
        </p:nvSpPr>
        <p:spPr bwMode="auto">
          <a:xfrm>
            <a:off x="381000" y="685800"/>
            <a:ext cx="6096000" cy="3429000"/>
          </a:xfrm>
          <a:custGeom>
            <a:avLst/>
            <a:gdLst>
              <a:gd name="T0" fmla="*/ 0 w 120000"/>
              <a:gd name="T1" fmla="*/ 0 h 120000"/>
              <a:gd name="T2" fmla="*/ 309676821 w 120000"/>
              <a:gd name="T3" fmla="*/ 0 h 120000"/>
              <a:gd name="T4" fmla="*/ 30967682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a:extLst>
              <a:ext uri="{FF2B5EF4-FFF2-40B4-BE49-F238E27FC236}">
                <a16:creationId xmlns:a16="http://schemas.microsoft.com/office/drawing/2014/main" id="{A0689918-75D3-47CC-AB13-68DCA301717B}"/>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solidFill>
                  <a:schemeClr val="dk1"/>
                </a:solidFill>
                <a:latin typeface="Calibri"/>
                <a:ea typeface="Calibri"/>
                <a:cs typeface="Calibri"/>
                <a:sym typeface="Calibri"/>
              </a:defRPr>
            </a:lvl1pPr>
            <a:lvl2pPr marL="457200" marR="0" lvl="1" indent="0" algn="l" rtl="0">
              <a:spcBef>
                <a:spcPts val="0"/>
              </a:spcBef>
              <a:defRPr sz="1200" b="0" i="0" u="none" strike="noStrike" cap="none">
                <a:solidFill>
                  <a:schemeClr val="dk1"/>
                </a:solidFill>
                <a:latin typeface="Calibri"/>
                <a:ea typeface="Calibri"/>
                <a:cs typeface="Calibri"/>
                <a:sym typeface="Calibri"/>
              </a:defRPr>
            </a:lvl2pPr>
            <a:lvl3pPr marL="914400" marR="0" lvl="2" indent="0" algn="l" rtl="0">
              <a:spcBef>
                <a:spcPts val="0"/>
              </a:spcBef>
              <a:defRPr sz="1200" b="0" i="0" u="none" strike="noStrike" cap="none">
                <a:solidFill>
                  <a:schemeClr val="dk1"/>
                </a:solidFill>
                <a:latin typeface="Calibri"/>
                <a:ea typeface="Calibri"/>
                <a:cs typeface="Calibri"/>
                <a:sym typeface="Calibri"/>
              </a:defRPr>
            </a:lvl3pPr>
            <a:lvl4pPr marL="1371600" marR="0" lvl="3" indent="0" algn="l" rtl="0">
              <a:spcBef>
                <a:spcPts val="0"/>
              </a:spcBef>
              <a:defRPr sz="1200" b="0" i="0" u="none" strike="noStrike" cap="none">
                <a:solidFill>
                  <a:schemeClr val="dk1"/>
                </a:solidFill>
                <a:latin typeface="Calibri"/>
                <a:ea typeface="Calibri"/>
                <a:cs typeface="Calibri"/>
                <a:sym typeface="Calibri"/>
              </a:defRPr>
            </a:lvl4pPr>
            <a:lvl5pPr marL="1828800" marR="0" lvl="4" indent="0" algn="l" rtl="0">
              <a:spcBef>
                <a:spcPts val="0"/>
              </a:spcBef>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6150" name="Shape 7">
            <a:extLst>
              <a:ext uri="{FF2B5EF4-FFF2-40B4-BE49-F238E27FC236}">
                <a16:creationId xmlns:a16="http://schemas.microsoft.com/office/drawing/2014/main" id="{441CA612-F3D2-4428-A33F-04D82554EBD7}"/>
              </a:ext>
            </a:extLst>
          </p:cNvPr>
          <p:cNvSpPr txBox="1">
            <a:spLocks noGrp="1"/>
          </p:cNvSpPr>
          <p:nvPr>
            <p:ph type="ftr" idx="11"/>
          </p:nvPr>
        </p:nvSpPr>
        <p:spPr bwMode="auto">
          <a:xfrm>
            <a:off x="0" y="8685213"/>
            <a:ext cx="2971800" cy="4572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lvl1pPr>
              <a:defRPr sz="1200">
                <a:latin typeface="Calibri" pitchFamily="34" charset="0"/>
                <a:cs typeface="Calibri" pitchFamily="34" charset="0"/>
                <a:sym typeface="Calibri" pitchFamily="34" charset="0"/>
              </a:defRPr>
            </a:lvl1pPr>
          </a:lstStyle>
          <a:p>
            <a:pPr>
              <a:defRPr/>
            </a:pPr>
            <a:endParaRPr lang="ru-RU"/>
          </a:p>
        </p:txBody>
      </p:sp>
      <p:sp>
        <p:nvSpPr>
          <p:cNvPr id="6151" name="Shape 8">
            <a:extLst>
              <a:ext uri="{FF2B5EF4-FFF2-40B4-BE49-F238E27FC236}">
                <a16:creationId xmlns:a16="http://schemas.microsoft.com/office/drawing/2014/main" id="{2EA1E1C0-1551-444E-BADC-F726E6F354A6}"/>
              </a:ext>
            </a:extLst>
          </p:cNvPr>
          <p:cNvSpPr txBox="1">
            <a:spLocks noGrp="1"/>
          </p:cNvSpPr>
          <p:nvPr>
            <p:ph type="sldNum" idx="12"/>
          </p:nvPr>
        </p:nvSpPr>
        <p:spPr bwMode="auto">
          <a:xfrm>
            <a:off x="3884613" y="8685213"/>
            <a:ext cx="2971800" cy="457200"/>
          </a:xfrm>
          <a:prstGeom prst="rect">
            <a:avLst/>
          </a:prstGeom>
          <a:noFill/>
          <a:ln w="9525">
            <a:noFill/>
            <a:miter lim="800000"/>
            <a:headEnd/>
            <a:tailEnd/>
          </a:ln>
        </p:spPr>
        <p:txBody>
          <a:bodyPr vert="horz" wrap="square" lIns="91425" tIns="45700" rIns="91425" bIns="45700" numCol="1" anchor="b" anchorCtr="0" compatLnSpc="1">
            <a:prstTxWarp prst="textNoShape">
              <a:avLst/>
            </a:prstTxWarp>
          </a:bodyPr>
          <a:lstStyle>
            <a:lvl1pPr algn="r">
              <a:buSzPct val="25000"/>
              <a:defRPr sz="1200">
                <a:latin typeface="Calibri" panose="020F0502020204030204" pitchFamily="34" charset="0"/>
                <a:cs typeface="Calibri" panose="020F0502020204030204" pitchFamily="34" charset="0"/>
                <a:sym typeface="Calibri" panose="020F0502020204030204" pitchFamily="34" charset="0"/>
              </a:defRPr>
            </a:lvl1pPr>
          </a:lstStyle>
          <a:p>
            <a:fld id="{5C5C84C6-551A-428B-A6B6-093A033DFC80}" type="slidenum">
              <a:rPr lang="ru-RU" altLang="uk-UA"/>
              <a:pPr/>
              <a:t>‹#›</a:t>
            </a:fld>
            <a:endParaRPr lang="ru-RU" altLang="uk-UA"/>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32">
            <a:extLst>
              <a:ext uri="{FF2B5EF4-FFF2-40B4-BE49-F238E27FC236}">
                <a16:creationId xmlns:a16="http://schemas.microsoft.com/office/drawing/2014/main" id="{2612D410-6B4B-4119-8AB2-DF43F890D713}"/>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uk-UA" altLang="uk-UA">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195" name="Shape 33">
            <a:extLst>
              <a:ext uri="{FF2B5EF4-FFF2-40B4-BE49-F238E27FC236}">
                <a16:creationId xmlns:a16="http://schemas.microsoft.com/office/drawing/2014/main" id="{BD8DC59E-6136-49D7-BC14-14FEDAB083BF}"/>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760881CD-38B7-4253-9C81-C657B7754B73}" type="datetimeFigureOut">
              <a:rPr lang="ru-RU" smtClean="0"/>
              <a:pPr>
                <a:defRPr/>
              </a:pPr>
              <a:t>19.05.2021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0E1C0AA4-BF7F-42CE-AC1B-255FF535E1E1}" type="slidenum">
              <a:rPr lang="ru-RU" altLang="uk-UA" smtClean="0"/>
              <a:pPr/>
              <a:t>‹#›</a:t>
            </a:fld>
            <a:endParaRPr lang="ru-RU" altLang="uk-UA"/>
          </a:p>
        </p:txBody>
      </p:sp>
    </p:spTree>
    <p:extLst>
      <p:ext uri="{BB962C8B-B14F-4D97-AF65-F5344CB8AC3E}">
        <p14:creationId xmlns:p14="http://schemas.microsoft.com/office/powerpoint/2010/main" val="297097435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FF8F078A-2017-4E7B-892C-EFCF0A9EB47E}" type="datetimeFigureOut">
              <a:rPr lang="ru-RU" smtClean="0"/>
              <a:pPr>
                <a:defRPr/>
              </a:pPr>
              <a:t>19.05.2021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EC96795B-7991-4FE5-8554-5DCC1BBC3656}" type="slidenum">
              <a:rPr lang="ru-RU" altLang="uk-UA" smtClean="0"/>
              <a:pPr/>
              <a:t>‹#›</a:t>
            </a:fld>
            <a:endParaRPr lang="ru-RU" altLang="uk-UA"/>
          </a:p>
        </p:txBody>
      </p:sp>
    </p:spTree>
    <p:extLst>
      <p:ext uri="{BB962C8B-B14F-4D97-AF65-F5344CB8AC3E}">
        <p14:creationId xmlns:p14="http://schemas.microsoft.com/office/powerpoint/2010/main" val="37660044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FF8F078A-2017-4E7B-892C-EFCF0A9EB47E}" type="datetimeFigureOut">
              <a:rPr lang="ru-RU" smtClean="0"/>
              <a:pPr>
                <a:defRPr/>
              </a:pPr>
              <a:t>19.05.2021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EC96795B-7991-4FE5-8554-5DCC1BBC3656}" type="slidenum">
              <a:rPr lang="ru-RU" altLang="uk-UA" smtClean="0"/>
              <a:pPr/>
              <a:t>‹#›</a:t>
            </a:fld>
            <a:endParaRPr lang="ru-RU" altLang="uk-UA"/>
          </a:p>
        </p:txBody>
      </p:sp>
    </p:spTree>
    <p:extLst>
      <p:ext uri="{BB962C8B-B14F-4D97-AF65-F5344CB8AC3E}">
        <p14:creationId xmlns:p14="http://schemas.microsoft.com/office/powerpoint/2010/main" val="32918514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A239D4AA-1CBB-4095-B779-0C9226DFAA80}" type="datetimeFigureOut">
              <a:rPr lang="ru-RU" smtClean="0"/>
              <a:pPr>
                <a:defRPr/>
              </a:pPr>
              <a:t>19.05.2021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467141DD-6000-417C-840B-5C99FF5FBCB1}" type="slidenum">
              <a:rPr lang="ru-RU" altLang="uk-UA" smtClean="0"/>
              <a:pPr/>
              <a:t>‹#›</a:t>
            </a:fld>
            <a:endParaRPr lang="ru-RU" altLang="uk-UA"/>
          </a:p>
        </p:txBody>
      </p:sp>
    </p:spTree>
    <p:extLst>
      <p:ext uri="{BB962C8B-B14F-4D97-AF65-F5344CB8AC3E}">
        <p14:creationId xmlns:p14="http://schemas.microsoft.com/office/powerpoint/2010/main" val="261466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3E8874F8-3092-45AB-86B4-1A709C02C0AC}" type="datetimeFigureOut">
              <a:rPr lang="ru-RU" smtClean="0"/>
              <a:pPr>
                <a:defRPr/>
              </a:pPr>
              <a:t>19.05.2021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488954D8-5E9A-4C45-B01D-6486288CC9E4}" type="slidenum">
              <a:rPr lang="ru-RU" altLang="uk-UA" smtClean="0"/>
              <a:pPr/>
              <a:t>‹#›</a:t>
            </a:fld>
            <a:endParaRPr lang="ru-RU" altLang="uk-UA"/>
          </a:p>
        </p:txBody>
      </p:sp>
    </p:spTree>
    <p:extLst>
      <p:ext uri="{BB962C8B-B14F-4D97-AF65-F5344CB8AC3E}">
        <p14:creationId xmlns:p14="http://schemas.microsoft.com/office/powerpoint/2010/main" val="39336677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DD6C45DB-B68A-4E8D-91A4-5A70DA4E8357}" type="datetimeFigureOut">
              <a:rPr lang="ru-RU" smtClean="0"/>
              <a:pPr>
                <a:defRPr/>
              </a:pPr>
              <a:t>19.05.2021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3B0C3970-5847-4793-BE2D-8095E9373C94}" type="slidenum">
              <a:rPr lang="ru-RU" altLang="uk-UA" smtClean="0"/>
              <a:pPr/>
              <a:t>‹#›</a:t>
            </a:fld>
            <a:endParaRPr lang="ru-RU" altLang="uk-UA"/>
          </a:p>
        </p:txBody>
      </p:sp>
    </p:spTree>
    <p:extLst>
      <p:ext uri="{BB962C8B-B14F-4D97-AF65-F5344CB8AC3E}">
        <p14:creationId xmlns:p14="http://schemas.microsoft.com/office/powerpoint/2010/main" val="111532451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4B52A5AE-CB17-46ED-BB61-F1ADBD59E53A}" type="datetimeFigureOut">
              <a:rPr lang="ru-RU" smtClean="0"/>
              <a:pPr>
                <a:defRPr/>
              </a:pPr>
              <a:t>19.05.2021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fld id="{A128C17F-73B0-4798-B112-5492DE7D15FB}" type="slidenum">
              <a:rPr lang="ru-RU" altLang="uk-UA" smtClean="0"/>
              <a:pPr/>
              <a:t>‹#›</a:t>
            </a:fld>
            <a:endParaRPr lang="ru-RU" altLang="uk-UA"/>
          </a:p>
        </p:txBody>
      </p:sp>
    </p:spTree>
    <p:extLst>
      <p:ext uri="{BB962C8B-B14F-4D97-AF65-F5344CB8AC3E}">
        <p14:creationId xmlns:p14="http://schemas.microsoft.com/office/powerpoint/2010/main" val="24695639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3B84DAE6-D075-43EE-8ED8-5216C83D8B2E}" type="datetimeFigureOut">
              <a:rPr lang="ru-RU" smtClean="0"/>
              <a:pPr>
                <a:defRPr/>
              </a:pPr>
              <a:t>19.05.2021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fld id="{36274E69-9C33-4A7E-B500-93815F28C063}" type="slidenum">
              <a:rPr lang="ru-RU" altLang="uk-UA" smtClean="0"/>
              <a:pPr/>
              <a:t>‹#›</a:t>
            </a:fld>
            <a:endParaRPr lang="ru-RU" altLang="uk-UA"/>
          </a:p>
        </p:txBody>
      </p:sp>
    </p:spTree>
    <p:extLst>
      <p:ext uri="{BB962C8B-B14F-4D97-AF65-F5344CB8AC3E}">
        <p14:creationId xmlns:p14="http://schemas.microsoft.com/office/powerpoint/2010/main" val="18514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A6FE7C-63A2-4A19-A27B-FC08730010DA}" type="datetimeFigureOut">
              <a:rPr lang="ru-RU" smtClean="0"/>
              <a:pPr>
                <a:defRPr/>
              </a:pPr>
              <a:t>19.05.2021</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fld id="{024684DE-7518-4E2B-ACBB-86CFF7989C10}" type="slidenum">
              <a:rPr lang="ru-RU" altLang="uk-UA" smtClean="0"/>
              <a:pPr/>
              <a:t>‹#›</a:t>
            </a:fld>
            <a:endParaRPr lang="ru-RU" altLang="uk-UA"/>
          </a:p>
        </p:txBody>
      </p:sp>
    </p:spTree>
    <p:extLst>
      <p:ext uri="{BB962C8B-B14F-4D97-AF65-F5344CB8AC3E}">
        <p14:creationId xmlns:p14="http://schemas.microsoft.com/office/powerpoint/2010/main" val="122224305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498FF6E0-DD63-4B87-81ED-EDDD371F976B}" type="datetimeFigureOut">
              <a:rPr lang="ru-RU" smtClean="0"/>
              <a:pPr>
                <a:defRPr/>
              </a:pPr>
              <a:t>19.05.2021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9E447A8C-F0F3-4F7C-8DF5-D6B130CE7636}" type="slidenum">
              <a:rPr lang="ru-RU" altLang="uk-UA" smtClean="0"/>
              <a:pPr/>
              <a:t>‹#›</a:t>
            </a:fld>
            <a:endParaRPr lang="ru-RU" altLang="uk-UA"/>
          </a:p>
        </p:txBody>
      </p:sp>
    </p:spTree>
    <p:extLst>
      <p:ext uri="{BB962C8B-B14F-4D97-AF65-F5344CB8AC3E}">
        <p14:creationId xmlns:p14="http://schemas.microsoft.com/office/powerpoint/2010/main" val="36233658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F61C5936-9EF6-423F-8148-5BE5FC25A265}" type="datetimeFigureOut">
              <a:rPr lang="ru-RU" smtClean="0"/>
              <a:pPr>
                <a:defRPr/>
              </a:pPr>
              <a:t>19.05.2021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130E009E-1A75-45B3-AA5A-B4C5CEF277FD}" type="slidenum">
              <a:rPr lang="ru-RU" altLang="uk-UA" smtClean="0"/>
              <a:pPr/>
              <a:t>‹#›</a:t>
            </a:fld>
            <a:endParaRPr lang="ru-RU" altLang="uk-UA"/>
          </a:p>
        </p:txBody>
      </p:sp>
    </p:spTree>
    <p:extLst>
      <p:ext uri="{BB962C8B-B14F-4D97-AF65-F5344CB8AC3E}">
        <p14:creationId xmlns:p14="http://schemas.microsoft.com/office/powerpoint/2010/main" val="6010207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F8F078A-2017-4E7B-892C-EFCF0A9EB47E}" type="datetimeFigureOut">
              <a:rPr lang="ru-RU" smtClean="0"/>
              <a:pPr>
                <a:defRPr/>
              </a:pPr>
              <a:t>19.05.2021</a:t>
            </a:fld>
            <a:endParaRPr lang="ru-RU"/>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C96795B-7991-4FE5-8554-5DCC1BBC3656}" type="slidenum">
              <a:rPr lang="ru-RU" altLang="uk-UA" smtClean="0"/>
              <a:pPr/>
              <a:t>‹#›</a:t>
            </a:fld>
            <a:endParaRPr lang="ru-RU" altLang="uk-UA"/>
          </a:p>
        </p:txBody>
      </p:sp>
    </p:spTree>
    <p:extLst>
      <p:ext uri="{BB962C8B-B14F-4D97-AF65-F5344CB8AC3E}">
        <p14:creationId xmlns:p14="http://schemas.microsoft.com/office/powerpoint/2010/main" val="13938165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Изображение 2">
            <a:extLst>
              <a:ext uri="{FF2B5EF4-FFF2-40B4-BE49-F238E27FC236}">
                <a16:creationId xmlns:a16="http://schemas.microsoft.com/office/drawing/2014/main" id="{76D42BA7-1FEE-4790-8D57-57233C043D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solidFill>
            <a:schemeClr val="accent2">
              <a:lumMod val="20000"/>
              <a:lumOff val="80000"/>
            </a:schemeClr>
          </a:solidFill>
          <a:ln>
            <a:noFill/>
          </a:ln>
        </p:spPr>
      </p:pic>
      <p:sp>
        <p:nvSpPr>
          <p:cNvPr id="36" name="Shape 36">
            <a:extLst>
              <a:ext uri="{FF2B5EF4-FFF2-40B4-BE49-F238E27FC236}">
                <a16:creationId xmlns:a16="http://schemas.microsoft.com/office/drawing/2014/main" id="{0C92D4A4-83E7-499C-9155-A784A355A7EC}"/>
              </a:ext>
            </a:extLst>
          </p:cNvPr>
          <p:cNvSpPr txBox="1"/>
          <p:nvPr/>
        </p:nvSpPr>
        <p:spPr>
          <a:xfrm>
            <a:off x="931863" y="3363913"/>
            <a:ext cx="5656262" cy="1165225"/>
          </a:xfrm>
          <a:prstGeom prst="rect">
            <a:avLst/>
          </a:prstGeom>
          <a:noFill/>
          <a:ln>
            <a:noFill/>
          </a:ln>
        </p:spPr>
        <p:txBody>
          <a:bodyPr lIns="91425" tIns="91425" rIns="91425" bIns="91425" anchor="ctr"/>
          <a:lstStyle/>
          <a:p>
            <a:pPr fontAlgn="auto">
              <a:spcBef>
                <a:spcPts val="0"/>
              </a:spcBef>
              <a:spcAft>
                <a:spcPts val="0"/>
              </a:spcAft>
              <a:defRPr/>
            </a:pPr>
            <a:endParaRPr lang="ru-RU" sz="1600" kern="0" dirty="0">
              <a:solidFill>
                <a:schemeClr val="bg1"/>
              </a:solidFill>
              <a:latin typeface="+mj-lt"/>
              <a:ea typeface="Arial"/>
              <a:cs typeface="Arial"/>
              <a:sym typeface="Arial"/>
            </a:endParaRPr>
          </a:p>
        </p:txBody>
      </p:sp>
      <p:sp>
        <p:nvSpPr>
          <p:cNvPr id="2055" name="Shape 35">
            <a:extLst>
              <a:ext uri="{FF2B5EF4-FFF2-40B4-BE49-F238E27FC236}">
                <a16:creationId xmlns:a16="http://schemas.microsoft.com/office/drawing/2014/main" id="{5D4243C1-215A-4431-97A0-B5E7CD069421}"/>
              </a:ext>
            </a:extLst>
          </p:cNvPr>
          <p:cNvSpPr txBox="1">
            <a:spLocks noChangeArrowheads="1"/>
          </p:cNvSpPr>
          <p:nvPr/>
        </p:nvSpPr>
        <p:spPr bwMode="auto">
          <a:xfrm>
            <a:off x="157560" y="1908175"/>
            <a:ext cx="879236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marL="269875" indent="-3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ct val="25000"/>
            </a:pPr>
            <a:r>
              <a:rPr lang="ru-RU" sz="3200" b="1" dirty="0">
                <a:solidFill>
                  <a:schemeClr val="bg1">
                    <a:lumMod val="95000"/>
                  </a:schemeClr>
                </a:solidFill>
              </a:rPr>
              <a:t>Расчет пособий по временной нетрудоспособности</a:t>
            </a:r>
            <a:endParaRPr lang="ru-RU" altLang="uk-UA" sz="6600" b="1" dirty="0">
              <a:solidFill>
                <a:schemeClr val="bg1">
                  <a:lumMod val="95000"/>
                </a:schemeClr>
              </a:solidFill>
              <a:latin typeface="Calibri Light" panose="020F0302020204030204" pitchFamily="34" charset="0"/>
              <a:sym typeface="Georgia" panose="02040502050405020303" pitchFamily="18" charset="0"/>
            </a:endParaRPr>
          </a:p>
        </p:txBody>
      </p:sp>
      <p:sp>
        <p:nvSpPr>
          <p:cNvPr id="2056" name="Shape 35">
            <a:extLst>
              <a:ext uri="{FF2B5EF4-FFF2-40B4-BE49-F238E27FC236}">
                <a16:creationId xmlns:a16="http://schemas.microsoft.com/office/drawing/2014/main" id="{74E04ED9-AB6C-4FA6-801D-565EE7F1B3C5}"/>
              </a:ext>
            </a:extLst>
          </p:cNvPr>
          <p:cNvSpPr txBox="1">
            <a:spLocks noChangeArrowheads="1"/>
          </p:cNvSpPr>
          <p:nvPr/>
        </p:nvSpPr>
        <p:spPr bwMode="auto">
          <a:xfrm>
            <a:off x="557213" y="3800475"/>
            <a:ext cx="79930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marL="269875" indent="-3175"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br>
              <a:rPr lang="en-US" altLang="uk-UA" sz="3600" b="1" dirty="0">
                <a:latin typeface="Calibri Light" panose="020F0302020204030204" pitchFamily="34" charset="0"/>
              </a:rPr>
            </a:br>
            <a:endParaRPr lang="ru-RU" altLang="uk-UA" sz="3600" b="1" dirty="0">
              <a:solidFill>
                <a:schemeClr val="tx1"/>
              </a:solidFill>
              <a:latin typeface="Calibri Light" panose="020F0302020204030204" pitchFamily="34" charset="0"/>
              <a:sym typeface="Georgia" panose="02040502050405020303" pitchFamily="18" charset="0"/>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8981" y="559580"/>
            <a:ext cx="7633855" cy="3785652"/>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lgn="just"/>
            <a:r>
              <a:rPr lang="ru-RU" sz="2000" dirty="0">
                <a:solidFill>
                  <a:schemeClr val="tx1">
                    <a:lumMod val="95000"/>
                  </a:schemeClr>
                </a:solidFill>
              </a:rPr>
              <a:t>С 1 января 2020 года Оренбургская область вступила в Пилотный проект по назначению и выплате пособий по временной нетрудоспособности.</a:t>
            </a:r>
          </a:p>
          <a:p>
            <a:pPr indent="457200" algn="just"/>
            <a:r>
              <a:rPr lang="ru-RU" sz="2000" b="1" i="1" u="sng" dirty="0">
                <a:solidFill>
                  <a:schemeClr val="tx1">
                    <a:lumMod val="95000"/>
                  </a:schemeClr>
                </a:solidFill>
              </a:rPr>
              <a:t>Пилотный проект </a:t>
            </a:r>
            <a:r>
              <a:rPr lang="ru-RU" sz="2000" dirty="0">
                <a:solidFill>
                  <a:schemeClr val="tx1">
                    <a:lumMod val="95000"/>
                  </a:schemeClr>
                </a:solidFill>
              </a:rPr>
              <a:t>– эксперимент, когда Фонд социального страхования напрямую выплачивает социальные пособия без участия страхователей, то есть работодателей. Также в рамках пилотного проекта фонд за счет своих средств финансирует расходы по профилактике травматизма и профзаболеваний. </a:t>
            </a:r>
          </a:p>
          <a:p>
            <a:pPr indent="457200" algn="just"/>
            <a:r>
              <a:rPr lang="ru-RU" sz="2000" dirty="0">
                <a:solidFill>
                  <a:schemeClr val="tx1">
                    <a:lumMod val="95000"/>
                  </a:schemeClr>
                </a:solidFill>
              </a:rPr>
              <a:t>В Оренбургской области до 1 января 2020 года пособие по временной нетрудоспособности начислял и выплачивал работодатель, и на сумму этих пособий уменьшал ежемесячные взносы в ФСС.</a:t>
            </a:r>
          </a:p>
        </p:txBody>
      </p:sp>
    </p:spTree>
    <p:extLst>
      <p:ext uri="{BB962C8B-B14F-4D97-AF65-F5344CB8AC3E}">
        <p14:creationId xmlns:p14="http://schemas.microsoft.com/office/powerpoint/2010/main" val="4096810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5854" y="157520"/>
            <a:ext cx="7661564" cy="4985980"/>
          </a:xfrm>
          <a:prstGeom prst="rect">
            <a:avLst/>
          </a:prstGeom>
        </p:spPr>
        <p:txBody>
          <a:bodyPr wrap="square">
            <a:spAutoFit/>
          </a:bodyPr>
          <a:lstStyle/>
          <a:p>
            <a:pPr indent="457200" algn="just"/>
            <a:r>
              <a:rPr lang="ru-RU" sz="1800" dirty="0">
                <a:solidFill>
                  <a:schemeClr val="tx1">
                    <a:lumMod val="95000"/>
                  </a:schemeClr>
                </a:solidFill>
              </a:rPr>
              <a:t>Теперь для начисления пособий необходимо в течении 5 дней со дня получения больничного листка подавать специальные документы в отделение ФСС. Чтобы сотрудник смог получить больничное пособие, все необходимые документы он подает своему работодателю. Если нетрудоспособность сотрудника не связана с несчастным случаем на производстве, в организацию он представляет:</a:t>
            </a:r>
          </a:p>
          <a:p>
            <a:pPr indent="457200" algn="just"/>
            <a:r>
              <a:rPr lang="ru-RU" sz="1800" dirty="0">
                <a:solidFill>
                  <a:schemeClr val="tx1">
                    <a:lumMod val="95000"/>
                  </a:schemeClr>
                </a:solidFill>
              </a:rPr>
              <a:t>1. </a:t>
            </a:r>
            <a:r>
              <a:rPr lang="ru-RU" sz="1800" i="1" dirty="0">
                <a:solidFill>
                  <a:schemeClr val="tx1">
                    <a:lumMod val="95000"/>
                  </a:schemeClr>
                </a:solidFill>
                <a:effectLst>
                  <a:outerShdw blurRad="38100" dist="38100" dir="2700000" algn="tl">
                    <a:srgbClr val="000000">
                      <a:alpha val="43137"/>
                    </a:srgbClr>
                  </a:outerShdw>
                </a:effectLst>
              </a:rPr>
              <a:t>заявление о выплате пособия по форме, утвержденной приказом ФСС от 24.11.2017 № 578;</a:t>
            </a:r>
          </a:p>
          <a:p>
            <a:pPr indent="457200" algn="just"/>
            <a:r>
              <a:rPr lang="ru-RU" sz="1800" i="1" dirty="0">
                <a:solidFill>
                  <a:schemeClr val="tx1">
                    <a:lumMod val="95000"/>
                  </a:schemeClr>
                </a:solidFill>
                <a:effectLst>
                  <a:outerShdw blurRad="38100" dist="38100" dir="2700000" algn="tl">
                    <a:srgbClr val="000000">
                      <a:alpha val="43137"/>
                    </a:srgbClr>
                  </a:outerShdw>
                </a:effectLst>
              </a:rPr>
              <a:t>2. листок нетрудоспособности;</a:t>
            </a:r>
          </a:p>
          <a:p>
            <a:pPr indent="457200" algn="just"/>
            <a:r>
              <a:rPr lang="ru-RU" sz="1800" i="1" dirty="0">
                <a:solidFill>
                  <a:schemeClr val="tx1">
                    <a:lumMod val="95000"/>
                  </a:schemeClr>
                </a:solidFill>
                <a:effectLst>
                  <a:outerShdw blurRad="38100" dist="38100" dir="2700000" algn="tl">
                    <a:srgbClr val="000000">
                      <a:alpha val="43137"/>
                    </a:srgbClr>
                  </a:outerShdw>
                </a:effectLst>
              </a:rPr>
              <a:t>3. справки о заработке с предыдущих мест работы за расчетный период, если они не были представлены ранее.</a:t>
            </a:r>
          </a:p>
          <a:p>
            <a:pPr indent="457200" algn="just"/>
            <a:endParaRPr lang="ru-RU" sz="1800" dirty="0">
              <a:solidFill>
                <a:schemeClr val="tx1">
                  <a:lumMod val="95000"/>
                </a:schemeClr>
              </a:solidFill>
            </a:endParaRPr>
          </a:p>
          <a:p>
            <a:pPr indent="457200" algn="just"/>
            <a:r>
              <a:rPr lang="ru-RU" sz="1800" dirty="0">
                <a:solidFill>
                  <a:schemeClr val="tx1">
                    <a:lumMod val="95000"/>
                  </a:schemeClr>
                </a:solidFill>
              </a:rPr>
              <a:t>Документы сотрудника передаются в течение пяти календарных дней в отделение ФСС по месту своего учета. К ним прикладывается опись передаваемых документов по форме из приказа ФСС от 24.11.2017 № 578.</a:t>
            </a:r>
          </a:p>
          <a:p>
            <a:endParaRPr lang="ru-RU" sz="1200" dirty="0"/>
          </a:p>
        </p:txBody>
      </p:sp>
    </p:spTree>
    <p:extLst>
      <p:ext uri="{BB962C8B-B14F-4D97-AF65-F5344CB8AC3E}">
        <p14:creationId xmlns:p14="http://schemas.microsoft.com/office/powerpoint/2010/main" val="193054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http://900igr.net/up/datai/210290/0004-002-.jpg">
            <a:extLst>
              <a:ext uri="{FF2B5EF4-FFF2-40B4-BE49-F238E27FC236}">
                <a16:creationId xmlns:a16="http://schemas.microsoft.com/office/drawing/2014/main" id="{F505DEEB-150F-488A-9977-B9BCB1D21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85" y="2748550"/>
            <a:ext cx="3890915" cy="239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Изображение 8">
            <a:extLst>
              <a:ext uri="{FF2B5EF4-FFF2-40B4-BE49-F238E27FC236}">
                <a16:creationId xmlns:a16="http://schemas.microsoft.com/office/drawing/2014/main" id="{523FBA12-C8DF-44C5-8B74-87402CB1B0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717"/>
            <a:ext cx="9144000"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Заголовок 2">
            <a:extLst>
              <a:ext uri="{FF2B5EF4-FFF2-40B4-BE49-F238E27FC236}">
                <a16:creationId xmlns:a16="http://schemas.microsoft.com/office/drawing/2014/main" id="{5F7BF74B-DC03-4054-B0CA-29E20324B13E}"/>
              </a:ext>
            </a:extLst>
          </p:cNvPr>
          <p:cNvSpPr>
            <a:spLocks noGrp="1"/>
          </p:cNvSpPr>
          <p:nvPr>
            <p:ph type="title"/>
          </p:nvPr>
        </p:nvSpPr>
        <p:spPr>
          <a:xfrm>
            <a:off x="404813" y="546394"/>
            <a:ext cx="8050213" cy="1152525"/>
          </a:xfrm>
        </p:spPr>
        <p:txBody>
          <a:bodyPr/>
          <a:lstStyle/>
          <a:p>
            <a:pPr eaLnBrk="1" hangingPunct="1"/>
            <a:r>
              <a:rPr lang="ru-RU" altLang="uk-UA" sz="3600" b="1" dirty="0"/>
              <a:t>Какие пособия выплачивает ФСС</a:t>
            </a:r>
          </a:p>
        </p:txBody>
      </p:sp>
      <p:pic>
        <p:nvPicPr>
          <p:cNvPr id="3078" name="Picture 9">
            <a:extLst>
              <a:ext uri="{FF2B5EF4-FFF2-40B4-BE49-F238E27FC236}">
                <a16:creationId xmlns:a16="http://schemas.microsoft.com/office/drawing/2014/main" id="{6E6685B3-CFB3-49BB-BC46-4A94FB8D5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313" y="631825"/>
            <a:ext cx="15303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7">
            <a:extLst>
              <a:ext uri="{FF2B5EF4-FFF2-40B4-BE49-F238E27FC236}">
                <a16:creationId xmlns:a16="http://schemas.microsoft.com/office/drawing/2014/main" id="{77079A35-A633-42B3-BD9B-F891398F607A}"/>
              </a:ext>
            </a:extLst>
          </p:cNvPr>
          <p:cNvSpPr txBox="1">
            <a:spLocks noChangeArrowheads="1"/>
          </p:cNvSpPr>
          <p:nvPr/>
        </p:nvSpPr>
        <p:spPr bwMode="auto">
          <a:xfrm>
            <a:off x="404813" y="1754188"/>
            <a:ext cx="8377237" cy="2960875"/>
          </a:xfrm>
          <a:prstGeom prst="rect">
            <a:avLst/>
          </a:prstGeom>
          <a:noFill/>
          <a:ln w="9525">
            <a:noFill/>
            <a:miter lim="800000"/>
            <a:headEnd/>
            <a:tailEnd/>
          </a:ln>
        </p:spPr>
        <p:txBody>
          <a:bodyPr lIns="91440" tIns="45720" rIns="91440" bIns="45720" anchor="t">
            <a:spAutoFit/>
          </a:bodyPr>
          <a:lstStyle/>
          <a:p>
            <a:pPr>
              <a:lnSpc>
                <a:spcPct val="150000"/>
              </a:lnSpc>
              <a:defRPr/>
            </a:pPr>
            <a:r>
              <a:rPr lang="ru-RU" dirty="0">
                <a:latin typeface="Arial"/>
                <a:cs typeface="Arial"/>
                <a:sym typeface="Arial" charset="0"/>
              </a:rPr>
              <a:t>В 2021 году во всех регионах РФ не работодатели, а Соцстрах будет выплачивать:</a:t>
            </a:r>
            <a:endParaRPr lang="ru-RU" dirty="0">
              <a:latin typeface="Arial"/>
              <a:cs typeface="Arial"/>
            </a:endParaRPr>
          </a:p>
          <a:p>
            <a:pPr>
              <a:lnSpc>
                <a:spcPct val="150000"/>
              </a:lnSpc>
              <a:buFont typeface="Wingdings" pitchFamily="2" charset="2"/>
              <a:buChar char="Ø"/>
              <a:defRPr/>
            </a:pPr>
            <a:r>
              <a:rPr lang="ru-RU" dirty="0">
                <a:latin typeface="Arial"/>
                <a:cs typeface="Arial"/>
                <a:sym typeface="Arial" charset="0"/>
              </a:rPr>
              <a:t>больничные, начиная с четвертого дня заболевания,</a:t>
            </a:r>
            <a:endParaRPr lang="ru-RU" dirty="0">
              <a:latin typeface="Arial"/>
              <a:cs typeface="Arial"/>
            </a:endParaRPr>
          </a:p>
          <a:p>
            <a:pPr>
              <a:lnSpc>
                <a:spcPct val="150000"/>
              </a:lnSpc>
              <a:buFont typeface="Wingdings" pitchFamily="2" charset="2"/>
              <a:buChar char="Ø"/>
              <a:defRPr/>
            </a:pPr>
            <a:r>
              <a:rPr lang="ru-RU" dirty="0">
                <a:latin typeface="Arial"/>
                <a:cs typeface="Arial"/>
                <a:sym typeface="Arial" charset="0"/>
              </a:rPr>
              <a:t>больничные в связи с несчастным случаем или профзаболеванием,</a:t>
            </a:r>
            <a:endParaRPr lang="ru-RU" dirty="0">
              <a:latin typeface="Arial"/>
              <a:cs typeface="Arial"/>
            </a:endParaRPr>
          </a:p>
          <a:p>
            <a:pPr>
              <a:lnSpc>
                <a:spcPct val="150000"/>
              </a:lnSpc>
              <a:buFont typeface="Wingdings" pitchFamily="2" charset="2"/>
              <a:buChar char="Ø"/>
              <a:defRPr/>
            </a:pPr>
            <a:r>
              <a:rPr lang="ru-RU" dirty="0">
                <a:latin typeface="Arial"/>
                <a:cs typeface="Arial"/>
                <a:sym typeface="Arial" charset="0"/>
              </a:rPr>
              <a:t>больничные по уходу за заболевшим членом семьи (ребенком),</a:t>
            </a:r>
            <a:endParaRPr lang="ru-RU" dirty="0">
              <a:latin typeface="Arial"/>
              <a:cs typeface="Arial"/>
            </a:endParaRPr>
          </a:p>
          <a:p>
            <a:pPr>
              <a:lnSpc>
                <a:spcPct val="150000"/>
              </a:lnSpc>
              <a:buFont typeface="Wingdings" pitchFamily="2" charset="2"/>
              <a:buChar char="Ø"/>
              <a:defRPr/>
            </a:pPr>
            <a:r>
              <a:rPr lang="ru-RU" dirty="0">
                <a:latin typeface="Arial"/>
                <a:cs typeface="Arial"/>
              </a:rPr>
              <a:t>пособие за постановку на учет в ранние сроки беременности,</a:t>
            </a:r>
            <a:endParaRPr lang="ru-RU" dirty="0">
              <a:latin typeface="Arial"/>
              <a:cs typeface="Arial"/>
              <a:sym typeface="Arial" charset="0"/>
            </a:endParaRPr>
          </a:p>
          <a:p>
            <a:pPr>
              <a:lnSpc>
                <a:spcPct val="150000"/>
              </a:lnSpc>
              <a:buFont typeface="Wingdings" pitchFamily="2" charset="2"/>
              <a:buChar char="Ø"/>
              <a:defRPr/>
            </a:pPr>
            <a:r>
              <a:rPr lang="ru-RU" dirty="0">
                <a:latin typeface="Arial"/>
                <a:cs typeface="Arial"/>
                <a:sym typeface="Arial" charset="0"/>
              </a:rPr>
              <a:t>пособие беременности и родам,</a:t>
            </a:r>
            <a:endParaRPr lang="ru-RU" dirty="0">
              <a:latin typeface="Arial"/>
              <a:cs typeface="Arial"/>
            </a:endParaRPr>
          </a:p>
          <a:p>
            <a:pPr>
              <a:lnSpc>
                <a:spcPct val="150000"/>
              </a:lnSpc>
              <a:buFont typeface="Wingdings" pitchFamily="2" charset="2"/>
              <a:buChar char="Ø"/>
              <a:defRPr/>
            </a:pPr>
            <a:r>
              <a:rPr lang="ru-RU" dirty="0">
                <a:latin typeface="Arial"/>
                <a:cs typeface="Arial"/>
                <a:sym typeface="Arial" charset="0"/>
              </a:rPr>
              <a:t>пособие по уходу за ребенком до 1,5 лет,</a:t>
            </a:r>
            <a:endParaRPr lang="ru-RU" dirty="0">
              <a:latin typeface="Arial"/>
              <a:cs typeface="Arial"/>
            </a:endParaRPr>
          </a:p>
          <a:p>
            <a:pPr>
              <a:lnSpc>
                <a:spcPct val="150000"/>
              </a:lnSpc>
              <a:buFont typeface="Wingdings" pitchFamily="2" charset="2"/>
              <a:buChar char="Ø"/>
              <a:defRPr/>
            </a:pPr>
            <a:r>
              <a:rPr lang="ru-RU" dirty="0">
                <a:latin typeface="Arial"/>
                <a:cs typeface="Arial"/>
                <a:sym typeface="Arial" charset="0"/>
              </a:rPr>
              <a:t>единовременное пособие при рождении ребенка.</a:t>
            </a:r>
            <a:endParaRPr lang="ru-RU" dirty="0">
              <a:latin typeface="Arial"/>
              <a:cs typeface="Arial"/>
            </a:endParaRPr>
          </a:p>
          <a:p>
            <a:pPr>
              <a:lnSpc>
                <a:spcPct val="150000"/>
              </a:lnSpc>
              <a:defRPr/>
            </a:pPr>
            <a:endParaRPr lang="ru-RU" dirty="0">
              <a:latin typeface="Arial" charset="0"/>
              <a:cs typeface="Arial" charset="0"/>
              <a:sym typeface="Arial" charset="0"/>
            </a:endParaRPr>
          </a:p>
        </p:txBody>
      </p:sp>
    </p:spTree>
    <p:extLst>
      <p:ext uri="{BB962C8B-B14F-4D97-AF65-F5344CB8AC3E}">
        <p14:creationId xmlns:p14="http://schemas.microsoft.com/office/powerpoint/2010/main" val="4205068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a:extLst>
              <a:ext uri="{FF2B5EF4-FFF2-40B4-BE49-F238E27FC236}">
                <a16:creationId xmlns:a16="http://schemas.microsoft.com/office/drawing/2014/main" id="{FCE20BE9-340B-4845-BA3C-D866BA752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621" y="2943080"/>
            <a:ext cx="3336348" cy="220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Изображение 8">
            <a:extLst>
              <a:ext uri="{FF2B5EF4-FFF2-40B4-BE49-F238E27FC236}">
                <a16:creationId xmlns:a16="http://schemas.microsoft.com/office/drawing/2014/main" id="{C353B596-4C3D-469E-B81C-63B908F097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9144000"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Заголовок 2">
            <a:extLst>
              <a:ext uri="{FF2B5EF4-FFF2-40B4-BE49-F238E27FC236}">
                <a16:creationId xmlns:a16="http://schemas.microsoft.com/office/drawing/2014/main" id="{C4FA13DE-9230-4749-93F1-EA8411611AAF}"/>
              </a:ext>
            </a:extLst>
          </p:cNvPr>
          <p:cNvSpPr>
            <a:spLocks noGrp="1"/>
          </p:cNvSpPr>
          <p:nvPr>
            <p:ph type="title"/>
          </p:nvPr>
        </p:nvSpPr>
        <p:spPr>
          <a:xfrm>
            <a:off x="374650" y="584200"/>
            <a:ext cx="8050213" cy="1152525"/>
          </a:xfrm>
        </p:spPr>
        <p:txBody>
          <a:bodyPr/>
          <a:lstStyle/>
          <a:p>
            <a:pPr eaLnBrk="1" hangingPunct="1"/>
            <a:r>
              <a:rPr lang="ru-RU" altLang="uk-UA" sz="3600" b="1"/>
              <a:t>Какие документы нужны</a:t>
            </a:r>
            <a:br>
              <a:rPr lang="ru-RU" altLang="uk-UA" sz="3600" b="1"/>
            </a:br>
            <a:r>
              <a:rPr lang="ru-RU" altLang="uk-UA" sz="3600" b="1"/>
              <a:t>для выплаты пособий</a:t>
            </a:r>
          </a:p>
        </p:txBody>
      </p:sp>
      <p:sp>
        <p:nvSpPr>
          <p:cNvPr id="7" name="TextBox 6">
            <a:extLst>
              <a:ext uri="{FF2B5EF4-FFF2-40B4-BE49-F238E27FC236}">
                <a16:creationId xmlns:a16="http://schemas.microsoft.com/office/drawing/2014/main" id="{F6FFA4AC-68E3-4D7A-B273-C6173C5C6FA2}"/>
              </a:ext>
            </a:extLst>
          </p:cNvPr>
          <p:cNvSpPr txBox="1"/>
          <p:nvPr/>
        </p:nvSpPr>
        <p:spPr>
          <a:xfrm>
            <a:off x="350838" y="1790268"/>
            <a:ext cx="7070725" cy="2677656"/>
          </a:xfrm>
          <a:prstGeom prst="rect">
            <a:avLst/>
          </a:prstGeom>
          <a:noFill/>
        </p:spPr>
        <p:txBody>
          <a:bodyPr lIns="91440" tIns="45720" rIns="91440" bIns="45720" anchor="t">
            <a:spAutoFit/>
          </a:bodyPr>
          <a:lstStyle/>
          <a:p>
            <a:pPr marL="342900" indent="-342900">
              <a:buFontTx/>
              <a:buAutoNum type="arabicPeriod"/>
              <a:defRPr/>
            </a:pPr>
            <a:r>
              <a:rPr lang="ru-RU" b="1" dirty="0">
                <a:latin typeface="Arial"/>
                <a:cs typeface="Arial"/>
                <a:sym typeface="Arial" charset="0"/>
              </a:rPr>
              <a:t>Заявление </a:t>
            </a:r>
            <a:r>
              <a:rPr lang="ru-RU" dirty="0">
                <a:latin typeface="Arial"/>
                <a:cs typeface="Arial"/>
                <a:sym typeface="Arial" charset="0"/>
              </a:rPr>
              <a:t>по форме из приказа № 578</a:t>
            </a:r>
            <a:endParaRPr lang="ru-RU" dirty="0">
              <a:latin typeface="Arial"/>
              <a:cs typeface="Arial"/>
            </a:endParaRPr>
          </a:p>
          <a:p>
            <a:pPr marL="342900" indent="-342900">
              <a:buFontTx/>
              <a:buAutoNum type="arabicPeriod"/>
              <a:defRPr/>
            </a:pPr>
            <a:r>
              <a:rPr lang="ru-RU" b="1" dirty="0">
                <a:latin typeface="Arial"/>
                <a:cs typeface="Arial"/>
                <a:sym typeface="Arial" charset="0"/>
              </a:rPr>
              <a:t>Больничный лист </a:t>
            </a:r>
            <a:r>
              <a:rPr lang="ru-RU" dirty="0">
                <a:latin typeface="Arial"/>
                <a:cs typeface="Arial"/>
                <a:sym typeface="Arial" charset="0"/>
              </a:rPr>
              <a:t>– для больничных, пособий по беременности и родам</a:t>
            </a:r>
            <a:endParaRPr lang="ru-RU" dirty="0">
              <a:latin typeface="Arial"/>
              <a:cs typeface="Arial"/>
            </a:endParaRPr>
          </a:p>
          <a:p>
            <a:pPr marL="342900" indent="-342900">
              <a:buFontTx/>
              <a:buAutoNum type="arabicPeriod"/>
              <a:defRPr/>
            </a:pPr>
            <a:r>
              <a:rPr lang="ru-RU" b="1" dirty="0">
                <a:latin typeface="Arial"/>
                <a:cs typeface="Arial"/>
                <a:sym typeface="Arial" charset="0"/>
              </a:rPr>
              <a:t>Справка от предыдущих работодателей </a:t>
            </a:r>
            <a:r>
              <a:rPr lang="ru-RU" dirty="0">
                <a:latin typeface="Arial"/>
                <a:cs typeface="Arial"/>
                <a:sym typeface="Arial" charset="0"/>
              </a:rPr>
              <a:t>по форме № 182н (если не предоставляли ранее) – для больничных, пособий по беременности и родам, по уходу за ребенком</a:t>
            </a:r>
            <a:endParaRPr lang="ru-RU" dirty="0">
              <a:latin typeface="Arial"/>
              <a:cs typeface="Arial"/>
            </a:endParaRPr>
          </a:p>
          <a:p>
            <a:pPr marL="342900" indent="-342900">
              <a:buFontTx/>
              <a:buAutoNum type="arabicPeriod"/>
              <a:defRPr/>
            </a:pPr>
            <a:r>
              <a:rPr lang="ru-RU" b="1" dirty="0">
                <a:latin typeface="Arial"/>
                <a:cs typeface="Arial"/>
                <a:sym typeface="Arial" charset="0"/>
              </a:rPr>
              <a:t>Свидетельство о рождении и справка с работы второго</a:t>
            </a:r>
            <a:endParaRPr lang="ru-RU" b="1" dirty="0">
              <a:latin typeface="Arial"/>
              <a:cs typeface="Arial"/>
            </a:endParaRPr>
          </a:p>
          <a:p>
            <a:pPr marL="342900" indent="-342900">
              <a:defRPr/>
            </a:pPr>
            <a:r>
              <a:rPr lang="ru-RU" b="1" dirty="0">
                <a:latin typeface="Arial"/>
                <a:cs typeface="Arial"/>
                <a:sym typeface="Arial" charset="0"/>
              </a:rPr>
              <a:t>       родителя </a:t>
            </a:r>
            <a:r>
              <a:rPr lang="ru-RU" dirty="0">
                <a:latin typeface="Arial"/>
                <a:cs typeface="Arial"/>
                <a:sym typeface="Arial" charset="0"/>
              </a:rPr>
              <a:t>о том, что пособие он не получает – для пособия</a:t>
            </a:r>
            <a:endParaRPr lang="ru-RU" dirty="0">
              <a:latin typeface="Arial"/>
              <a:cs typeface="Arial"/>
            </a:endParaRPr>
          </a:p>
          <a:p>
            <a:pPr marL="342900" indent="-342900">
              <a:defRPr/>
            </a:pPr>
            <a:r>
              <a:rPr lang="ru-RU" dirty="0">
                <a:latin typeface="Arial"/>
                <a:cs typeface="Arial"/>
                <a:sym typeface="Arial" charset="0"/>
              </a:rPr>
              <a:t>       по уходу за ребенком</a:t>
            </a:r>
            <a:endParaRPr lang="ru-RU" dirty="0">
              <a:latin typeface="Arial"/>
              <a:cs typeface="Arial"/>
            </a:endParaRPr>
          </a:p>
          <a:p>
            <a:pPr marL="342900" indent="-342900">
              <a:buFontTx/>
              <a:buAutoNum type="arabicPeriod" startAt="5"/>
              <a:defRPr/>
            </a:pPr>
            <a:r>
              <a:rPr lang="ru-RU" b="1" dirty="0">
                <a:latin typeface="Arial"/>
                <a:cs typeface="Arial"/>
                <a:sym typeface="Arial" charset="0"/>
              </a:rPr>
              <a:t>Справка из медорганизации </a:t>
            </a:r>
            <a:r>
              <a:rPr lang="ru-RU" dirty="0">
                <a:latin typeface="Arial"/>
                <a:cs typeface="Arial"/>
                <a:sym typeface="Arial" charset="0"/>
              </a:rPr>
              <a:t>– для пособий за постановку</a:t>
            </a:r>
            <a:endParaRPr lang="ru-RU" dirty="0">
              <a:latin typeface="Arial"/>
              <a:cs typeface="Arial"/>
            </a:endParaRPr>
          </a:p>
          <a:p>
            <a:pPr marL="342900" indent="-342900">
              <a:defRPr/>
            </a:pPr>
            <a:r>
              <a:rPr lang="ru-RU" dirty="0">
                <a:latin typeface="Arial"/>
                <a:cs typeface="Arial"/>
                <a:sym typeface="Arial" charset="0"/>
              </a:rPr>
              <a:t>       на учет при ранних сроках беременности и при рождении</a:t>
            </a:r>
            <a:endParaRPr lang="ru-RU" dirty="0">
              <a:latin typeface="Arial"/>
              <a:cs typeface="Arial"/>
            </a:endParaRPr>
          </a:p>
          <a:p>
            <a:pPr marL="342900" indent="-342900">
              <a:defRPr/>
            </a:pPr>
            <a:r>
              <a:rPr lang="ru-RU" dirty="0">
                <a:latin typeface="Arial"/>
                <a:cs typeface="Arial"/>
                <a:sym typeface="Arial" charset="0"/>
              </a:rPr>
              <a:t>       ребенка</a:t>
            </a:r>
            <a:endParaRPr lang="ru-RU" dirty="0">
              <a:latin typeface="Arial"/>
              <a:cs typeface="Arial"/>
            </a:endParaRPr>
          </a:p>
          <a:p>
            <a:pPr marL="342900" indent="-342900">
              <a:buFontTx/>
              <a:buAutoNum type="arabicPeriod"/>
              <a:defRPr/>
            </a:pPr>
            <a:endParaRPr lang="ru-RU" dirty="0">
              <a:latin typeface="Arial" charset="0"/>
              <a:cs typeface="Arial" charset="0"/>
              <a:sym typeface="Arial" charset="0"/>
            </a:endParaRPr>
          </a:p>
        </p:txBody>
      </p:sp>
      <p:sp>
        <p:nvSpPr>
          <p:cNvPr id="4103" name="AutoShape 8" descr="https://avatars.mds.yandex.net/get-zen_doc/3384370/pub_5ef9b280a08a7d51ae37d062_5ef9b291353d916ecd55b026/scale_1200">
            <a:extLst>
              <a:ext uri="{FF2B5EF4-FFF2-40B4-BE49-F238E27FC236}">
                <a16:creationId xmlns:a16="http://schemas.microsoft.com/office/drawing/2014/main" id="{049624BA-DF24-44DF-8AB9-478EF70EA677}"/>
              </a:ext>
            </a:extLst>
          </p:cNvPr>
          <p:cNvSpPr>
            <a:spLocks noChangeAspect="1" noChangeArrowheads="1"/>
          </p:cNvSpPr>
          <p:nvPr/>
        </p:nvSpPr>
        <p:spPr bwMode="auto">
          <a:xfrm>
            <a:off x="1412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uk-UA" altLang="uk-UA"/>
          </a:p>
        </p:txBody>
      </p:sp>
      <p:sp>
        <p:nvSpPr>
          <p:cNvPr id="4104" name="AutoShape 10" descr="https://avatars.mds.yandex.net/get-zen_doc/3384370/pub_5ef9b280a08a7d51ae37d062_5ef9b291353d916ecd55b026/scale_1200">
            <a:extLst>
              <a:ext uri="{FF2B5EF4-FFF2-40B4-BE49-F238E27FC236}">
                <a16:creationId xmlns:a16="http://schemas.microsoft.com/office/drawing/2014/main" id="{51E7DFFE-0640-4F12-9DAD-47AD55B2DB48}"/>
              </a:ext>
            </a:extLst>
          </p:cNvPr>
          <p:cNvSpPr>
            <a:spLocks noChangeAspect="1" noChangeArrowheads="1"/>
          </p:cNvSpPr>
          <p:nvPr/>
        </p:nvSpPr>
        <p:spPr bwMode="auto">
          <a:xfrm>
            <a:off x="1412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uk-UA" altLang="uk-UA"/>
          </a:p>
        </p:txBody>
      </p:sp>
    </p:spTree>
    <p:extLst>
      <p:ext uri="{BB962C8B-B14F-4D97-AF65-F5344CB8AC3E}">
        <p14:creationId xmlns:p14="http://schemas.microsoft.com/office/powerpoint/2010/main" val="322512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9">
            <a:extLst>
              <a:ext uri="{FF2B5EF4-FFF2-40B4-BE49-F238E27FC236}">
                <a16:creationId xmlns:a16="http://schemas.microsoft.com/office/drawing/2014/main" id="{DCFD6190-690A-4F54-B564-FC328C8A7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642" y="1718108"/>
            <a:ext cx="11049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Изображение 8">
            <a:extLst>
              <a:ext uri="{FF2B5EF4-FFF2-40B4-BE49-F238E27FC236}">
                <a16:creationId xmlns:a16="http://schemas.microsoft.com/office/drawing/2014/main" id="{1BF2078E-4FF6-45EA-8781-576BE879C7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9144000"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Заголовок 2">
            <a:extLst>
              <a:ext uri="{FF2B5EF4-FFF2-40B4-BE49-F238E27FC236}">
                <a16:creationId xmlns:a16="http://schemas.microsoft.com/office/drawing/2014/main" id="{C13D6EC6-1A8B-4FBD-8A22-F335ED23DCEF}"/>
              </a:ext>
            </a:extLst>
          </p:cNvPr>
          <p:cNvSpPr>
            <a:spLocks noGrp="1"/>
          </p:cNvSpPr>
          <p:nvPr>
            <p:ph type="title"/>
          </p:nvPr>
        </p:nvSpPr>
        <p:spPr>
          <a:xfrm>
            <a:off x="427038" y="550863"/>
            <a:ext cx="8050212" cy="1152525"/>
          </a:xfrm>
        </p:spPr>
        <p:txBody>
          <a:bodyPr/>
          <a:lstStyle/>
          <a:p>
            <a:pPr eaLnBrk="1" hangingPunct="1"/>
            <a:r>
              <a:rPr lang="ru-RU" altLang="uk-UA" sz="3600" b="1"/>
              <a:t>Как работодатель передает</a:t>
            </a:r>
            <a:br>
              <a:rPr lang="ru-RU" altLang="uk-UA" sz="3600" b="1"/>
            </a:br>
            <a:r>
              <a:rPr lang="ru-RU" altLang="uk-UA" sz="3600" b="1"/>
              <a:t>сведения в ФСС</a:t>
            </a:r>
          </a:p>
        </p:txBody>
      </p:sp>
      <p:sp>
        <p:nvSpPr>
          <p:cNvPr id="5125" name="TextBox 7">
            <a:extLst>
              <a:ext uri="{FF2B5EF4-FFF2-40B4-BE49-F238E27FC236}">
                <a16:creationId xmlns:a16="http://schemas.microsoft.com/office/drawing/2014/main" id="{AA1831FA-E9BF-4CEC-A4B3-E24282D89ED2}"/>
              </a:ext>
            </a:extLst>
          </p:cNvPr>
          <p:cNvSpPr txBox="1">
            <a:spLocks noChangeArrowheads="1"/>
          </p:cNvSpPr>
          <p:nvPr/>
        </p:nvSpPr>
        <p:spPr bwMode="auto">
          <a:xfrm>
            <a:off x="458788" y="1765300"/>
            <a:ext cx="6985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uk-UA" sz="1600"/>
          </a:p>
          <a:p>
            <a:pPr eaLnBrk="1" hangingPunct="1"/>
            <a:endParaRPr lang="ru-RU" altLang="uk-UA" sz="1600"/>
          </a:p>
          <a:p>
            <a:pPr eaLnBrk="1" hangingPunct="1"/>
            <a:endParaRPr lang="ru-RU" altLang="uk-UA" sz="1600"/>
          </a:p>
          <a:p>
            <a:pPr eaLnBrk="1" hangingPunct="1"/>
            <a:endParaRPr lang="ru-RU" altLang="uk-UA" sz="1600"/>
          </a:p>
        </p:txBody>
      </p:sp>
      <p:pic>
        <p:nvPicPr>
          <p:cNvPr id="5126" name="Picture 9">
            <a:extLst>
              <a:ext uri="{FF2B5EF4-FFF2-40B4-BE49-F238E27FC236}">
                <a16:creationId xmlns:a16="http://schemas.microsoft.com/office/drawing/2014/main" id="{8A74A8A1-DA67-461A-B7B9-7E3E5DEFC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13" y="1731963"/>
            <a:ext cx="7604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Прямая со стрелкой 11">
            <a:extLst>
              <a:ext uri="{FF2B5EF4-FFF2-40B4-BE49-F238E27FC236}">
                <a16:creationId xmlns:a16="http://schemas.microsoft.com/office/drawing/2014/main" id="{6B805110-ABE1-4224-B39A-0C0A685B8238}"/>
              </a:ext>
            </a:extLst>
          </p:cNvPr>
          <p:cNvCxnSpPr/>
          <p:nvPr/>
        </p:nvCxnSpPr>
        <p:spPr>
          <a:xfrm>
            <a:off x="1308100" y="1849438"/>
            <a:ext cx="1806575" cy="11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086524-8916-40F2-BE14-09B6EEB3CCA4}"/>
              </a:ext>
            </a:extLst>
          </p:cNvPr>
          <p:cNvSpPr txBox="1"/>
          <p:nvPr/>
        </p:nvSpPr>
        <p:spPr>
          <a:xfrm>
            <a:off x="1214871" y="1971531"/>
            <a:ext cx="2521669" cy="505431"/>
          </a:xfrm>
          <a:prstGeom prst="rect">
            <a:avLst/>
          </a:prstGeom>
          <a:noFill/>
        </p:spPr>
        <p:txBody>
          <a:bodyPr wrap="square" lIns="91440" tIns="45720" rIns="91440" bIns="45720" anchor="t">
            <a:spAutoFit/>
          </a:bodyPr>
          <a:lstStyle/>
          <a:p>
            <a:pPr>
              <a:defRPr/>
            </a:pPr>
            <a:r>
              <a:rPr lang="ru-RU" sz="1300" i="1" dirty="0">
                <a:latin typeface="Arial"/>
                <a:cs typeface="Arial"/>
                <a:sym typeface="Arial" charset="0"/>
              </a:rPr>
              <a:t>1. Сотрудник приносит</a:t>
            </a:r>
            <a:endParaRPr lang="ru-RU" sz="1300" i="1" dirty="0">
              <a:latin typeface="Arial"/>
              <a:cs typeface="Arial"/>
            </a:endParaRPr>
          </a:p>
          <a:p>
            <a:pPr>
              <a:defRPr/>
            </a:pPr>
            <a:r>
              <a:rPr lang="ru-RU" sz="1300" i="1" dirty="0">
                <a:latin typeface="Arial"/>
                <a:cs typeface="Arial"/>
                <a:sym typeface="Arial" charset="0"/>
              </a:rPr>
              <a:t>документы на пособие</a:t>
            </a:r>
            <a:endParaRPr lang="ru-RU" sz="1300" i="1" dirty="0">
              <a:latin typeface="Arial"/>
              <a:cs typeface="Arial"/>
            </a:endParaRPr>
          </a:p>
        </p:txBody>
      </p:sp>
      <p:pic>
        <p:nvPicPr>
          <p:cNvPr id="5129" name="Picture 11">
            <a:extLst>
              <a:ext uri="{FF2B5EF4-FFF2-40B4-BE49-F238E27FC236}">
                <a16:creationId xmlns:a16="http://schemas.microsoft.com/office/drawing/2014/main" id="{8980B22A-CCC1-4840-BD94-4B8A038D1B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8025" y="1724025"/>
            <a:ext cx="7778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Прямая со стрелкой 15">
            <a:extLst>
              <a:ext uri="{FF2B5EF4-FFF2-40B4-BE49-F238E27FC236}">
                <a16:creationId xmlns:a16="http://schemas.microsoft.com/office/drawing/2014/main" id="{EF006282-E6BC-45D5-80BC-97E296183BEB}"/>
              </a:ext>
            </a:extLst>
          </p:cNvPr>
          <p:cNvCxnSpPr/>
          <p:nvPr/>
        </p:nvCxnSpPr>
        <p:spPr>
          <a:xfrm>
            <a:off x="4123171" y="1846407"/>
            <a:ext cx="3650960" cy="4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F36FEF4-B258-4CDA-8469-7CEC19FC79EB}"/>
              </a:ext>
            </a:extLst>
          </p:cNvPr>
          <p:cNvSpPr txBox="1"/>
          <p:nvPr/>
        </p:nvSpPr>
        <p:spPr>
          <a:xfrm>
            <a:off x="4120429" y="1968500"/>
            <a:ext cx="3647244" cy="492443"/>
          </a:xfrm>
          <a:prstGeom prst="rect">
            <a:avLst/>
          </a:prstGeom>
          <a:noFill/>
        </p:spPr>
        <p:txBody>
          <a:bodyPr wrap="square" lIns="91440" tIns="45720" rIns="91440" bIns="45720" anchor="t">
            <a:spAutoFit/>
          </a:bodyPr>
          <a:lstStyle/>
          <a:p>
            <a:pPr>
              <a:defRPr/>
            </a:pPr>
            <a:r>
              <a:rPr lang="ru-RU" sz="1300" i="1" dirty="0">
                <a:latin typeface="Arial"/>
                <a:cs typeface="Arial"/>
                <a:sym typeface="Arial" charset="0"/>
              </a:rPr>
              <a:t>2. Работодатель в течение пяти</a:t>
            </a:r>
          </a:p>
          <a:p>
            <a:pPr>
              <a:defRPr/>
            </a:pPr>
            <a:r>
              <a:rPr lang="ru-RU" sz="1300" i="1" dirty="0">
                <a:latin typeface="Arial"/>
                <a:cs typeface="Arial"/>
                <a:sym typeface="Arial" charset="0"/>
              </a:rPr>
              <a:t>календарных дней передает данные в ФСС</a:t>
            </a:r>
            <a:endParaRPr lang="ru-RU" sz="1300" i="1" dirty="0">
              <a:latin typeface="Arial"/>
              <a:cs typeface="Arial"/>
            </a:endParaRPr>
          </a:p>
        </p:txBody>
      </p:sp>
      <p:cxnSp>
        <p:nvCxnSpPr>
          <p:cNvPr id="31" name="Прямая соединительная линия 30">
            <a:extLst>
              <a:ext uri="{FF2B5EF4-FFF2-40B4-BE49-F238E27FC236}">
                <a16:creationId xmlns:a16="http://schemas.microsoft.com/office/drawing/2014/main" id="{00F3B9C6-A9DE-46F4-927D-81B8A31C1944}"/>
              </a:ext>
            </a:extLst>
          </p:cNvPr>
          <p:cNvCxnSpPr/>
          <p:nvPr/>
        </p:nvCxnSpPr>
        <p:spPr>
          <a:xfrm>
            <a:off x="8223539" y="2695575"/>
            <a:ext cx="19050" cy="390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38B67BF1-FAE0-4FA9-889E-4CF17048C386}"/>
              </a:ext>
            </a:extLst>
          </p:cNvPr>
          <p:cNvCxnSpPr/>
          <p:nvPr/>
        </p:nvCxnSpPr>
        <p:spPr>
          <a:xfrm flipH="1" flipV="1">
            <a:off x="889722" y="3092594"/>
            <a:ext cx="7365855" cy="12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a:extLst>
              <a:ext uri="{FF2B5EF4-FFF2-40B4-BE49-F238E27FC236}">
                <a16:creationId xmlns:a16="http://schemas.microsoft.com/office/drawing/2014/main" id="{296CB207-0245-471F-8F7E-910B07881677}"/>
              </a:ext>
            </a:extLst>
          </p:cNvPr>
          <p:cNvCxnSpPr/>
          <p:nvPr/>
        </p:nvCxnSpPr>
        <p:spPr>
          <a:xfrm flipH="1" flipV="1">
            <a:off x="847725" y="2638425"/>
            <a:ext cx="9525" cy="447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F880553-DBA9-4FD3-92A4-C72206E94837}"/>
              </a:ext>
            </a:extLst>
          </p:cNvPr>
          <p:cNvSpPr txBox="1"/>
          <p:nvPr/>
        </p:nvSpPr>
        <p:spPr>
          <a:xfrm>
            <a:off x="1610158" y="2635250"/>
            <a:ext cx="5292438" cy="498937"/>
          </a:xfrm>
          <a:prstGeom prst="rect">
            <a:avLst/>
          </a:prstGeom>
          <a:noFill/>
        </p:spPr>
        <p:txBody>
          <a:bodyPr wrap="square" lIns="91440" tIns="45720" rIns="91440" bIns="45720" anchor="t">
            <a:spAutoFit/>
          </a:bodyPr>
          <a:lstStyle/>
          <a:p>
            <a:pPr>
              <a:defRPr/>
            </a:pPr>
            <a:r>
              <a:rPr lang="ru-RU" sz="1300" i="1" dirty="0">
                <a:latin typeface="Arial"/>
                <a:cs typeface="Arial"/>
                <a:sym typeface="Arial" charset="0"/>
              </a:rPr>
              <a:t>3. ФСС рассматривает данные в течение 10 календарных дней и выносит решение о выплате пособия либо об отказе в нем</a:t>
            </a:r>
          </a:p>
        </p:txBody>
      </p:sp>
      <p:sp>
        <p:nvSpPr>
          <p:cNvPr id="40" name="TextBox 39">
            <a:extLst>
              <a:ext uri="{FF2B5EF4-FFF2-40B4-BE49-F238E27FC236}">
                <a16:creationId xmlns:a16="http://schemas.microsoft.com/office/drawing/2014/main" id="{7BC82FE3-6F4F-43B4-92CF-17B378DE3943}"/>
              </a:ext>
            </a:extLst>
          </p:cNvPr>
          <p:cNvSpPr txBox="1"/>
          <p:nvPr/>
        </p:nvSpPr>
        <p:spPr>
          <a:xfrm>
            <a:off x="485775" y="3257550"/>
            <a:ext cx="7839075" cy="1092607"/>
          </a:xfrm>
          <a:prstGeom prst="rect">
            <a:avLst/>
          </a:prstGeom>
          <a:noFill/>
        </p:spPr>
        <p:txBody>
          <a:bodyPr lIns="91440" tIns="45720" rIns="91440" bIns="45720" anchor="t">
            <a:spAutoFit/>
          </a:bodyPr>
          <a:lstStyle/>
          <a:p>
            <a:pPr>
              <a:defRPr/>
            </a:pPr>
            <a:r>
              <a:rPr lang="ru-RU" sz="1300" dirty="0">
                <a:latin typeface="Arial"/>
                <a:cs typeface="Arial"/>
                <a:sym typeface="Arial" charset="0"/>
              </a:rPr>
              <a:t>Работодатели со среднесписочной численностью свыше 25 человек передают данные в ФСС в форме электронного реестра.</a:t>
            </a:r>
            <a:endParaRPr lang="ru-RU" sz="1300" dirty="0">
              <a:latin typeface="Arial"/>
              <a:cs typeface="Arial"/>
            </a:endParaRPr>
          </a:p>
          <a:p>
            <a:pPr>
              <a:defRPr/>
            </a:pPr>
            <a:r>
              <a:rPr lang="ru-RU" sz="1300" dirty="0">
                <a:latin typeface="Arial"/>
                <a:cs typeface="Arial"/>
                <a:sym typeface="Arial" charset="0"/>
              </a:rPr>
              <a:t>Если среднесписочная численность сотрудников 25 человек и ниже, работодатель вправе</a:t>
            </a:r>
            <a:endParaRPr lang="ru-RU" sz="1300" dirty="0">
              <a:latin typeface="Arial"/>
              <a:cs typeface="Arial"/>
            </a:endParaRPr>
          </a:p>
          <a:p>
            <a:pPr>
              <a:defRPr/>
            </a:pPr>
            <a:r>
              <a:rPr lang="ru-RU" sz="1300" dirty="0">
                <a:latin typeface="Arial"/>
                <a:cs typeface="Arial"/>
                <a:sym typeface="Arial" charset="0"/>
              </a:rPr>
              <a:t>выбирать – передать электронный реестр данных или предоставить все документы для начисления и выплаты пособия на бумаге</a:t>
            </a:r>
            <a:endParaRPr lang="ru-RU" sz="1300" dirty="0">
              <a:latin typeface="Arial"/>
              <a:cs typeface="Arial"/>
            </a:endParaRPr>
          </a:p>
        </p:txBody>
      </p:sp>
    </p:spTree>
    <p:extLst>
      <p:ext uri="{BB962C8B-B14F-4D97-AF65-F5344CB8AC3E}">
        <p14:creationId xmlns:p14="http://schemas.microsoft.com/office/powerpoint/2010/main" val="276963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Изображение 8">
            <a:extLst>
              <a:ext uri="{FF2B5EF4-FFF2-40B4-BE49-F238E27FC236}">
                <a16:creationId xmlns:a16="http://schemas.microsoft.com/office/drawing/2014/main" id="{54D09EF6-2A36-42A9-A90A-80854E0DFE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44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Заголовок 2">
            <a:extLst>
              <a:ext uri="{FF2B5EF4-FFF2-40B4-BE49-F238E27FC236}">
                <a16:creationId xmlns:a16="http://schemas.microsoft.com/office/drawing/2014/main" id="{A55B53BF-062B-46F4-9751-038A700ABDA2}"/>
              </a:ext>
            </a:extLst>
          </p:cNvPr>
          <p:cNvSpPr>
            <a:spLocks noGrp="1"/>
          </p:cNvSpPr>
          <p:nvPr>
            <p:ph type="title"/>
          </p:nvPr>
        </p:nvSpPr>
        <p:spPr>
          <a:xfrm>
            <a:off x="427038" y="550863"/>
            <a:ext cx="8050212" cy="1152525"/>
          </a:xfrm>
        </p:spPr>
        <p:txBody>
          <a:bodyPr/>
          <a:lstStyle/>
          <a:p>
            <a:pPr eaLnBrk="1" hangingPunct="1"/>
            <a:r>
              <a:rPr lang="ru-RU" altLang="uk-UA" sz="3600" b="1"/>
              <a:t>Особенности для детских и декретных пособий</a:t>
            </a:r>
          </a:p>
        </p:txBody>
      </p:sp>
      <p:sp>
        <p:nvSpPr>
          <p:cNvPr id="6149" name="TextBox 7">
            <a:extLst>
              <a:ext uri="{FF2B5EF4-FFF2-40B4-BE49-F238E27FC236}">
                <a16:creationId xmlns:a16="http://schemas.microsoft.com/office/drawing/2014/main" id="{90D13BD7-3755-40B6-B3D5-113A3FE4472B}"/>
              </a:ext>
            </a:extLst>
          </p:cNvPr>
          <p:cNvSpPr txBox="1">
            <a:spLocks noChangeArrowheads="1"/>
          </p:cNvSpPr>
          <p:nvPr/>
        </p:nvSpPr>
        <p:spPr bwMode="auto">
          <a:xfrm>
            <a:off x="458788" y="1765300"/>
            <a:ext cx="6985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ru-RU" altLang="uk-UA" sz="1600"/>
          </a:p>
          <a:p>
            <a:pPr eaLnBrk="1" hangingPunct="1"/>
            <a:endParaRPr lang="ru-RU" altLang="uk-UA" sz="1600"/>
          </a:p>
          <a:p>
            <a:pPr eaLnBrk="1" hangingPunct="1"/>
            <a:endParaRPr lang="ru-RU" altLang="uk-UA" sz="1600"/>
          </a:p>
          <a:p>
            <a:pPr eaLnBrk="1" hangingPunct="1"/>
            <a:endParaRPr lang="ru-RU" altLang="uk-UA" sz="1600"/>
          </a:p>
        </p:txBody>
      </p:sp>
      <p:sp>
        <p:nvSpPr>
          <p:cNvPr id="6150" name="TextBox 5">
            <a:extLst>
              <a:ext uri="{FF2B5EF4-FFF2-40B4-BE49-F238E27FC236}">
                <a16:creationId xmlns:a16="http://schemas.microsoft.com/office/drawing/2014/main" id="{6259C54F-4823-4FCD-AAAB-3884BB139249}"/>
              </a:ext>
            </a:extLst>
          </p:cNvPr>
          <p:cNvSpPr txBox="1">
            <a:spLocks noChangeArrowheads="1"/>
          </p:cNvSpPr>
          <p:nvPr/>
        </p:nvSpPr>
        <p:spPr bwMode="auto">
          <a:xfrm>
            <a:off x="393700" y="1884363"/>
            <a:ext cx="53403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342900" indent="-3429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Tx/>
              <a:buAutoNum type="arabicPeriod"/>
            </a:pPr>
            <a:r>
              <a:rPr lang="ru-RU" altLang="uk-UA" sz="1600" dirty="0">
                <a:latin typeface="Arial"/>
                <a:cs typeface="Arial"/>
              </a:rPr>
              <a:t>С 1 июля 2021 года детские и декретные пособия можно будет получать только на карту МИР.</a:t>
            </a:r>
          </a:p>
          <a:p>
            <a:pPr eaLnBrk="1" hangingPunct="1"/>
            <a:endParaRPr lang="ru-RU" altLang="uk-UA" sz="1600"/>
          </a:p>
          <a:p>
            <a:pPr eaLnBrk="1" hangingPunct="1"/>
            <a:r>
              <a:rPr lang="ru-RU" altLang="uk-UA" sz="1600" dirty="0">
                <a:latin typeface="Arial"/>
                <a:cs typeface="Arial"/>
              </a:rPr>
              <a:t>2.   Первую выплату пособия по уходу за ребенком ФСС отправит в стандартный 10-дневный срок. А дальше Соцстрах будет перечислять пособие ежемесячно с 1 по 15 число месяца, следующего за месяцем, за который выплачивают пособие.</a:t>
            </a:r>
          </a:p>
        </p:txBody>
      </p:sp>
      <p:pic>
        <p:nvPicPr>
          <p:cNvPr id="6151" name="Picture 2">
            <a:extLst>
              <a:ext uri="{FF2B5EF4-FFF2-40B4-BE49-F238E27FC236}">
                <a16:creationId xmlns:a16="http://schemas.microsoft.com/office/drawing/2014/main" id="{15996308-CAE0-456D-8AEA-D6DAA9561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913" y="3381375"/>
            <a:ext cx="322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
            <a:extLst>
              <a:ext uri="{FF2B5EF4-FFF2-40B4-BE49-F238E27FC236}">
                <a16:creationId xmlns:a16="http://schemas.microsoft.com/office/drawing/2014/main" id="{4D165E27-B604-4BC7-BCC8-3D75F5531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463675"/>
            <a:ext cx="24574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3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7364" y="561997"/>
            <a:ext cx="7661564" cy="3970318"/>
          </a:xfrm>
          <a:prstGeom prst="rect">
            <a:avLst/>
          </a:prstGeom>
        </p:spPr>
        <p:txBody>
          <a:bodyPr wrap="square">
            <a:spAutoFit/>
          </a:bodyPr>
          <a:lstStyle/>
          <a:p>
            <a:pPr indent="457200" algn="just"/>
            <a:r>
              <a:rPr lang="ru-RU" sz="1800" dirty="0"/>
              <a:t>Способ передачи комплекта документов зависит от среднесписочной численности сотрудников организации. Когда среднесписочная численность 26 человек и более, используются электронные каналы связи. В этом случае сведения для начисления пособий подаются в виде электронного реестра. А если она не превышает 25 человек, документы представляются на бумажных носителях, а при наличии технических возможностей их можно представлять в электронном виде. Получив документы, отделение ФСС рассматривает их в течение 10 календарных дней и выносит решение о выплате пособия либо об отказе в нем. При положительном решении деньги перечисляют сотруднику на банковский счет по тем реквизитам, которые он указал в своем заявлении. Так предусмотрено Положением, утвержденным постановлением Правительства от 21.04.2011 № 294.</a:t>
            </a:r>
          </a:p>
        </p:txBody>
      </p:sp>
    </p:spTree>
    <p:extLst>
      <p:ext uri="{BB962C8B-B14F-4D97-AF65-F5344CB8AC3E}">
        <p14:creationId xmlns:p14="http://schemas.microsoft.com/office/powerpoint/2010/main" val="391753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690" y="-48492"/>
            <a:ext cx="8922328" cy="5262979"/>
          </a:xfrm>
          <a:prstGeom prst="rect">
            <a:avLst/>
          </a:prstGeom>
        </p:spPr>
        <p:txBody>
          <a:bodyPr wrap="square">
            <a:spAutoFit/>
          </a:bodyPr>
          <a:lstStyle/>
          <a:p>
            <a:pPr indent="457200" algn="just"/>
            <a:r>
              <a:rPr lang="ru-RU" sz="1600" b="1" i="1" dirty="0"/>
              <a:t>Пособие по болезни фонд оплачивает в обычном порядке. </a:t>
            </a:r>
            <a:r>
              <a:rPr lang="ru-RU" sz="1600" dirty="0"/>
              <a:t>То есть в случае заболевания самого работника по причинам, не связанным с несчастным случаем на производстве, фонд начисляет пособие начиная с четвертого дня болезни. Первые три дня нетрудоспособности работодатель оплачивает за счет собственных средств. Об этом сказано в пункте 6 Положения, утвержденного постановлением Правительства от 21.04.2011 № 294.</a:t>
            </a:r>
          </a:p>
          <a:p>
            <a:pPr indent="457200" algn="just"/>
            <a:r>
              <a:rPr lang="ru-RU" sz="1600" dirty="0"/>
              <a:t>Все государственные пособия освобождены от НДФЛ. Единственное исключение – пособие по временной нетрудоспособности (п. 1 ст. 217 НК). Сотрудник получит за вычетом НДФЛ больничное пособие, которое ему выплачивают:</a:t>
            </a:r>
          </a:p>
          <a:p>
            <a:pPr indent="457200" algn="just"/>
            <a:r>
              <a:rPr lang="ru-RU" sz="1600" dirty="0"/>
              <a:t>•	в связи с собственной болезнью;</a:t>
            </a:r>
          </a:p>
          <a:p>
            <a:pPr indent="457200" algn="just"/>
            <a:r>
              <a:rPr lang="ru-RU" sz="1600" dirty="0"/>
              <a:t>•	в связи с болезнью ребенка или другого члена семьи;</a:t>
            </a:r>
          </a:p>
          <a:p>
            <a:pPr indent="457200" algn="just"/>
            <a:r>
              <a:rPr lang="ru-RU" sz="1600" dirty="0"/>
              <a:t>•	в связи с несчастным случаем на производстве или профзаболеванием.</a:t>
            </a:r>
          </a:p>
          <a:p>
            <a:pPr indent="457200" algn="just"/>
            <a:r>
              <a:rPr lang="ru-RU" sz="1600" dirty="0"/>
              <a:t>С той части пособия, которую выплачивают за счет средств работодателя, организация как налоговый агент удерживает и перечисляет в бюджет НДФЛ.</a:t>
            </a:r>
          </a:p>
          <a:p>
            <a:pPr indent="457200" algn="just"/>
            <a:r>
              <a:rPr lang="ru-RU" sz="1600" dirty="0"/>
              <a:t>В отношении НДФЛ с больничного пособия, которую выплачивает ФСС, работодатель налоговым агентом не признается – ведь он не является источником дохода. Поскольку эту часть пособия выплачивает отделение ФСС, оно и удерживает НДФЛ с соответствующей суммы. Такие выводы следуют из пункта 1 статьи 226 НК.</a:t>
            </a:r>
          </a:p>
          <a:p>
            <a:pPr indent="457200" algn="just"/>
            <a:r>
              <a:rPr lang="ru-RU" sz="1600" dirty="0"/>
              <a:t>Страховые взносы на суммы пособий не начисляют. Все государственные пособия, которые платят согласно законодательству РФ, от взносов освобождены (подп. 1 п. 1 ст. 422 НК).</a:t>
            </a:r>
          </a:p>
        </p:txBody>
      </p:sp>
    </p:spTree>
    <p:extLst>
      <p:ext uri="{BB962C8B-B14F-4D97-AF65-F5344CB8AC3E}">
        <p14:creationId xmlns:p14="http://schemas.microsoft.com/office/powerpoint/2010/main" val="155411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6639" y="0"/>
            <a:ext cx="6843412" cy="584775"/>
          </a:xfrm>
          <a:prstGeom prst="rect">
            <a:avLst/>
          </a:prstGeom>
        </p:spPr>
        <p:txBody>
          <a:bodyPr wrap="none">
            <a:spAutoFit/>
          </a:bodyPr>
          <a:lstStyle/>
          <a:p>
            <a:r>
              <a:rPr lang="ru-RU" sz="3200" b="1" dirty="0"/>
              <a:t>Удержания из заработной платы</a:t>
            </a:r>
          </a:p>
        </p:txBody>
      </p:sp>
      <p:sp>
        <p:nvSpPr>
          <p:cNvPr id="3" name="Прямоугольник 2"/>
          <p:cNvSpPr/>
          <p:nvPr/>
        </p:nvSpPr>
        <p:spPr>
          <a:xfrm>
            <a:off x="249382" y="692916"/>
            <a:ext cx="8582891" cy="4524315"/>
          </a:xfrm>
          <a:prstGeom prst="rect">
            <a:avLst/>
          </a:prstGeom>
        </p:spPr>
        <p:txBody>
          <a:bodyPr wrap="square">
            <a:spAutoFit/>
          </a:bodyPr>
          <a:lstStyle/>
          <a:p>
            <a:pPr indent="457200" algn="just"/>
            <a:r>
              <a:rPr lang="ru-RU" sz="1600" dirty="0"/>
              <a:t>Из начисленной заработной платы могут производиться следующие удержания: </a:t>
            </a:r>
          </a:p>
          <a:p>
            <a:pPr marL="285750" indent="-285750" algn="just">
              <a:buFont typeface="Wingdings" panose="05000000000000000000" pitchFamily="2" charset="2"/>
              <a:buChar char="Ø"/>
            </a:pPr>
            <a:r>
              <a:rPr lang="ru-RU" sz="1600" dirty="0"/>
              <a:t>налог на доходы с физических лиц; </a:t>
            </a:r>
          </a:p>
          <a:p>
            <a:pPr marL="285750" indent="-285750" algn="just">
              <a:buFont typeface="Wingdings" panose="05000000000000000000" pitchFamily="2" charset="2"/>
              <a:buChar char="Ø"/>
            </a:pPr>
            <a:r>
              <a:rPr lang="ru-RU" sz="1600" dirty="0"/>
              <a:t>по исполнительным документам в пользу других организаций и физических лиц; </a:t>
            </a:r>
          </a:p>
          <a:p>
            <a:pPr marL="285750" indent="-285750" algn="just">
              <a:buFont typeface="Wingdings" panose="05000000000000000000" pitchFamily="2" charset="2"/>
              <a:buChar char="Ø"/>
            </a:pPr>
            <a:r>
              <a:rPr lang="ru-RU" sz="1600" dirty="0"/>
              <a:t>своевременно не возвращенные подотчетные суммы; за причиненный моральный ущерб; </a:t>
            </a:r>
          </a:p>
          <a:p>
            <a:pPr marL="285750" indent="-285750" algn="just">
              <a:buFont typeface="Wingdings" panose="05000000000000000000" pitchFamily="2" charset="2"/>
              <a:buChar char="Ø"/>
            </a:pPr>
            <a:r>
              <a:rPr lang="ru-RU" sz="1600" dirty="0"/>
              <a:t>по полученным займам и другие.</a:t>
            </a:r>
          </a:p>
          <a:p>
            <a:pPr indent="457200" algn="just"/>
            <a:endParaRPr lang="ru-RU" sz="1600" dirty="0"/>
          </a:p>
          <a:p>
            <a:pPr indent="457200" algn="just"/>
            <a:r>
              <a:rPr lang="ru-RU" sz="1600" dirty="0"/>
              <a:t>Общий размер всех удержаний при каждой выплате заработной платы не может превышать 20%, а по решению органов суда– 50% </a:t>
            </a:r>
          </a:p>
          <a:p>
            <a:pPr indent="457200" algn="just"/>
            <a:endParaRPr lang="ru-RU" sz="1600" dirty="0"/>
          </a:p>
          <a:p>
            <a:pPr indent="457200" algn="just"/>
            <a:r>
              <a:rPr lang="ru-RU" sz="1600" dirty="0"/>
              <a:t>В соответствии со статьей 224 главы 23 Налогового кодекса РФ доходы работников облагаются налогом на доходы с физических лиц. Для различных видов доходов существуют разные ставки.</a:t>
            </a:r>
          </a:p>
          <a:p>
            <a:pPr indent="457200" algn="just"/>
            <a:endParaRPr lang="ru-RU" sz="1600" dirty="0"/>
          </a:p>
          <a:p>
            <a:pPr indent="457200" algn="just"/>
            <a:r>
              <a:rPr lang="ru-RU" sz="1600" dirty="0"/>
              <a:t>С 1 января 2021 года повышена ставка НДФЛ с 13 до 15 процентов для тех, кто зарабатывает свыше 5 млн руб. в год. Повышенной ставкой будут облагать не все доходы, а только ту часть, которая превысит 5 млн руб. Доходы в пределах этого лимита облагаются по действующей ставке 13 процентов.</a:t>
            </a:r>
          </a:p>
        </p:txBody>
      </p:sp>
    </p:spTree>
    <p:extLst>
      <p:ext uri="{BB962C8B-B14F-4D97-AF65-F5344CB8AC3E}">
        <p14:creationId xmlns:p14="http://schemas.microsoft.com/office/powerpoint/2010/main" val="289364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3622" y="203079"/>
            <a:ext cx="7910777" cy="4708981"/>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wrap="square">
            <a:spAutoFit/>
          </a:bodyPr>
          <a:lstStyle/>
          <a:p>
            <a:r>
              <a:rPr lang="ru-RU" sz="2000" dirty="0"/>
              <a:t>Налоговым агентом является работодатель, он самостоятельно рассчитывает и уплачивает налог. Для этого в бухгалтерии на каждого работника открывается налоговый регистр по НДФЛ. Методика расчета налога такова: ежемесячно определяется совокупный доход с начала года и облагаемый доход работника. Налоговую базу умножают на ставку налога, затем из полученной суммы вычитают удержанный за предыдущие месяцы налог и получают сумму к перечислению в бюджет за текущий месяц.</a:t>
            </a:r>
          </a:p>
          <a:p>
            <a:r>
              <a:rPr lang="ru-RU" sz="2000" dirty="0"/>
              <a:t>Доходы, облагаемые по ставке 13%, могут уменьшаться на налоговые вычеты.</a:t>
            </a:r>
          </a:p>
          <a:p>
            <a:pPr indent="457200" algn="just"/>
            <a:r>
              <a:rPr lang="ru-RU" sz="2000" dirty="0"/>
              <a:t>Налоговым кодексом предусмотрено 4 вида вычетов: </a:t>
            </a:r>
          </a:p>
          <a:p>
            <a:pPr indent="457200" algn="just"/>
            <a:r>
              <a:rPr lang="ru-RU" sz="2000" b="1" i="1" u="sng" dirty="0"/>
              <a:t>стандартные, </a:t>
            </a:r>
          </a:p>
          <a:p>
            <a:pPr indent="457200" algn="just"/>
            <a:r>
              <a:rPr lang="ru-RU" sz="2000" b="1" i="1" u="sng" dirty="0"/>
              <a:t>социальные, </a:t>
            </a:r>
          </a:p>
          <a:p>
            <a:pPr indent="457200" algn="just"/>
            <a:r>
              <a:rPr lang="ru-RU" sz="2000" b="1" i="1" u="sng" dirty="0"/>
              <a:t>Имущественные,</a:t>
            </a:r>
          </a:p>
          <a:p>
            <a:pPr indent="457200" algn="just"/>
            <a:r>
              <a:rPr lang="ru-RU" sz="2000" b="1" i="1" u="sng" dirty="0"/>
              <a:t>профессиональные.</a:t>
            </a:r>
          </a:p>
        </p:txBody>
      </p:sp>
    </p:spTree>
    <p:extLst>
      <p:ext uri="{BB962C8B-B14F-4D97-AF65-F5344CB8AC3E}">
        <p14:creationId xmlns:p14="http://schemas.microsoft.com/office/powerpoint/2010/main" val="289844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1217" y="0"/>
            <a:ext cx="7647709" cy="1200329"/>
          </a:xfrm>
          <a:prstGeom prst="rect">
            <a:avLst/>
          </a:prstGeom>
        </p:spPr>
        <p:txBody>
          <a:bodyPr wrap="square">
            <a:spAutoFit/>
          </a:bodyPr>
          <a:lstStyle/>
          <a:p>
            <a:pPr indent="450215" algn="just">
              <a:spcAft>
                <a:spcPts val="0"/>
              </a:spcAft>
            </a:pPr>
            <a:r>
              <a:rPr lang="ru-RU" sz="1800" dirty="0">
                <a:solidFill>
                  <a:schemeClr val="tx1">
                    <a:lumMod val="95000"/>
                  </a:schemeClr>
                </a:solidFill>
                <a:latin typeface="Times New Roman" panose="02020603050405020304" pitchFamily="18" charset="0"/>
                <a:ea typeface="Times New Roman" panose="02020603050405020304" pitchFamily="18" charset="0"/>
              </a:rPr>
              <a:t>Получение пособия за период временной нетрудоспособности гарантировано работнику действующим законодательством. Пособия по временной нетрудоспособности начисляются как за счет работодателя, так и за счет средств Фонда социального страхования (ФСС).</a:t>
            </a:r>
            <a:endParaRPr lang="ru-RU" sz="1600" dirty="0">
              <a:solidFill>
                <a:schemeClr val="tx1">
                  <a:lumMod val="95000"/>
                </a:schemeClr>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432954" y="1200329"/>
            <a:ext cx="8278091" cy="3970318"/>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wrap="square">
            <a:spAutoFit/>
          </a:bodyPr>
          <a:lstStyle/>
          <a:p>
            <a:pPr indent="457200" algn="just"/>
            <a:r>
              <a:rPr lang="ru-RU" sz="1800" dirty="0">
                <a:latin typeface="Times New Roman" panose="02020603050405020304" pitchFamily="18" charset="0"/>
                <a:cs typeface="Times New Roman" panose="02020603050405020304" pitchFamily="18" charset="0"/>
              </a:rPr>
              <a:t>Для определения правомерности получения пособия тем или иным работником необходимо установить категорию лиц, к которой он относится.</a:t>
            </a:r>
          </a:p>
          <a:p>
            <a:pPr indent="457200" algn="just"/>
            <a:r>
              <a:rPr lang="ru-RU" sz="1800" dirty="0">
                <a:latin typeface="Times New Roman" panose="02020603050405020304" pitchFamily="18" charset="0"/>
                <a:cs typeface="Times New Roman" panose="02020603050405020304" pitchFamily="18" charset="0"/>
              </a:rPr>
              <a:t>Согласно п. 1 ст. 5 Закона № 255–ФЗ пособие по временной нетрудоспособности выплачивается в случаях:</a:t>
            </a:r>
          </a:p>
          <a:p>
            <a:pPr indent="457200" algn="just"/>
            <a:r>
              <a:rPr lang="ru-RU" sz="1800" dirty="0">
                <a:latin typeface="Times New Roman" panose="02020603050405020304" pitchFamily="18" charset="0"/>
                <a:cs typeface="Times New Roman" panose="02020603050405020304" pitchFamily="18" charset="0"/>
              </a:rPr>
              <a:t>1) утраты работником трудоспособности вследствие заболевания или травмы;</a:t>
            </a:r>
          </a:p>
          <a:p>
            <a:pPr indent="457200" algn="just"/>
            <a:r>
              <a:rPr lang="ru-RU" sz="1800" dirty="0">
                <a:latin typeface="Times New Roman" panose="02020603050405020304" pitchFamily="18" charset="0"/>
                <a:cs typeface="Times New Roman" panose="02020603050405020304" pitchFamily="18" charset="0"/>
              </a:rPr>
              <a:t>2) необходимости осуществления ухода за больным членом семьи;</a:t>
            </a:r>
          </a:p>
          <a:p>
            <a:pPr indent="457200" algn="just"/>
            <a:r>
              <a:rPr lang="ru-RU" sz="1800" dirty="0">
                <a:latin typeface="Times New Roman" panose="02020603050405020304" pitchFamily="18" charset="0"/>
                <a:cs typeface="Times New Roman" panose="02020603050405020304" pitchFamily="18" charset="0"/>
              </a:rPr>
              <a:t>3) карантина застрахованного лица, а также карантина ребенка в возрасте до 7 лет, посещающего дошкольное образовательное учреждение, или другого члена семьи, признанного в установленном порядке недееспособным;</a:t>
            </a:r>
          </a:p>
          <a:p>
            <a:pPr indent="457200" algn="just"/>
            <a:r>
              <a:rPr lang="ru-RU" sz="1800" dirty="0">
                <a:latin typeface="Times New Roman" panose="02020603050405020304" pitchFamily="18" charset="0"/>
                <a:cs typeface="Times New Roman" panose="02020603050405020304" pitchFamily="18" charset="0"/>
              </a:rPr>
              <a:t>4) осуществления протезирования по медицинским показаниям в стационарном специализированном учреждении;</a:t>
            </a:r>
          </a:p>
          <a:p>
            <a:pPr indent="457200" algn="just"/>
            <a:r>
              <a:rPr lang="ru-RU" sz="1800" dirty="0">
                <a:latin typeface="Times New Roman" panose="02020603050405020304" pitchFamily="18" charset="0"/>
                <a:cs typeface="Times New Roman" panose="02020603050405020304" pitchFamily="18" charset="0"/>
              </a:rPr>
              <a:t>5) долечивания в установленном порядке в </a:t>
            </a:r>
            <a:r>
              <a:rPr lang="ru-RU" sz="1800" dirty="0" err="1">
                <a:latin typeface="Times New Roman" panose="02020603050405020304" pitchFamily="18" charset="0"/>
                <a:cs typeface="Times New Roman" panose="02020603050405020304" pitchFamily="18" charset="0"/>
              </a:rPr>
              <a:t>санаторно</a:t>
            </a:r>
            <a:r>
              <a:rPr lang="ru-RU" sz="1800" dirty="0">
                <a:latin typeface="Times New Roman" panose="02020603050405020304" pitchFamily="18" charset="0"/>
                <a:cs typeface="Times New Roman" panose="02020603050405020304" pitchFamily="18" charset="0"/>
              </a:rPr>
              <a:t>–курортных учреждениях, расположенных на территории Российской Федерации, непосредственно после стационарного лечения.</a:t>
            </a:r>
          </a:p>
        </p:txBody>
      </p:sp>
    </p:spTree>
    <p:extLst>
      <p:ext uri="{BB962C8B-B14F-4D97-AF65-F5344CB8AC3E}">
        <p14:creationId xmlns:p14="http://schemas.microsoft.com/office/powerpoint/2010/main" val="337158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474" y="178904"/>
            <a:ext cx="8998526" cy="3539430"/>
          </a:xfrm>
          <a:prstGeom prst="rect">
            <a:avLst/>
          </a:prstGeom>
        </p:spPr>
        <p:txBody>
          <a:bodyPr wrap="square">
            <a:spAutoFit/>
          </a:bodyPr>
          <a:lstStyle/>
          <a:p>
            <a:pPr indent="457200" algn="just"/>
            <a:r>
              <a:rPr lang="ru-RU" sz="1600" dirty="0"/>
              <a:t>Стандартные налоговые вычеты предоставляются в размерах, предусмотренных статьей 218 НК РФ. В зависимости от права на вычет Героям Советского Союза и Героям в Российской Федерации, а также лицам, награжденных орденом Славы трех степеней; участникам Великой Отечественной войны, лицам, находившихся в Ленинграде в период его блокады в годы Великой Отечественной войны с 8 сентября 1941 года по 27 января 1944 года независимо от срока пребывания, инвалидам с детства, а также инвалидов I и II групп; и др. Для указанных категорий работников установлены размеры вычетов 3000 рублей или 500 рублей ежемесячно. Если сумма вычетов за налоговый период превышает размер дохода, то налогооблагаемая база считается равной нулю. Налогоплательщикам, имеющим на своем обеспечении детей в возрасте до 18 лет, или до 24 лет, обучающихся в высшем учебном заведении на очной форме обучения, предоставляется вычет в размере 1400 рублей на первого и второго ребенка, 3000 рублей на третьего и последующего каждого ребенка. Начиная с месяца, в котором указанный доход превысил 350 000 рублей, налоговый вычет  не применяется. </a:t>
            </a:r>
          </a:p>
        </p:txBody>
      </p:sp>
      <p:sp>
        <p:nvSpPr>
          <p:cNvPr id="3" name="Прямоугольник 2"/>
          <p:cNvSpPr/>
          <p:nvPr/>
        </p:nvSpPr>
        <p:spPr>
          <a:xfrm>
            <a:off x="145474" y="3812661"/>
            <a:ext cx="8534400" cy="830997"/>
          </a:xfrm>
          <a:prstGeom prst="rect">
            <a:avLst/>
          </a:prstGeom>
        </p:spPr>
        <p:txBody>
          <a:bodyPr wrap="square">
            <a:spAutoFit/>
          </a:bodyPr>
          <a:lstStyle/>
          <a:p>
            <a:pPr indent="457200" algn="just"/>
            <a:r>
              <a:rPr lang="ru-RU" sz="1600" dirty="0"/>
              <a:t>Право на стандартные вычеты необходимо подтверждать документально. Для этого в бухгалтерию представляется заявление и документы, подтверждающие право на вычет.</a:t>
            </a:r>
          </a:p>
        </p:txBody>
      </p:sp>
    </p:spTree>
    <p:extLst>
      <p:ext uri="{BB962C8B-B14F-4D97-AF65-F5344CB8AC3E}">
        <p14:creationId xmlns:p14="http://schemas.microsoft.com/office/powerpoint/2010/main" val="368031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75493" y="601087"/>
            <a:ext cx="7596981" cy="3785652"/>
          </a:xfrm>
          <a:prstGeom prst="rect">
            <a:avLst/>
          </a:prstGeom>
        </p:spPr>
        <p:txBody>
          <a:bodyPr wrap="square">
            <a:spAutoFit/>
          </a:bodyPr>
          <a:lstStyle/>
          <a:p>
            <a:pPr indent="457200" algn="just"/>
            <a:r>
              <a:rPr lang="ru-RU" sz="1600" b="1" i="1" dirty="0"/>
              <a:t>Социальные налоговые</a:t>
            </a:r>
            <a:r>
              <a:rPr lang="ru-RU" sz="1600" dirty="0"/>
              <a:t> вычеты уменьшают налогооблагаемый доход на суммы, уплаченные налогоплательщиком из личных средств на благотворительные цели, на обучение в пределах установленного лимита, на лечение.</a:t>
            </a:r>
          </a:p>
          <a:p>
            <a:pPr indent="457200" algn="just"/>
            <a:r>
              <a:rPr lang="ru-RU" sz="1600" b="1" i="1" dirty="0"/>
              <a:t>Имущественные</a:t>
            </a:r>
            <a:r>
              <a:rPr lang="ru-RU" sz="1600" dirty="0"/>
              <a:t> налоговые вычеты предоставляются налогоплательщикам при продаже имущества или покупке жилья.</a:t>
            </a:r>
          </a:p>
          <a:p>
            <a:pPr indent="457200" algn="just"/>
            <a:r>
              <a:rPr lang="ru-RU" sz="1600" dirty="0"/>
              <a:t>На </a:t>
            </a:r>
            <a:r>
              <a:rPr lang="ru-RU" sz="1600" b="1" i="1" dirty="0"/>
              <a:t>профессиональные</a:t>
            </a:r>
            <a:r>
              <a:rPr lang="ru-RU" sz="1600" dirty="0"/>
              <a:t> налоговые вычеты имеют право налогоплательщики – физические лица, зарегистрированные и осуществляющие предпринимательскую деятельность без образования юридического лица, частные нотариусы и другие лица, занимающиеся частной практикой.</a:t>
            </a:r>
          </a:p>
          <a:p>
            <a:pPr indent="457200" algn="just"/>
            <a:r>
              <a:rPr lang="ru-RU" sz="1600" b="1" i="1" dirty="0"/>
              <a:t>Стандартные </a:t>
            </a:r>
            <a:r>
              <a:rPr lang="ru-RU" sz="1600" dirty="0"/>
              <a:t>вычеты исчисляются работодателем и предоставляются работникам по месту основной работы. Налоговым периодом признается календарный год. Налог исчисляется в полных рублях, копейки округляются по правилам арифметики.</a:t>
            </a:r>
          </a:p>
        </p:txBody>
      </p:sp>
    </p:spTree>
    <p:extLst>
      <p:ext uri="{BB962C8B-B14F-4D97-AF65-F5344CB8AC3E}">
        <p14:creationId xmlns:p14="http://schemas.microsoft.com/office/powerpoint/2010/main" val="144922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6742"/>
            <a:ext cx="9047018" cy="5016758"/>
          </a:xfrm>
          <a:prstGeom prst="rect">
            <a:avLst/>
          </a:prstGeom>
        </p:spPr>
        <p:txBody>
          <a:bodyPr wrap="square">
            <a:spAutoFit/>
          </a:bodyPr>
          <a:lstStyle/>
          <a:p>
            <a:pPr indent="457200" algn="just"/>
            <a:r>
              <a:rPr lang="ru-RU" sz="1600" dirty="0"/>
              <a:t>Исчисленный налог на доходы с физических лиц перечисляется в бюджет на следующий день после выплаты заработной платы работникам через кассу или перечисления зарплаты на карточные счета.</a:t>
            </a:r>
          </a:p>
          <a:p>
            <a:pPr indent="457200" algn="just"/>
            <a:r>
              <a:rPr lang="ru-RU" sz="1600" dirty="0"/>
              <a:t>По окончании календарного года данные об исчисленном и удержанном НДФЛ с каждого работника в форме 2–НДФЛ и представляются в налоговую инспекцию по месту нахождения организации в срок до 1 апреля.</a:t>
            </a:r>
          </a:p>
          <a:p>
            <a:pPr indent="457200" algn="just"/>
            <a:r>
              <a:rPr lang="ru-RU" sz="1600" dirty="0"/>
              <a:t>Удержания по исполнительным листам осуществляется на основании исполнительных документов, письменных заявлений работников и др. Алименты могут быть взысканы в пользу детей, нетрудоспособных родителей и др. Удержания производятся после расчета НДФЛ.</a:t>
            </a:r>
          </a:p>
          <a:p>
            <a:pPr indent="457200" algn="just"/>
            <a:r>
              <a:rPr lang="ru-RU" sz="1600" dirty="0"/>
              <a:t>По требованию трудового законодательства выплата заработной платы осуществляется в установленные сроки не реже чем два раза в месяц. Одна выплата осуществляется в виде аванса. Аванс, по решению организации, может быть рассчитан исходя из оклада или средней заработной платы. Каждому работнику при получении заработной платы выдается расчетный листок. Он информирует работника о начисленных ему выплатах, произведенных удержаниях  выплачиваемой сумме заработной платы. В Трудовом кодексе сказано, что работник получает заработную плату непосредственно в месте его работы, но по желанию работника зарплату можно перечислять на банковские карты. Удобство такой выплаты очевидно: не нужно снимать наличные денежные средства в кассу, производить их оприходование, выдавать работникам, депонировать и т.д.</a:t>
            </a:r>
          </a:p>
        </p:txBody>
      </p:sp>
    </p:spTree>
    <p:extLst>
      <p:ext uri="{BB962C8B-B14F-4D97-AF65-F5344CB8AC3E}">
        <p14:creationId xmlns:p14="http://schemas.microsoft.com/office/powerpoint/2010/main" val="3940436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4854" y="0"/>
            <a:ext cx="7661564" cy="707886"/>
          </a:xfrm>
          <a:prstGeom prst="rect">
            <a:avLst/>
          </a:prstGeom>
        </p:spPr>
        <p:txBody>
          <a:bodyPr wrap="square">
            <a:spAutoFit/>
          </a:bodyPr>
          <a:lstStyle/>
          <a:p>
            <a:pPr algn="ctr"/>
            <a:r>
              <a:rPr lang="ru-RU" sz="2000" b="1" dirty="0"/>
              <a:t>Синтетический и аналитический учет расчетов с персоналом по оплате труда</a:t>
            </a:r>
          </a:p>
        </p:txBody>
      </p:sp>
      <p:sp>
        <p:nvSpPr>
          <p:cNvPr id="3" name="Прямоугольник 2"/>
          <p:cNvSpPr/>
          <p:nvPr/>
        </p:nvSpPr>
        <p:spPr>
          <a:xfrm>
            <a:off x="685800" y="1257140"/>
            <a:ext cx="7661564" cy="3046988"/>
          </a:xfrm>
          <a:prstGeom prst="rect">
            <a:avLst/>
          </a:prstGeom>
        </p:spPr>
        <p:txBody>
          <a:bodyPr wrap="square">
            <a:spAutoFit/>
          </a:bodyPr>
          <a:lstStyle/>
          <a:p>
            <a:pPr indent="457200" algn="just"/>
            <a:r>
              <a:rPr lang="ru-RU" sz="1600" dirty="0"/>
              <a:t>Синтетический учет расчетов с персоналом по оплате труда ведется на синтетическом счете </a:t>
            </a:r>
            <a:r>
              <a:rPr lang="ru-RU" sz="1600" b="1" i="1" u="sng" dirty="0"/>
              <a:t>70 «Расчеты с персоналом по оплате труда»</a:t>
            </a:r>
            <a:r>
              <a:rPr lang="ru-RU" sz="1600" dirty="0"/>
              <a:t>. Этот счет можно считать активно-пассивным, так как на нем может возникать сальдо как дебетовое, так и кредитовое. Дебетовое сальдо на счете 70 «Расчеты с персоналом по оплате труда» означает задолженность работника перед организацией. </a:t>
            </a:r>
          </a:p>
          <a:p>
            <a:pPr indent="457200" algn="just"/>
            <a:r>
              <a:rPr lang="ru-RU" sz="1600" dirty="0"/>
              <a:t>На практике встречаются обязательны случаи, выплаты работникам авансов. Таким образом, при формировании отчетности, бухгалтер должен показать развернутое сальдо по счетам, а значит по 70 счету – дебетовое. По кредиту отражается начисление заработной платы, премий пособий и др. в корреспонденции со счетами учета затрат. По дебету отражается удержанные из заработной платы суммы, а также выплаченная заработная плата.</a:t>
            </a:r>
          </a:p>
        </p:txBody>
      </p:sp>
    </p:spTree>
    <p:extLst>
      <p:ext uri="{BB962C8B-B14F-4D97-AF65-F5344CB8AC3E}">
        <p14:creationId xmlns:p14="http://schemas.microsoft.com/office/powerpoint/2010/main" val="3625652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 y="293176"/>
            <a:ext cx="9067800" cy="4708981"/>
          </a:xfrm>
          <a:prstGeom prst="rect">
            <a:avLst/>
          </a:prstGeom>
        </p:spPr>
        <p:txBody>
          <a:bodyPr wrap="square">
            <a:spAutoFit/>
          </a:bodyPr>
          <a:lstStyle/>
          <a:p>
            <a:pPr indent="450215" algn="just">
              <a:spcAft>
                <a:spcPts val="0"/>
              </a:spcAft>
            </a:pPr>
            <a:r>
              <a:rPr lang="ru-RU" sz="1600" dirty="0">
                <a:latin typeface="Times New Roman" panose="02020603050405020304" pitchFamily="18" charset="0"/>
                <a:ea typeface="Times New Roman" panose="02020603050405020304" pitchFamily="18" charset="0"/>
              </a:rPr>
              <a:t>Начисление заработной платы, доплат, надбавок, премий работникам отражается по кредиту счета 70 «Расчеты с персоналом по оплате труда» в корреспонденции с разными счетами: </a:t>
            </a:r>
          </a:p>
          <a:p>
            <a:pPr indent="450215" algn="just">
              <a:spcAft>
                <a:spcPts val="0"/>
              </a:spcAft>
            </a:pPr>
            <a:r>
              <a:rPr lang="ru-RU" sz="1600" dirty="0">
                <a:latin typeface="Times New Roman" panose="02020603050405020304" pitchFamily="18" charset="0"/>
                <a:ea typeface="Times New Roman" panose="02020603050405020304" pitchFamily="18" charset="0"/>
              </a:rPr>
              <a:t> </a:t>
            </a:r>
          </a:p>
          <a:p>
            <a:pPr indent="450215" algn="just">
              <a:spcAft>
                <a:spcPts val="0"/>
              </a:spcAft>
            </a:pPr>
            <a:r>
              <a:rPr lang="ru-RU" b="1" i="1" u="sng" dirty="0">
                <a:latin typeface="Times New Roman" panose="02020603050405020304" pitchFamily="18" charset="0"/>
                <a:ea typeface="Times New Roman" panose="02020603050405020304" pitchFamily="18" charset="0"/>
              </a:rPr>
              <a:t>Дебет 20 «Основное производство» Кредит 70 «Расчеты с персоналом по оплате труда» </a:t>
            </a:r>
            <a:r>
              <a:rPr lang="ru-RU" b="1" i="1" dirty="0">
                <a:latin typeface="Times New Roman" panose="02020603050405020304" pitchFamily="18" charset="0"/>
                <a:ea typeface="Times New Roman" panose="02020603050405020304" pitchFamily="18" charset="0"/>
              </a:rPr>
              <a:t>–</a:t>
            </a:r>
            <a:r>
              <a:rPr lang="ru-RU" i="1" dirty="0">
                <a:latin typeface="Times New Roman" panose="02020603050405020304" pitchFamily="18" charset="0"/>
                <a:ea typeface="Times New Roman" panose="02020603050405020304" pitchFamily="18" charset="0"/>
              </a:rPr>
              <a:t> на сумму начисленной заработной платы основным производственным рабочим за изготовление продукции;</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b="1" i="1" u="sng" dirty="0">
                <a:latin typeface="Times New Roman" panose="02020603050405020304" pitchFamily="18" charset="0"/>
                <a:ea typeface="Times New Roman" panose="02020603050405020304" pitchFamily="18" charset="0"/>
              </a:rPr>
              <a:t>Дебет 23 «Вспомогательные производства» Кредит 70 «Расчеты с персоналом по оплате труда»</a:t>
            </a:r>
            <a:r>
              <a:rPr lang="ru-RU" b="1" i="1"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 персоналу вспомогательных цехов;</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b="1" i="1" u="sng" dirty="0">
                <a:latin typeface="Times New Roman" panose="02020603050405020304" pitchFamily="18" charset="0"/>
                <a:ea typeface="Times New Roman" panose="02020603050405020304" pitchFamily="18" charset="0"/>
              </a:rPr>
              <a:t>Дебет 25 «Общепроизводственные расходы» Кредит 70 «Расчеты с персоналом по оплате труда»</a:t>
            </a:r>
            <a:r>
              <a:rPr lang="ru-RU" b="1" i="1"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 рабочим, обслуживающим оборудование;</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b="1" i="1" u="sng" dirty="0">
                <a:latin typeface="Times New Roman" panose="02020603050405020304" pitchFamily="18" charset="0"/>
                <a:ea typeface="Times New Roman" panose="02020603050405020304" pitchFamily="18" charset="0"/>
              </a:rPr>
              <a:t>Дебет 26 «Общехозяйственные расходы» Кредит 70 «Расчеты с персоналом по оплате труда» </a:t>
            </a:r>
            <a:r>
              <a:rPr lang="ru-RU" b="1" i="1" dirty="0">
                <a:latin typeface="Times New Roman" panose="02020603050405020304" pitchFamily="18" charset="0"/>
                <a:ea typeface="Times New Roman" panose="02020603050405020304" pitchFamily="18" charset="0"/>
              </a:rPr>
              <a:t>–</a:t>
            </a:r>
            <a:r>
              <a:rPr lang="ru-RU" i="1" dirty="0">
                <a:latin typeface="Times New Roman" panose="02020603050405020304" pitchFamily="18" charset="0"/>
                <a:ea typeface="Times New Roman" panose="02020603050405020304" pitchFamily="18" charset="0"/>
              </a:rPr>
              <a:t> управленческому персоналу; </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b="1" i="1" u="sng" dirty="0">
                <a:latin typeface="Times New Roman" panose="02020603050405020304" pitchFamily="18" charset="0"/>
                <a:ea typeface="Times New Roman" panose="02020603050405020304" pitchFamily="18" charset="0"/>
              </a:rPr>
              <a:t>Дебет 28 «Брак в производстве» Кредит 70 «Расчеты с персоналом по оплате труда»</a:t>
            </a:r>
            <a:r>
              <a:rPr lang="ru-RU" b="1" i="1"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 основным производственным рабочим, занятым исправлением брака;</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b="1" i="1" u="sng" dirty="0">
                <a:latin typeface="Times New Roman" panose="02020603050405020304" pitchFamily="18" charset="0"/>
                <a:ea typeface="Times New Roman" panose="02020603050405020304" pitchFamily="18" charset="0"/>
              </a:rPr>
              <a:t>Дебет 44 «Расходы на продажу» Кредит 70 «Расчеты с персоналом по оплате труда»</a:t>
            </a:r>
            <a:r>
              <a:rPr lang="ru-RU" b="1" i="1"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 персоналу торговых организаций;</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b="1" i="1" u="sng" dirty="0">
                <a:latin typeface="Times New Roman" panose="02020603050405020304" pitchFamily="18" charset="0"/>
                <a:ea typeface="Times New Roman" panose="02020603050405020304" pitchFamily="18" charset="0"/>
              </a:rPr>
              <a:t>Дебет 96 «Резервы предстоящих расходов» Кредит 70 «Расчеты с персоналом по оплате труда»</a:t>
            </a:r>
            <a:r>
              <a:rPr lang="ru-RU" b="1" i="1" dirty="0">
                <a:latin typeface="Times New Roman" panose="02020603050405020304" pitchFamily="18" charset="0"/>
                <a:ea typeface="Times New Roman" panose="02020603050405020304" pitchFamily="18" charset="0"/>
              </a:rPr>
              <a:t> –</a:t>
            </a:r>
            <a:r>
              <a:rPr lang="ru-RU" i="1" dirty="0">
                <a:latin typeface="Times New Roman" panose="02020603050405020304" pitchFamily="18" charset="0"/>
                <a:ea typeface="Times New Roman" panose="02020603050405020304" pitchFamily="18" charset="0"/>
              </a:rPr>
              <a:t> начисленные отпускные за счет резерва;</a:t>
            </a:r>
            <a:endParaRPr lang="ru-RU" dirty="0">
              <a:latin typeface="Times New Roman" panose="02020603050405020304" pitchFamily="18" charset="0"/>
              <a:ea typeface="Times New Roman" panose="02020603050405020304" pitchFamily="18" charset="0"/>
            </a:endParaRPr>
          </a:p>
          <a:p>
            <a:pPr indent="450215" algn="just">
              <a:spcAft>
                <a:spcPts val="0"/>
              </a:spcAft>
            </a:pPr>
            <a:r>
              <a:rPr lang="ru-RU" b="1" i="1" u="sng" dirty="0">
                <a:latin typeface="Times New Roman" panose="02020603050405020304" pitchFamily="18" charset="0"/>
                <a:ea typeface="Times New Roman" panose="02020603050405020304" pitchFamily="18" charset="0"/>
              </a:rPr>
              <a:t>Дебет 69 «Расчеты по социальному страхованию и обеспечению» </a:t>
            </a:r>
            <a:r>
              <a:rPr lang="ru-RU" b="1" i="1" u="sng" dirty="0" err="1">
                <a:latin typeface="Times New Roman" panose="02020603050405020304" pitchFamily="18" charset="0"/>
                <a:ea typeface="Times New Roman" panose="02020603050405020304" pitchFamily="18" charset="0"/>
              </a:rPr>
              <a:t>субсчет</a:t>
            </a:r>
            <a:r>
              <a:rPr lang="ru-RU" b="1" i="1" u="sng" dirty="0">
                <a:latin typeface="Times New Roman" panose="02020603050405020304" pitchFamily="18" charset="0"/>
                <a:ea typeface="Times New Roman" panose="02020603050405020304" pitchFamily="18" charset="0"/>
              </a:rPr>
              <a:t> 1 «Расчеты по социальному страхованию» Кредит 70 «Расчеты с персоналом по оплате труда» </a:t>
            </a:r>
            <a:r>
              <a:rPr lang="ru-RU" b="1" i="1" dirty="0">
                <a:latin typeface="Times New Roman" panose="02020603050405020304" pitchFamily="18" charset="0"/>
                <a:ea typeface="Times New Roman" panose="02020603050405020304" pitchFamily="18" charset="0"/>
              </a:rPr>
              <a:t>–</a:t>
            </a:r>
            <a:r>
              <a:rPr lang="ru-RU" i="1" dirty="0">
                <a:latin typeface="Times New Roman" panose="02020603050405020304" pitchFamily="18" charset="0"/>
                <a:ea typeface="Times New Roman" panose="02020603050405020304" pitchFamily="18" charset="0"/>
              </a:rPr>
              <a:t> пособия по временной нетрудоспособности за счет средств Фонда социального страхования. (если организация не является участником Пилотного проекта)</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3473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8818" y="163639"/>
            <a:ext cx="7661564" cy="4626908"/>
          </a:xfrm>
          <a:prstGeom prst="rect">
            <a:avLst/>
          </a:prstGeom>
        </p:spPr>
        <p:txBody>
          <a:bodyPr wrap="square">
            <a:spAutoFit/>
          </a:bodyPr>
          <a:lstStyle/>
          <a:p>
            <a:pPr indent="450215" algn="just">
              <a:spcAft>
                <a:spcPts val="0"/>
              </a:spcAft>
            </a:pPr>
            <a:r>
              <a:rPr lang="ru-RU" sz="1800" dirty="0">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pPr indent="450215" algn="just">
              <a:spcAft>
                <a:spcPts val="0"/>
              </a:spcAft>
            </a:pPr>
            <a:r>
              <a:rPr lang="ru-RU" sz="1800" dirty="0">
                <a:latin typeface="Times New Roman" panose="02020603050405020304" pitchFamily="18" charset="0"/>
                <a:ea typeface="Times New Roman" panose="02020603050405020304" pitchFamily="18" charset="0"/>
              </a:rPr>
              <a:t>Порядок отражения разовых премий в бухгалтерском учете зависит от того, из каких источников их выплачивают:</a:t>
            </a:r>
            <a:endParaRPr lang="ru-RU" sz="1600" dirty="0">
              <a:latin typeface="Times New Roman" panose="02020603050405020304" pitchFamily="18" charset="0"/>
              <a:ea typeface="Times New Roman" panose="02020603050405020304" pitchFamily="18" charset="0"/>
            </a:endParaRPr>
          </a:p>
          <a:p>
            <a:pPr marL="285750" indent="-285750" algn="ctr">
              <a:spcAft>
                <a:spcPts val="0"/>
              </a:spcAft>
              <a:buFont typeface="Arial" panose="020B0604020202020204" pitchFamily="34" charset="0"/>
              <a:buChar char="•"/>
            </a:pPr>
            <a:r>
              <a:rPr lang="ru-RU" sz="1800" dirty="0">
                <a:latin typeface="Times New Roman" panose="02020603050405020304" pitchFamily="18" charset="0"/>
                <a:ea typeface="Times New Roman" panose="02020603050405020304" pitchFamily="18" charset="0"/>
              </a:rPr>
              <a:t>за счет расходов по обычным видам деятельности;</a:t>
            </a:r>
            <a:endParaRPr lang="ru-RU" sz="1600" dirty="0">
              <a:latin typeface="Times New Roman" panose="02020603050405020304" pitchFamily="18" charset="0"/>
              <a:ea typeface="Times New Roman" panose="02020603050405020304" pitchFamily="18" charset="0"/>
            </a:endParaRPr>
          </a:p>
          <a:p>
            <a:pPr marL="285750" indent="-285750" algn="ctr">
              <a:spcAft>
                <a:spcPts val="0"/>
              </a:spcAft>
              <a:buFont typeface="Arial" panose="020B0604020202020204" pitchFamily="34" charset="0"/>
              <a:buChar char="•"/>
            </a:pPr>
            <a:r>
              <a:rPr lang="ru-RU" sz="1800" dirty="0">
                <a:latin typeface="Times New Roman" panose="02020603050405020304" pitchFamily="18" charset="0"/>
                <a:ea typeface="Times New Roman" panose="02020603050405020304" pitchFamily="18" charset="0"/>
              </a:rPr>
              <a:t>за счет прочих расходов;</a:t>
            </a:r>
            <a:endParaRPr lang="ru-RU" sz="1600" dirty="0">
              <a:latin typeface="Times New Roman" panose="02020603050405020304" pitchFamily="18" charset="0"/>
              <a:ea typeface="Times New Roman" panose="02020603050405020304" pitchFamily="18" charset="0"/>
            </a:endParaRPr>
          </a:p>
          <a:p>
            <a:pPr marL="285750" indent="-285750" algn="ctr">
              <a:spcAft>
                <a:spcPts val="0"/>
              </a:spcAft>
              <a:buFont typeface="Arial" panose="020B0604020202020204" pitchFamily="34" charset="0"/>
              <a:buChar char="•"/>
            </a:pPr>
            <a:r>
              <a:rPr lang="ru-RU" sz="1800" dirty="0">
                <a:latin typeface="Times New Roman" panose="02020603050405020304" pitchFamily="18" charset="0"/>
                <a:ea typeface="Times New Roman" panose="02020603050405020304" pitchFamily="18" charset="0"/>
              </a:rPr>
              <a:t>за счет чистой прибыли;</a:t>
            </a:r>
            <a:endParaRPr lang="ru-RU" sz="1600" dirty="0">
              <a:latin typeface="Times New Roman" panose="02020603050405020304" pitchFamily="18" charset="0"/>
              <a:ea typeface="Times New Roman" panose="02020603050405020304" pitchFamily="18" charset="0"/>
            </a:endParaRPr>
          </a:p>
          <a:p>
            <a:pPr indent="457200" algn="just">
              <a:spcAft>
                <a:spcPts val="0"/>
              </a:spcAft>
            </a:pPr>
            <a:r>
              <a:rPr lang="ru-RU" sz="1800" dirty="0">
                <a:latin typeface="Times New Roman" panose="02020603050405020304" pitchFamily="18" charset="0"/>
                <a:ea typeface="Times New Roman" panose="02020603050405020304" pitchFamily="18" charset="0"/>
              </a:rPr>
              <a:t>Как правило, в бухгалтерском учете премии, начисленные за трудовые показатели, относятся к расходам по обычным видам деятельности (п. 5 и 7 ПБУ 10/99). Начисление таких премий отражается следующим образом:</a:t>
            </a:r>
            <a:endParaRPr lang="ru-RU" sz="1600" dirty="0">
              <a:latin typeface="Times New Roman" panose="02020603050405020304" pitchFamily="18" charset="0"/>
              <a:ea typeface="Times New Roman" panose="02020603050405020304" pitchFamily="18" charset="0"/>
            </a:endParaRPr>
          </a:p>
          <a:p>
            <a:pPr indent="457200" algn="just">
              <a:spcAft>
                <a:spcPts val="750"/>
              </a:spcAft>
            </a:pPr>
            <a:r>
              <a:rPr lang="ru-RU" sz="1800" b="1" i="1" u="sng" dirty="0">
                <a:latin typeface="Times New Roman" panose="02020603050405020304" pitchFamily="18" charset="0"/>
                <a:ea typeface="Times New Roman" panose="02020603050405020304" pitchFamily="18" charset="0"/>
              </a:rPr>
              <a:t>Дебет 20 (23, 25, 26, 29, 44) Кредит 70</a:t>
            </a:r>
            <a:r>
              <a:rPr lang="ru-RU" sz="1200" u="sng" dirty="0">
                <a:solidFill>
                  <a:srgbClr val="222222"/>
                </a:solidFill>
                <a:ea typeface="Times New Roman" panose="02020603050405020304" pitchFamily="18" charset="0"/>
              </a:rPr>
              <a:t>– </a:t>
            </a:r>
            <a:r>
              <a:rPr lang="ru-RU" sz="1800" i="1" u="sng" dirty="0">
                <a:latin typeface="Times New Roman" panose="02020603050405020304" pitchFamily="18" charset="0"/>
                <a:ea typeface="Times New Roman" panose="02020603050405020304" pitchFamily="18" charset="0"/>
              </a:rPr>
              <a:t>начислена премия за счет расходов по обычным видам деятельности.</a:t>
            </a:r>
            <a:endParaRPr lang="ru-RU" sz="1600" u="sng" dirty="0">
              <a:latin typeface="Times New Roman" panose="02020603050405020304" pitchFamily="18" charset="0"/>
              <a:ea typeface="Times New Roman" panose="02020603050405020304" pitchFamily="18" charset="0"/>
            </a:endParaRPr>
          </a:p>
          <a:p>
            <a:pPr indent="457200" algn="just">
              <a:spcAft>
                <a:spcPts val="0"/>
              </a:spcAft>
            </a:pPr>
            <a:r>
              <a:rPr lang="ru-RU" sz="1800" dirty="0">
                <a:latin typeface="Times New Roman" panose="02020603050405020304" pitchFamily="18" charset="0"/>
                <a:ea typeface="Times New Roman" panose="02020603050405020304" pitchFamily="18" charset="0"/>
              </a:rPr>
              <a:t>Непроизводственные разовые премии (к юбилею, празднику и т. д.) в бухгалтерском учете относятся к прочим расходам (п. 11 ПБУ 10/99). Их начисление отражают так:</a:t>
            </a:r>
            <a:endParaRPr lang="ru-RU" sz="1600" dirty="0">
              <a:latin typeface="Times New Roman" panose="02020603050405020304" pitchFamily="18" charset="0"/>
              <a:ea typeface="Times New Roman" panose="02020603050405020304" pitchFamily="18" charset="0"/>
            </a:endParaRPr>
          </a:p>
          <a:p>
            <a:pPr indent="457200" algn="just">
              <a:spcAft>
                <a:spcPts val="750"/>
              </a:spcAft>
            </a:pPr>
            <a:r>
              <a:rPr lang="ru-RU" sz="1800" b="1" i="1" u="sng" dirty="0">
                <a:latin typeface="Times New Roman" panose="02020603050405020304" pitchFamily="18" charset="0"/>
                <a:ea typeface="Times New Roman" panose="02020603050405020304" pitchFamily="18" charset="0"/>
              </a:rPr>
              <a:t>Дебет 91-2 Кредит 70</a:t>
            </a:r>
            <a:r>
              <a:rPr lang="ru-RU" sz="1200" b="1" u="sng" dirty="0">
                <a:solidFill>
                  <a:srgbClr val="222222"/>
                </a:solidFill>
                <a:ea typeface="Times New Roman" panose="02020603050405020304" pitchFamily="18" charset="0"/>
              </a:rPr>
              <a:t> </a:t>
            </a:r>
            <a:r>
              <a:rPr lang="ru-RU" sz="1200" u="sng" dirty="0">
                <a:solidFill>
                  <a:srgbClr val="222222"/>
                </a:solidFill>
                <a:ea typeface="Times New Roman" panose="02020603050405020304" pitchFamily="18" charset="0"/>
              </a:rPr>
              <a:t>– </a:t>
            </a:r>
            <a:r>
              <a:rPr lang="ru-RU" sz="1800" i="1" u="sng" dirty="0">
                <a:latin typeface="Times New Roman" panose="02020603050405020304" pitchFamily="18" charset="0"/>
                <a:ea typeface="Times New Roman" panose="02020603050405020304" pitchFamily="18" charset="0"/>
              </a:rPr>
              <a:t>начислена премия за счет прочих расходов.</a:t>
            </a:r>
            <a:endParaRPr lang="ru-RU" sz="1600" u="sn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768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7473" y="575852"/>
            <a:ext cx="7661564" cy="3970318"/>
          </a:xfrm>
          <a:prstGeom prst="rect">
            <a:avLst/>
          </a:prstGeom>
        </p:spPr>
        <p:txBody>
          <a:bodyPr wrap="square">
            <a:spAutoFit/>
          </a:bodyPr>
          <a:lstStyle/>
          <a:p>
            <a:pPr indent="450215" algn="just">
              <a:spcAft>
                <a:spcPts val="0"/>
              </a:spcAft>
            </a:pPr>
            <a:r>
              <a:rPr lang="ru-RU" sz="1800" dirty="0">
                <a:latin typeface="Times New Roman" panose="02020603050405020304" pitchFamily="18" charset="0"/>
                <a:ea typeface="Times New Roman" panose="02020603050405020304" pitchFamily="18" charset="0"/>
              </a:rPr>
              <a:t>Удержания из заработной платы отражаются по дебету счета 70 «Расчеты с персоналом по оплате труда» в корреспонденции со счетами:</a:t>
            </a:r>
            <a:endParaRPr lang="ru-RU" sz="1600" dirty="0">
              <a:latin typeface="Times New Roman" panose="02020603050405020304" pitchFamily="18" charset="0"/>
              <a:ea typeface="Times New Roman" panose="02020603050405020304" pitchFamily="18" charset="0"/>
            </a:endParaRPr>
          </a:p>
          <a:p>
            <a:pPr indent="450215" algn="just">
              <a:spcAft>
                <a:spcPts val="0"/>
              </a:spcAft>
            </a:pPr>
            <a:r>
              <a:rPr lang="ru-RU" sz="1800" i="1" dirty="0">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pPr indent="450215" algn="just">
              <a:spcAft>
                <a:spcPts val="0"/>
              </a:spcAft>
            </a:pPr>
            <a:r>
              <a:rPr lang="ru-RU" sz="1800" b="1" i="1" dirty="0">
                <a:latin typeface="Times New Roman" panose="02020603050405020304" pitchFamily="18" charset="0"/>
                <a:ea typeface="Times New Roman" panose="02020603050405020304" pitchFamily="18" charset="0"/>
              </a:rPr>
              <a:t>Дебет 70 «Расчеты с персоналом по оплате труда» Кредит 68 «Расчеты по налогам и сборам» –</a:t>
            </a:r>
            <a:r>
              <a:rPr lang="ru-RU" sz="1800" i="1" dirty="0">
                <a:latin typeface="Times New Roman" panose="02020603050405020304" pitchFamily="18" charset="0"/>
                <a:ea typeface="Times New Roman" panose="02020603050405020304" pitchFamily="18" charset="0"/>
              </a:rPr>
              <a:t> Налог на доходы с физических лиц;</a:t>
            </a:r>
            <a:endParaRPr lang="ru-RU" sz="1600" dirty="0">
              <a:latin typeface="Times New Roman" panose="02020603050405020304" pitchFamily="18" charset="0"/>
              <a:ea typeface="Times New Roman" panose="02020603050405020304" pitchFamily="18" charset="0"/>
            </a:endParaRPr>
          </a:p>
          <a:p>
            <a:pPr indent="450215" algn="just">
              <a:spcAft>
                <a:spcPts val="0"/>
              </a:spcAft>
            </a:pPr>
            <a:r>
              <a:rPr lang="ru-RU" sz="1800" b="1" i="1" dirty="0">
                <a:latin typeface="Times New Roman" panose="02020603050405020304" pitchFamily="18" charset="0"/>
                <a:ea typeface="Times New Roman" panose="02020603050405020304" pitchFamily="18" charset="0"/>
              </a:rPr>
              <a:t>Дебет 70 «Расчеты с персоналом по оплате труда» Кредит 76 «Расчеты с разными дебиторами и кредиторами»	</a:t>
            </a:r>
            <a:r>
              <a:rPr lang="ru-RU" sz="1800" i="1" dirty="0">
                <a:latin typeface="Times New Roman" panose="02020603050405020304" pitchFamily="18" charset="0"/>
                <a:ea typeface="Times New Roman" panose="02020603050405020304" pitchFamily="18" charset="0"/>
              </a:rPr>
              <a:t> – Удержания по исполнительным документам, удержания профсоюзных взносов;</a:t>
            </a:r>
            <a:endParaRPr lang="ru-RU" sz="1600" dirty="0">
              <a:latin typeface="Times New Roman" panose="02020603050405020304" pitchFamily="18" charset="0"/>
              <a:ea typeface="Times New Roman" panose="02020603050405020304" pitchFamily="18" charset="0"/>
            </a:endParaRPr>
          </a:p>
          <a:p>
            <a:pPr indent="450215" algn="just">
              <a:spcAft>
                <a:spcPts val="0"/>
              </a:spcAft>
            </a:pPr>
            <a:r>
              <a:rPr lang="ru-RU" sz="1800" b="1" i="1" dirty="0">
                <a:latin typeface="Times New Roman" panose="02020603050405020304" pitchFamily="18" charset="0"/>
                <a:ea typeface="Times New Roman" panose="02020603050405020304" pitchFamily="18" charset="0"/>
              </a:rPr>
              <a:t>Дебет 70 «Расчеты с персоналом по оплате труда» Кредит 94 «Недостачи и потери от порчи ценностей»</a:t>
            </a:r>
            <a:r>
              <a:rPr lang="ru-RU" sz="1800" i="1" dirty="0">
                <a:latin typeface="Times New Roman" panose="02020603050405020304" pitchFamily="18" charset="0"/>
                <a:ea typeface="Times New Roman" panose="02020603050405020304" pitchFamily="18" charset="0"/>
              </a:rPr>
              <a:t> – Своевременно не возвращенные подотчетные суммы;</a:t>
            </a:r>
            <a:endParaRPr lang="ru-RU" sz="1600" dirty="0">
              <a:latin typeface="Times New Roman" panose="02020603050405020304" pitchFamily="18" charset="0"/>
              <a:ea typeface="Times New Roman" panose="02020603050405020304" pitchFamily="18" charset="0"/>
            </a:endParaRPr>
          </a:p>
          <a:p>
            <a:pPr indent="450215" algn="just">
              <a:spcAft>
                <a:spcPts val="0"/>
              </a:spcAft>
            </a:pPr>
            <a:r>
              <a:rPr lang="ru-RU" sz="1800" b="1" i="1" dirty="0">
                <a:latin typeface="Times New Roman" panose="02020603050405020304" pitchFamily="18" charset="0"/>
                <a:ea typeface="Times New Roman" panose="02020603050405020304" pitchFamily="18" charset="0"/>
              </a:rPr>
              <a:t>Дебет 70 «Расчеты с персоналом по оплате труда» Кредит 73 «Расчеты с персоналом по прочим операциям»</a:t>
            </a:r>
            <a:r>
              <a:rPr lang="ru-RU" sz="1800" i="1" dirty="0">
                <a:latin typeface="Times New Roman" panose="02020603050405020304" pitchFamily="18" charset="0"/>
                <a:ea typeface="Times New Roman" panose="02020603050405020304" pitchFamily="18" charset="0"/>
              </a:rPr>
              <a:t> – Возмещение материального ущерба.</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8064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4072" y="270164"/>
            <a:ext cx="8444345" cy="4524315"/>
          </a:xfrm>
          <a:prstGeom prst="rect">
            <a:avLst/>
          </a:prstGeom>
        </p:spPr>
        <p:txBody>
          <a:bodyPr wrap="square">
            <a:spAutoFit/>
          </a:bodyPr>
          <a:lstStyle/>
          <a:p>
            <a:pPr indent="450215" algn="just">
              <a:spcAft>
                <a:spcPts val="0"/>
              </a:spcAft>
            </a:pPr>
            <a:r>
              <a:rPr lang="ru-RU" sz="1800" dirty="0">
                <a:latin typeface="Times New Roman" panose="02020603050405020304" pitchFamily="18" charset="0"/>
                <a:ea typeface="Times New Roman" panose="02020603050405020304" pitchFamily="18" charset="0"/>
              </a:rPr>
              <a:t>Выплаченная заработная плата отражается по дебету счета 70 «Расчеты с персоналом по оплате труда» и кредиту 50 «Касса», если выплата производится наличными деньгами. Если заработная плата переводится с расчетного счета на зарплатные банковские карты работников, то в системе счетов такая операция отражается по кредиту счета 51 «Расчетные счета». </a:t>
            </a:r>
            <a:endParaRPr lang="ru-RU" sz="1600" dirty="0">
              <a:latin typeface="Times New Roman" panose="02020603050405020304" pitchFamily="18" charset="0"/>
              <a:ea typeface="Times New Roman" panose="02020603050405020304" pitchFamily="18" charset="0"/>
            </a:endParaRPr>
          </a:p>
          <a:p>
            <a:pPr indent="450215" algn="just">
              <a:spcAft>
                <a:spcPts val="0"/>
              </a:spcAft>
            </a:pPr>
            <a:r>
              <a:rPr lang="ru-RU" sz="1800" dirty="0">
                <a:latin typeface="Times New Roman" panose="02020603050405020304" pitchFamily="18" charset="0"/>
                <a:ea typeface="Times New Roman" panose="02020603050405020304" pitchFamily="18" charset="0"/>
              </a:rPr>
              <a:t>Возникают такие случаи, когда работник не может получить заработную плату в установленные сроки, например в связи со случаем временной нетрудоспособности. Заработная плата, неполученная в срок депонируется, при этом составляется реестр депонированных сумм и сдается в банк на расчетный счет. В учете депонирование отражается следующим образом:</a:t>
            </a:r>
            <a:endParaRPr lang="ru-RU" sz="1600" dirty="0">
              <a:latin typeface="Times New Roman" panose="02020603050405020304" pitchFamily="18" charset="0"/>
              <a:ea typeface="Times New Roman" panose="02020603050405020304" pitchFamily="18" charset="0"/>
            </a:endParaRPr>
          </a:p>
          <a:p>
            <a:pPr indent="450215" algn="just">
              <a:spcAft>
                <a:spcPts val="0"/>
              </a:spcAft>
            </a:pPr>
            <a:r>
              <a:rPr lang="ru-RU" sz="1800" i="1" dirty="0">
                <a:latin typeface="Times New Roman" panose="02020603050405020304" pitchFamily="18" charset="0"/>
                <a:ea typeface="Times New Roman" panose="02020603050405020304" pitchFamily="18" charset="0"/>
              </a:rPr>
              <a:t> </a:t>
            </a:r>
            <a:endParaRPr lang="ru-RU" sz="1600" dirty="0">
              <a:latin typeface="Times New Roman" panose="02020603050405020304" pitchFamily="18" charset="0"/>
              <a:ea typeface="Times New Roman" panose="02020603050405020304" pitchFamily="18" charset="0"/>
            </a:endParaRPr>
          </a:p>
          <a:p>
            <a:pPr indent="450215" algn="just">
              <a:spcAft>
                <a:spcPts val="0"/>
              </a:spcAft>
            </a:pPr>
            <a:r>
              <a:rPr lang="ru-RU" sz="1800" b="1" i="1" dirty="0">
                <a:latin typeface="Times New Roman" panose="02020603050405020304" pitchFamily="18" charset="0"/>
                <a:ea typeface="Times New Roman" panose="02020603050405020304" pitchFamily="18" charset="0"/>
              </a:rPr>
              <a:t>Дебет 76 «Расчеты с разными дебиторами и кредиторами» </a:t>
            </a:r>
            <a:r>
              <a:rPr lang="ru-RU" sz="1800" b="1" i="1" dirty="0" err="1">
                <a:latin typeface="Times New Roman" panose="02020603050405020304" pitchFamily="18" charset="0"/>
                <a:ea typeface="Times New Roman" panose="02020603050405020304" pitchFamily="18" charset="0"/>
              </a:rPr>
              <a:t>субсчет</a:t>
            </a:r>
            <a:r>
              <a:rPr lang="ru-RU" sz="1800" b="1" i="1" dirty="0">
                <a:latin typeface="Times New Roman" panose="02020603050405020304" pitchFamily="18" charset="0"/>
                <a:ea typeface="Times New Roman" panose="02020603050405020304" pitchFamily="18" charset="0"/>
              </a:rPr>
              <a:t> «Расчеты по депонированным суммам» Кредит 70 «Расчеты с персоналом по оплате труда»</a:t>
            </a:r>
            <a:r>
              <a:rPr lang="ru-RU" sz="1800" i="1" dirty="0">
                <a:latin typeface="Times New Roman" panose="02020603050405020304" pitchFamily="18" charset="0"/>
                <a:ea typeface="Times New Roman" panose="02020603050405020304" pitchFamily="18" charset="0"/>
              </a:rPr>
              <a:t> – депонирована заработная плата;</a:t>
            </a:r>
            <a:endParaRPr lang="ru-RU" sz="1600" dirty="0">
              <a:latin typeface="Times New Roman" panose="02020603050405020304" pitchFamily="18" charset="0"/>
              <a:ea typeface="Times New Roman" panose="02020603050405020304" pitchFamily="18" charset="0"/>
            </a:endParaRPr>
          </a:p>
          <a:p>
            <a:pPr indent="450215" algn="just">
              <a:spcAft>
                <a:spcPts val="0"/>
              </a:spcAft>
            </a:pPr>
            <a:r>
              <a:rPr lang="ru-RU" sz="1800" b="1" i="1" dirty="0">
                <a:latin typeface="Times New Roman" panose="02020603050405020304" pitchFamily="18" charset="0"/>
                <a:ea typeface="Times New Roman" panose="02020603050405020304" pitchFamily="18" charset="0"/>
              </a:rPr>
              <a:t>Дебет 51 «Расчетные счета» Кредит 50 «Касса»</a:t>
            </a:r>
            <a:r>
              <a:rPr lang="ru-RU" sz="1800" i="1" dirty="0">
                <a:latin typeface="Times New Roman" panose="02020603050405020304" pitchFamily="18" charset="0"/>
                <a:ea typeface="Times New Roman" panose="02020603050405020304" pitchFamily="18" charset="0"/>
              </a:rPr>
              <a:t> – внесена на расчетный счет депонированная заработная плата.</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0989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454" y="143122"/>
            <a:ext cx="8956964" cy="4555093"/>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wrap="square">
            <a:spAutoFit/>
          </a:bodyPr>
          <a:lstStyle/>
          <a:p>
            <a:pPr indent="457200" algn="just"/>
            <a:endParaRPr lang="ru-RU" sz="1800" dirty="0"/>
          </a:p>
          <a:p>
            <a:pPr indent="457200" algn="just"/>
            <a:r>
              <a:rPr lang="ru-RU" sz="1600" dirty="0">
                <a:latin typeface="Times New Roman" panose="02020603050405020304" pitchFamily="18" charset="0"/>
                <a:cs typeface="Times New Roman" panose="02020603050405020304" pitchFamily="18" charset="0"/>
              </a:rPr>
              <a:t>Трудовым законодательством не установлен порядок обращения за депонированной заработной платой. Сотрудник может обратиться в кассу за получением депонента в устной или письменной форме. В первом случае кассир сообщает об этом бухгалтеру, который учитывает заявку при планировании денежных поступлений в кассу. Во втором случае работник подает письменную заявку в секретариат предприятия. Секретарь регистрирует полученный документ в журнале учета входящей корреспонденции, ставит отметку о регистрации на экземпляре сотрудника и передает заявку главному бухгалтеру.  </a:t>
            </a:r>
          </a:p>
          <a:p>
            <a:pPr indent="457200" algn="just"/>
            <a:r>
              <a:rPr lang="ru-RU" sz="1600" dirty="0">
                <a:latin typeface="Times New Roman" panose="02020603050405020304" pitchFamily="18" charset="0"/>
                <a:cs typeface="Times New Roman" panose="02020603050405020304" pitchFamily="18" charset="0"/>
              </a:rPr>
              <a:t>В бухгалтерском балансе сумма депонированной заработной платы отражается в составе кредиторской задолженности пассива баланса и расшифровывается в форме «Пояснения к бухгалтерскому балансу и отчету о прибылях и убытках» разделе 5 «Дебиторская  и кредиторская задолженность».</a:t>
            </a:r>
          </a:p>
          <a:p>
            <a:pPr indent="457200" algn="just"/>
            <a:r>
              <a:rPr lang="ru-RU" sz="1600" dirty="0">
                <a:latin typeface="Times New Roman" panose="02020603050405020304" pitchFamily="18" charset="0"/>
                <a:cs typeface="Times New Roman" panose="02020603050405020304" pitchFamily="18" charset="0"/>
              </a:rPr>
              <a:t>Выплата депонированной заработной платы отражается в учете:</a:t>
            </a:r>
          </a:p>
          <a:p>
            <a:pPr indent="457200" algn="just"/>
            <a:r>
              <a:rPr lang="ru-RU" sz="1600"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Дебет 76 «Расчеты с разными дебиторами и кредиторами» </a:t>
            </a:r>
            <a:r>
              <a:rPr lang="ru-RU" sz="1600"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субсчет</a:t>
            </a:r>
            <a:r>
              <a:rPr lang="ru-RU" sz="1600"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«Расчеты по депонированным суммам» Кредит 50 «Касса», 51 «Расчетные счета» </a:t>
            </a:r>
            <a:r>
              <a:rPr lang="ru-RU" sz="1600" dirty="0">
                <a:latin typeface="Times New Roman" panose="02020603050405020304" pitchFamily="18" charset="0"/>
                <a:cs typeface="Times New Roman" panose="02020603050405020304" pitchFamily="18" charset="0"/>
              </a:rPr>
              <a:t>- выплачена депонированная заработная плата.</a:t>
            </a:r>
          </a:p>
          <a:p>
            <a:pPr indent="457200" algn="just"/>
            <a:r>
              <a:rPr lang="ru-RU" sz="1600" dirty="0">
                <a:latin typeface="Times New Roman" panose="02020603050405020304" pitchFamily="18" charset="0"/>
                <a:cs typeface="Times New Roman" panose="02020603050405020304" pitchFamily="18" charset="0"/>
              </a:rPr>
              <a:t>Аналитический учет расчетов с персоналом по оплате труда ведется по каждому работнику.</a:t>
            </a:r>
          </a:p>
          <a:p>
            <a:pPr indent="457200" algn="just"/>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145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65915"/>
            <a:ext cx="6975764" cy="954107"/>
          </a:xfrm>
          <a:prstGeom prst="rect">
            <a:avLst/>
          </a:prstGeom>
        </p:spPr>
        <p:txBody>
          <a:bodyPr wrap="square">
            <a:spAutoFit/>
          </a:bodyPr>
          <a:lstStyle/>
          <a:p>
            <a:pPr algn="ctr"/>
            <a:r>
              <a:rPr lang="ru-RU" sz="2800" b="1" dirty="0"/>
              <a:t>Учет расчетов по социальному страхованию и обеспечению</a:t>
            </a:r>
          </a:p>
        </p:txBody>
      </p:sp>
      <p:sp>
        <p:nvSpPr>
          <p:cNvPr id="3" name="Прямоугольник 2"/>
          <p:cNvSpPr/>
          <p:nvPr/>
        </p:nvSpPr>
        <p:spPr>
          <a:xfrm>
            <a:off x="263235" y="888192"/>
            <a:ext cx="8832273" cy="4278094"/>
          </a:xfrm>
          <a:prstGeom prst="rect">
            <a:avLst/>
          </a:prstGeom>
        </p:spPr>
        <p:txBody>
          <a:bodyPr wrap="square">
            <a:spAutoFit/>
          </a:bodyPr>
          <a:lstStyle/>
          <a:p>
            <a:pPr indent="457200" algn="just"/>
            <a:r>
              <a:rPr lang="ru-RU" sz="1600" dirty="0"/>
              <a:t>С начисленных сумм заработной платы, доплат, надбавок и других выплат по трудовым договорам работодатель уплачивает взносы в бюджет. В соответствии с Федеральным законом от 24 июля 2009 г. № 212–ФЗ «О страховых взносах в Пенсионный фонд Российской Федерации, Фонд социального страхования Российской Федерации, Федеральный фонд обязательного медицинского страхования и территориальные фонды обязательного медицинского страхования» организации, производящие выплаты своим работникам ежемесячно начисляют и перечисляют во внебюджетные фонды страховые взносы. Не все выплаты облагаются взносами. Перечень необлагаемых доходов закрытый и определен статьей 9 федерального закона. Так, например, из налогооблагаемой базы исключаются пособия по временной нетрудоспособности, возмещение расходов на профессиональную подготовку, оплата стоимости питания и т.п.</a:t>
            </a:r>
          </a:p>
          <a:p>
            <a:pPr indent="457200" algn="just"/>
            <a:r>
              <a:rPr lang="ru-RU" sz="1600" dirty="0"/>
              <a:t>Расчет сумм страховых взносов производится в индивидуальной карточке, которая формируется на каждого работника. Записи в карточке отражаются </a:t>
            </a:r>
            <a:r>
              <a:rPr lang="ru-RU" sz="1600" dirty="0" err="1"/>
              <a:t>накопительно</a:t>
            </a:r>
            <a:r>
              <a:rPr lang="ru-RU" sz="1600" dirty="0"/>
              <a:t>, с начала года – нарастающим итогом, так как расчетным периодом является календарный год. В условиях применения программных продуктов, карточка формируется автоматически. Федеральным законом установлен предельный размер налогооблагаемой базы, который ежегодно индексируется. </a:t>
            </a:r>
          </a:p>
        </p:txBody>
      </p:sp>
    </p:spTree>
    <p:extLst>
      <p:ext uri="{BB962C8B-B14F-4D97-AF65-F5344CB8AC3E}">
        <p14:creationId xmlns:p14="http://schemas.microsoft.com/office/powerpoint/2010/main" val="232802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964" y="249947"/>
            <a:ext cx="8790709" cy="1569660"/>
          </a:xfrm>
          <a:prstGeom prst="rect">
            <a:avLst/>
          </a:prstGeom>
        </p:spPr>
        <p:txBody>
          <a:bodyPr wrap="square">
            <a:spAutoFit/>
          </a:bodyPr>
          <a:lstStyle/>
          <a:p>
            <a:pPr indent="457200" algn="just"/>
            <a:r>
              <a:rPr lang="ru-RU" sz="1600" dirty="0">
                <a:solidFill>
                  <a:schemeClr val="tx1">
                    <a:lumMod val="95000"/>
                  </a:schemeClr>
                </a:solidFill>
              </a:rPr>
              <a:t>Дополнительные дни по уходу за ребенком-инвалидом и пособие на погребение по-прежнему будут выплачивать работодатели, а ФСС будет возмещать эти расходы – перечислять средства на счет страхователя. Точно так же фонд будет возмещать гарантированный перечень услуг по погребению.  Эти правила, которые предусмотрены пунктами Положением, которое утверждено постановлением Правительства от 30.12.2020 № 2375.</a:t>
            </a:r>
          </a:p>
        </p:txBody>
      </p:sp>
      <p:sp>
        <p:nvSpPr>
          <p:cNvPr id="3" name="Прямоугольник 2"/>
          <p:cNvSpPr/>
          <p:nvPr/>
        </p:nvSpPr>
        <p:spPr>
          <a:xfrm>
            <a:off x="193964" y="2083580"/>
            <a:ext cx="8679873" cy="2308324"/>
          </a:xfrm>
          <a:prstGeom prst="rect">
            <a:avLst/>
          </a:prstGeom>
        </p:spPr>
        <p:txBody>
          <a:bodyPr wrap="square">
            <a:spAutoFit/>
          </a:bodyPr>
          <a:lstStyle/>
          <a:p>
            <a:pPr indent="457200" algn="just"/>
            <a:r>
              <a:rPr lang="ru-RU" sz="1600" dirty="0">
                <a:solidFill>
                  <a:schemeClr val="tx1">
                    <a:lumMod val="95000"/>
                  </a:schemeClr>
                </a:solidFill>
              </a:rPr>
              <a:t>По общему правилу к застрахованным лицам (а значит, к лицам, имеющим право на получение пособия по временной нетрудоспособности) относятся лица, работающие по трудовым договорам (п. 1 ст. 2 Закона № 255–ФЗ). Начисление пособий по временной нетрудоспособности, беременности и родам, производится в соответствии со статьей 139 Трудового кодекса РФ и по правилам, установленным постановлением Правительства РФ от 15.06.2007 № 375. Этот документ разработан в соответствии со статьей 14 Федерального закона от 29.12.2006 № 255–ФЗ «Об обеспечении пособиями по временной нетрудоспособности, по беременности и родам граждан, подлежащих обязательному социальному страхованию» (далее — Закон № 255–ФЗ). </a:t>
            </a:r>
          </a:p>
        </p:txBody>
      </p:sp>
    </p:spTree>
    <p:extLst>
      <p:ext uri="{BB962C8B-B14F-4D97-AF65-F5344CB8AC3E}">
        <p14:creationId xmlns:p14="http://schemas.microsoft.com/office/powerpoint/2010/main" val="3955441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142" y="-62102"/>
            <a:ext cx="6160676" cy="523220"/>
          </a:xfrm>
          <a:prstGeom prst="rect">
            <a:avLst/>
          </a:prstGeom>
        </p:spPr>
        <p:txBody>
          <a:bodyPr wrap="square">
            <a:spAutoFit/>
          </a:bodyPr>
          <a:lstStyle/>
          <a:p>
            <a:r>
              <a:rPr lang="ru-RU" sz="2800" dirty="0"/>
              <a:t>Базовые тарифы</a:t>
            </a:r>
          </a:p>
        </p:txBody>
      </p:sp>
      <p:graphicFrame>
        <p:nvGraphicFramePr>
          <p:cNvPr id="3" name="Таблица 2"/>
          <p:cNvGraphicFramePr>
            <a:graphicFrameLocks noGrp="1"/>
          </p:cNvGraphicFramePr>
          <p:nvPr>
            <p:extLst>
              <p:ext uri="{D42A27DB-BD31-4B8C-83A1-F6EECF244321}">
                <p14:modId xmlns:p14="http://schemas.microsoft.com/office/powerpoint/2010/main" val="1887227148"/>
              </p:ext>
            </p:extLst>
          </p:nvPr>
        </p:nvGraphicFramePr>
        <p:xfrm>
          <a:off x="524741" y="1012137"/>
          <a:ext cx="7886699" cy="3345504"/>
        </p:xfrm>
        <a:graphic>
          <a:graphicData uri="http://schemas.openxmlformats.org/drawingml/2006/table">
            <a:tbl>
              <a:tblPr firstRow="1" firstCol="1" bandRow="1">
                <a:tableStyleId>{E17FD3AA-C7F2-45D5-98EA-DB32359A16E3}</a:tableStyleId>
              </a:tblPr>
              <a:tblGrid>
                <a:gridCol w="2324747">
                  <a:extLst>
                    <a:ext uri="{9D8B030D-6E8A-4147-A177-3AD203B41FA5}">
                      <a16:colId xmlns:a16="http://schemas.microsoft.com/office/drawing/2014/main" val="960233634"/>
                    </a:ext>
                  </a:extLst>
                </a:gridCol>
                <a:gridCol w="2324747">
                  <a:extLst>
                    <a:ext uri="{9D8B030D-6E8A-4147-A177-3AD203B41FA5}">
                      <a16:colId xmlns:a16="http://schemas.microsoft.com/office/drawing/2014/main" val="2504099953"/>
                    </a:ext>
                  </a:extLst>
                </a:gridCol>
                <a:gridCol w="2324747">
                  <a:extLst>
                    <a:ext uri="{9D8B030D-6E8A-4147-A177-3AD203B41FA5}">
                      <a16:colId xmlns:a16="http://schemas.microsoft.com/office/drawing/2014/main" val="3612470923"/>
                    </a:ext>
                  </a:extLst>
                </a:gridCol>
                <a:gridCol w="912458">
                  <a:extLst>
                    <a:ext uri="{9D8B030D-6E8A-4147-A177-3AD203B41FA5}">
                      <a16:colId xmlns:a16="http://schemas.microsoft.com/office/drawing/2014/main" val="2094574240"/>
                    </a:ext>
                  </a:extLst>
                </a:gridCol>
              </a:tblGrid>
              <a:tr h="509197">
                <a:tc>
                  <a:txBody>
                    <a:bodyPr/>
                    <a:lstStyle/>
                    <a:p>
                      <a:pPr>
                        <a:spcAft>
                          <a:spcPts val="0"/>
                        </a:spcAft>
                      </a:pPr>
                      <a:r>
                        <a:rPr lang="ru-RU" sz="1600">
                          <a:effectLst/>
                        </a:rPr>
                        <a:t>Условия применения тарифа</a:t>
                      </a:r>
                      <a:endParaRPr lang="ru-RU" sz="1600">
                        <a:effectLst/>
                        <a:latin typeface="Calibri" panose="020F0502020204030204" pitchFamily="34" charset="0"/>
                        <a:ea typeface="Times New Roman" panose="02020603050405020304" pitchFamily="18" charset="0"/>
                      </a:endParaRPr>
                    </a:p>
                  </a:txBody>
                  <a:tcPr marL="87793" marR="87793" marT="43896" marB="43896"/>
                </a:tc>
                <a:tc>
                  <a:txBody>
                    <a:bodyPr/>
                    <a:lstStyle/>
                    <a:p>
                      <a:pPr>
                        <a:spcAft>
                          <a:spcPts val="0"/>
                        </a:spcAft>
                      </a:pPr>
                      <a:r>
                        <a:rPr lang="ru-RU" sz="1600">
                          <a:effectLst/>
                        </a:rPr>
                        <a:t>Вид обязательного страхования</a:t>
                      </a:r>
                      <a:endParaRPr lang="ru-RU" sz="1600">
                        <a:effectLst/>
                        <a:latin typeface="Calibri" panose="020F0502020204030204" pitchFamily="34" charset="0"/>
                        <a:ea typeface="Times New Roman" panose="02020603050405020304" pitchFamily="18" charset="0"/>
                      </a:endParaRPr>
                    </a:p>
                  </a:txBody>
                  <a:tcPr marL="87793" marR="87793" marT="43896" marB="43896"/>
                </a:tc>
                <a:tc>
                  <a:txBody>
                    <a:bodyPr/>
                    <a:lstStyle/>
                    <a:p>
                      <a:pPr>
                        <a:spcAft>
                          <a:spcPts val="0"/>
                        </a:spcAft>
                      </a:pPr>
                      <a:r>
                        <a:rPr lang="ru-RU" sz="1600">
                          <a:effectLst/>
                        </a:rPr>
                        <a:t>Предельная величина расчетной базы для начисления страховых взносов (руб., за год)</a:t>
                      </a:r>
                      <a:r>
                        <a:rPr lang="ru-RU" sz="1600" baseline="30000">
                          <a:effectLst/>
                        </a:rPr>
                        <a:t>1</a:t>
                      </a:r>
                      <a:endParaRPr lang="ru-RU" sz="1600">
                        <a:effectLst/>
                        <a:latin typeface="Calibri" panose="020F0502020204030204" pitchFamily="34" charset="0"/>
                        <a:ea typeface="Times New Roman" panose="02020603050405020304" pitchFamily="18" charset="0"/>
                      </a:endParaRPr>
                    </a:p>
                  </a:txBody>
                  <a:tcPr marL="87793" marR="87793" marT="43896" marB="43896"/>
                </a:tc>
                <a:tc>
                  <a:txBody>
                    <a:bodyPr/>
                    <a:lstStyle/>
                    <a:p>
                      <a:pPr>
                        <a:spcAft>
                          <a:spcPts val="0"/>
                        </a:spcAft>
                      </a:pPr>
                      <a:r>
                        <a:rPr lang="ru-RU" sz="1600">
                          <a:effectLst/>
                        </a:rPr>
                        <a:t>Тариф, %</a:t>
                      </a:r>
                      <a:endParaRPr lang="ru-RU" sz="1600">
                        <a:effectLst/>
                        <a:latin typeface="Calibri" panose="020F0502020204030204" pitchFamily="34" charset="0"/>
                        <a:ea typeface="Times New Roman" panose="02020603050405020304" pitchFamily="18" charset="0"/>
                      </a:endParaRPr>
                    </a:p>
                  </a:txBody>
                  <a:tcPr marL="87793" marR="87793" marT="43896" marB="43896"/>
                </a:tc>
                <a:extLst>
                  <a:ext uri="{0D108BD9-81ED-4DB2-BD59-A6C34878D82A}">
                    <a16:rowId xmlns:a16="http://schemas.microsoft.com/office/drawing/2014/main" val="150998799"/>
                  </a:ext>
                </a:extLst>
              </a:tr>
              <a:tr h="228261">
                <a:tc rowSpan="5">
                  <a:txBody>
                    <a:bodyPr/>
                    <a:lstStyle/>
                    <a:p>
                      <a:pPr>
                        <a:spcAft>
                          <a:spcPts val="0"/>
                        </a:spcAft>
                      </a:pPr>
                      <a:r>
                        <a:rPr lang="ru-RU" sz="1600">
                          <a:effectLst/>
                        </a:rPr>
                        <a:t>С выплат российским гражданам, иностранцам (лицам без гражданства), которые постоянно или временно проживают в России и не являются высококвалифицированными специалистами</a:t>
                      </a:r>
                      <a:endParaRPr lang="ru-RU" sz="1600">
                        <a:effectLst/>
                        <a:latin typeface="Calibri" panose="020F0502020204030204" pitchFamily="34" charset="0"/>
                        <a:ea typeface="Times New Roman" panose="02020603050405020304" pitchFamily="18" charset="0"/>
                      </a:endParaRPr>
                    </a:p>
                  </a:txBody>
                  <a:tcPr marL="87793" marR="87793" marT="43896" marB="43896"/>
                </a:tc>
                <a:tc rowSpan="2">
                  <a:txBody>
                    <a:bodyPr/>
                    <a:lstStyle/>
                    <a:p>
                      <a:pPr>
                        <a:spcAft>
                          <a:spcPts val="0"/>
                        </a:spcAft>
                      </a:pPr>
                      <a:r>
                        <a:rPr lang="ru-RU" sz="1600">
                          <a:effectLst/>
                        </a:rPr>
                        <a:t>Пенсионное</a:t>
                      </a:r>
                      <a:endParaRPr lang="ru-RU" sz="1600">
                        <a:effectLst/>
                        <a:latin typeface="Calibri" panose="020F0502020204030204" pitchFamily="34" charset="0"/>
                        <a:ea typeface="Times New Roman" panose="02020603050405020304" pitchFamily="18" charset="0"/>
                      </a:endParaRPr>
                    </a:p>
                  </a:txBody>
                  <a:tcPr marL="87793" marR="87793" marT="43896" marB="43896"/>
                </a:tc>
                <a:tc>
                  <a:txBody>
                    <a:bodyPr/>
                    <a:lstStyle/>
                    <a:p>
                      <a:pPr>
                        <a:spcAft>
                          <a:spcPts val="0"/>
                        </a:spcAft>
                      </a:pPr>
                      <a:r>
                        <a:rPr lang="ru-RU" sz="1600">
                          <a:effectLst/>
                        </a:rPr>
                        <a:t>До 1 465 000 руб. включительно</a:t>
                      </a:r>
                      <a:endParaRPr lang="ru-RU" sz="1600">
                        <a:effectLst/>
                        <a:latin typeface="Calibri" panose="020F0502020204030204" pitchFamily="34" charset="0"/>
                        <a:ea typeface="Times New Roman" panose="02020603050405020304" pitchFamily="18" charset="0"/>
                      </a:endParaRPr>
                    </a:p>
                  </a:txBody>
                  <a:tcPr marL="87793" marR="87793" marT="43896" marB="43896"/>
                </a:tc>
                <a:tc>
                  <a:txBody>
                    <a:bodyPr/>
                    <a:lstStyle/>
                    <a:p>
                      <a:pPr algn="ctr">
                        <a:spcAft>
                          <a:spcPts val="0"/>
                        </a:spcAft>
                      </a:pPr>
                      <a:r>
                        <a:rPr lang="ru-RU" sz="1600">
                          <a:effectLst/>
                        </a:rPr>
                        <a:t>22,0</a:t>
                      </a:r>
                      <a:endParaRPr lang="ru-RU" sz="1600">
                        <a:effectLst/>
                        <a:latin typeface="Calibri" panose="020F0502020204030204" pitchFamily="34" charset="0"/>
                        <a:ea typeface="Times New Roman" panose="02020603050405020304" pitchFamily="18" charset="0"/>
                      </a:endParaRPr>
                    </a:p>
                  </a:txBody>
                  <a:tcPr marL="87793" marR="87793" marT="43896" marB="43896"/>
                </a:tc>
                <a:extLst>
                  <a:ext uri="{0D108BD9-81ED-4DB2-BD59-A6C34878D82A}">
                    <a16:rowId xmlns:a16="http://schemas.microsoft.com/office/drawing/2014/main" val="4222644737"/>
                  </a:ext>
                </a:extLst>
              </a:tr>
              <a:tr h="228261">
                <a:tc vMerge="1">
                  <a:txBody>
                    <a:bodyPr/>
                    <a:lstStyle/>
                    <a:p>
                      <a:endParaRPr lang="ru-RU"/>
                    </a:p>
                  </a:txBody>
                  <a:tcPr/>
                </a:tc>
                <a:tc vMerge="1">
                  <a:txBody>
                    <a:bodyPr/>
                    <a:lstStyle/>
                    <a:p>
                      <a:endParaRPr lang="ru-RU"/>
                    </a:p>
                  </a:txBody>
                  <a:tcPr/>
                </a:tc>
                <a:tc>
                  <a:txBody>
                    <a:bodyPr/>
                    <a:lstStyle/>
                    <a:p>
                      <a:pPr>
                        <a:spcAft>
                          <a:spcPts val="0"/>
                        </a:spcAft>
                      </a:pPr>
                      <a:r>
                        <a:rPr lang="ru-RU" sz="1600">
                          <a:effectLst/>
                        </a:rPr>
                        <a:t>Свыше 1 465 000 руб.</a:t>
                      </a:r>
                      <a:endParaRPr lang="ru-RU" sz="1600">
                        <a:effectLst/>
                        <a:latin typeface="Calibri" panose="020F0502020204030204" pitchFamily="34" charset="0"/>
                        <a:ea typeface="Times New Roman" panose="02020603050405020304" pitchFamily="18" charset="0"/>
                      </a:endParaRPr>
                    </a:p>
                  </a:txBody>
                  <a:tcPr marL="87793" marR="87793" marT="43896" marB="43896"/>
                </a:tc>
                <a:tc>
                  <a:txBody>
                    <a:bodyPr/>
                    <a:lstStyle/>
                    <a:p>
                      <a:pPr algn="ctr">
                        <a:spcAft>
                          <a:spcPts val="0"/>
                        </a:spcAft>
                      </a:pPr>
                      <a:r>
                        <a:rPr lang="ru-RU" sz="1600">
                          <a:effectLst/>
                        </a:rPr>
                        <a:t>10,0</a:t>
                      </a:r>
                      <a:endParaRPr lang="ru-RU" sz="1600">
                        <a:effectLst/>
                        <a:latin typeface="Calibri" panose="020F0502020204030204" pitchFamily="34" charset="0"/>
                        <a:ea typeface="Times New Roman" panose="02020603050405020304" pitchFamily="18" charset="0"/>
                      </a:endParaRPr>
                    </a:p>
                  </a:txBody>
                  <a:tcPr marL="87793" marR="87793" marT="43896" marB="43896"/>
                </a:tc>
                <a:extLst>
                  <a:ext uri="{0D108BD9-81ED-4DB2-BD59-A6C34878D82A}">
                    <a16:rowId xmlns:a16="http://schemas.microsoft.com/office/drawing/2014/main" val="2692090788"/>
                  </a:ext>
                </a:extLst>
              </a:tr>
              <a:tr h="228261">
                <a:tc vMerge="1">
                  <a:txBody>
                    <a:bodyPr/>
                    <a:lstStyle/>
                    <a:p>
                      <a:endParaRPr lang="ru-RU"/>
                    </a:p>
                  </a:txBody>
                  <a:tcPr/>
                </a:tc>
                <a:tc rowSpan="2">
                  <a:txBody>
                    <a:bodyPr/>
                    <a:lstStyle/>
                    <a:p>
                      <a:pPr>
                        <a:spcAft>
                          <a:spcPts val="0"/>
                        </a:spcAft>
                      </a:pPr>
                      <a:r>
                        <a:rPr lang="ru-RU" sz="1600" dirty="0">
                          <a:effectLst/>
                        </a:rPr>
                        <a:t>Социальное</a:t>
                      </a:r>
                      <a:endParaRPr lang="ru-RU" sz="1600" baseline="30000" dirty="0">
                        <a:effectLst/>
                      </a:endParaRPr>
                    </a:p>
                    <a:p>
                      <a:pPr>
                        <a:spcAft>
                          <a:spcPts val="0"/>
                        </a:spcAft>
                      </a:pPr>
                      <a:endParaRPr lang="ru-RU" sz="1600" dirty="0">
                        <a:effectLst/>
                        <a:latin typeface="Calibri" panose="020F0502020204030204" pitchFamily="34" charset="0"/>
                        <a:ea typeface="Times New Roman" panose="02020603050405020304" pitchFamily="18" charset="0"/>
                      </a:endParaRPr>
                    </a:p>
                  </a:txBody>
                  <a:tcPr marL="87793" marR="87793" marT="43896" marB="43896"/>
                </a:tc>
                <a:tc>
                  <a:txBody>
                    <a:bodyPr/>
                    <a:lstStyle/>
                    <a:p>
                      <a:pPr>
                        <a:spcAft>
                          <a:spcPts val="0"/>
                        </a:spcAft>
                      </a:pPr>
                      <a:r>
                        <a:rPr lang="ru-RU" sz="1600">
                          <a:effectLst/>
                        </a:rPr>
                        <a:t>До 966 000 руб. включительно</a:t>
                      </a:r>
                      <a:endParaRPr lang="ru-RU" sz="1600">
                        <a:effectLst/>
                        <a:latin typeface="Calibri" panose="020F0502020204030204" pitchFamily="34" charset="0"/>
                        <a:ea typeface="Times New Roman" panose="02020603050405020304" pitchFamily="18" charset="0"/>
                      </a:endParaRPr>
                    </a:p>
                  </a:txBody>
                  <a:tcPr marL="87793" marR="87793" marT="43896" marB="43896"/>
                </a:tc>
                <a:tc>
                  <a:txBody>
                    <a:bodyPr/>
                    <a:lstStyle/>
                    <a:p>
                      <a:pPr algn="ctr">
                        <a:spcAft>
                          <a:spcPts val="0"/>
                        </a:spcAft>
                      </a:pPr>
                      <a:r>
                        <a:rPr lang="ru-RU" sz="1600">
                          <a:effectLst/>
                        </a:rPr>
                        <a:t>2,9</a:t>
                      </a:r>
                      <a:endParaRPr lang="ru-RU" sz="1600">
                        <a:effectLst/>
                        <a:latin typeface="Calibri" panose="020F0502020204030204" pitchFamily="34" charset="0"/>
                        <a:ea typeface="Times New Roman" panose="02020603050405020304" pitchFamily="18" charset="0"/>
                      </a:endParaRPr>
                    </a:p>
                  </a:txBody>
                  <a:tcPr marL="87793" marR="87793" marT="43896" marB="43896"/>
                </a:tc>
                <a:extLst>
                  <a:ext uri="{0D108BD9-81ED-4DB2-BD59-A6C34878D82A}">
                    <a16:rowId xmlns:a16="http://schemas.microsoft.com/office/drawing/2014/main" val="1300179158"/>
                  </a:ext>
                </a:extLst>
              </a:tr>
              <a:tr h="228261">
                <a:tc vMerge="1">
                  <a:txBody>
                    <a:bodyPr/>
                    <a:lstStyle/>
                    <a:p>
                      <a:endParaRPr lang="ru-RU"/>
                    </a:p>
                  </a:txBody>
                  <a:tcPr/>
                </a:tc>
                <a:tc vMerge="1">
                  <a:txBody>
                    <a:bodyPr/>
                    <a:lstStyle/>
                    <a:p>
                      <a:endParaRPr lang="ru-RU"/>
                    </a:p>
                  </a:txBody>
                  <a:tcPr/>
                </a:tc>
                <a:tc>
                  <a:txBody>
                    <a:bodyPr/>
                    <a:lstStyle/>
                    <a:p>
                      <a:pPr>
                        <a:spcAft>
                          <a:spcPts val="0"/>
                        </a:spcAft>
                      </a:pPr>
                      <a:r>
                        <a:rPr lang="ru-RU" sz="1600">
                          <a:effectLst/>
                        </a:rPr>
                        <a:t>Свыше 966 000 руб.</a:t>
                      </a:r>
                      <a:endParaRPr lang="ru-RU" sz="1600">
                        <a:effectLst/>
                        <a:latin typeface="Calibri" panose="020F0502020204030204" pitchFamily="34" charset="0"/>
                        <a:ea typeface="Times New Roman" panose="02020603050405020304" pitchFamily="18" charset="0"/>
                      </a:endParaRPr>
                    </a:p>
                  </a:txBody>
                  <a:tcPr marL="87793" marR="87793" marT="43896" marB="43896"/>
                </a:tc>
                <a:tc>
                  <a:txBody>
                    <a:bodyPr/>
                    <a:lstStyle/>
                    <a:p>
                      <a:pPr algn="ctr">
                        <a:spcAft>
                          <a:spcPts val="0"/>
                        </a:spcAft>
                      </a:pPr>
                      <a:r>
                        <a:rPr lang="ru-RU" sz="1600">
                          <a:effectLst/>
                        </a:rPr>
                        <a:t>0</a:t>
                      </a:r>
                      <a:endParaRPr lang="ru-RU" sz="1600">
                        <a:effectLst/>
                        <a:latin typeface="Calibri" panose="020F0502020204030204" pitchFamily="34" charset="0"/>
                        <a:ea typeface="Times New Roman" panose="02020603050405020304" pitchFamily="18" charset="0"/>
                      </a:endParaRPr>
                    </a:p>
                  </a:txBody>
                  <a:tcPr marL="87793" marR="87793" marT="43896" marB="43896"/>
                </a:tc>
                <a:extLst>
                  <a:ext uri="{0D108BD9-81ED-4DB2-BD59-A6C34878D82A}">
                    <a16:rowId xmlns:a16="http://schemas.microsoft.com/office/drawing/2014/main" val="1214911975"/>
                  </a:ext>
                </a:extLst>
              </a:tr>
              <a:tr h="228261">
                <a:tc vMerge="1">
                  <a:txBody>
                    <a:bodyPr/>
                    <a:lstStyle/>
                    <a:p>
                      <a:endParaRPr lang="ru-RU"/>
                    </a:p>
                  </a:txBody>
                  <a:tcPr/>
                </a:tc>
                <a:tc>
                  <a:txBody>
                    <a:bodyPr/>
                    <a:lstStyle/>
                    <a:p>
                      <a:pPr>
                        <a:spcAft>
                          <a:spcPts val="0"/>
                        </a:spcAft>
                      </a:pPr>
                      <a:r>
                        <a:rPr lang="ru-RU" sz="1600">
                          <a:effectLst/>
                        </a:rPr>
                        <a:t>Медицинское</a:t>
                      </a:r>
                      <a:endParaRPr lang="ru-RU" sz="1600">
                        <a:effectLst/>
                        <a:latin typeface="Calibri" panose="020F0502020204030204" pitchFamily="34" charset="0"/>
                        <a:ea typeface="Times New Roman" panose="02020603050405020304" pitchFamily="18" charset="0"/>
                      </a:endParaRPr>
                    </a:p>
                  </a:txBody>
                  <a:tcPr marL="87793" marR="87793" marT="43896" marB="43896"/>
                </a:tc>
                <a:tc>
                  <a:txBody>
                    <a:bodyPr/>
                    <a:lstStyle/>
                    <a:p>
                      <a:pPr>
                        <a:spcAft>
                          <a:spcPts val="0"/>
                        </a:spcAft>
                      </a:pPr>
                      <a:r>
                        <a:rPr lang="ru-RU" sz="1600">
                          <a:effectLst/>
                        </a:rPr>
                        <a:t>Не установлена</a:t>
                      </a:r>
                      <a:endParaRPr lang="ru-RU" sz="1600">
                        <a:effectLst/>
                        <a:latin typeface="Calibri" panose="020F0502020204030204" pitchFamily="34" charset="0"/>
                        <a:ea typeface="Times New Roman" panose="02020603050405020304" pitchFamily="18" charset="0"/>
                      </a:endParaRPr>
                    </a:p>
                  </a:txBody>
                  <a:tcPr marL="87793" marR="87793" marT="43896" marB="43896"/>
                </a:tc>
                <a:tc>
                  <a:txBody>
                    <a:bodyPr/>
                    <a:lstStyle/>
                    <a:p>
                      <a:pPr algn="ctr">
                        <a:spcAft>
                          <a:spcPts val="0"/>
                        </a:spcAft>
                      </a:pPr>
                      <a:r>
                        <a:rPr lang="ru-RU" sz="1600" dirty="0">
                          <a:effectLst/>
                        </a:rPr>
                        <a:t>5,1</a:t>
                      </a:r>
                      <a:endParaRPr lang="ru-RU" sz="1600" dirty="0">
                        <a:effectLst/>
                        <a:latin typeface="Calibri" panose="020F0502020204030204" pitchFamily="34" charset="0"/>
                        <a:ea typeface="Times New Roman" panose="02020603050405020304" pitchFamily="18" charset="0"/>
                      </a:endParaRPr>
                    </a:p>
                  </a:txBody>
                  <a:tcPr marL="87793" marR="87793" marT="43896" marB="43896"/>
                </a:tc>
                <a:extLst>
                  <a:ext uri="{0D108BD9-81ED-4DB2-BD59-A6C34878D82A}">
                    <a16:rowId xmlns:a16="http://schemas.microsoft.com/office/drawing/2014/main" val="1904437736"/>
                  </a:ext>
                </a:extLst>
              </a:tr>
            </a:tbl>
          </a:graphicData>
        </a:graphic>
      </p:graphicFrame>
    </p:spTree>
    <p:extLst>
      <p:ext uri="{BB962C8B-B14F-4D97-AF65-F5344CB8AC3E}">
        <p14:creationId xmlns:p14="http://schemas.microsoft.com/office/powerpoint/2010/main" val="4042533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3509" y="353290"/>
            <a:ext cx="7661564" cy="4524315"/>
          </a:xfrm>
          <a:prstGeom prst="rect">
            <a:avLst/>
          </a:prstGeom>
        </p:spPr>
        <p:txBody>
          <a:bodyPr wrap="square">
            <a:spAutoFit/>
          </a:bodyPr>
          <a:lstStyle/>
          <a:p>
            <a:pPr indent="457200" algn="just"/>
            <a:r>
              <a:rPr lang="ru-RU" sz="1600" b="1" u="sng" dirty="0">
                <a:solidFill>
                  <a:srgbClr val="C00000"/>
                </a:solidFill>
              </a:rPr>
              <a:t>Пониженные тарифы для субъектов малого предпринимательства</a:t>
            </a:r>
          </a:p>
          <a:p>
            <a:pPr indent="457200" algn="just"/>
            <a:r>
              <a:rPr lang="ru-RU" sz="1600" dirty="0"/>
              <a:t>С 1 января 2021 года вступило в силу действие подпункта 17 пункта 1, пункта 2.1 статьи 427 Налогового кодекса Российской Федерации, введенного Федеральным законом от 01.04.2020 № 102-ФЗ, согласно которому плательщики страховых взносов, признаваемые субъектами малого или среднего предпринимательства, в отношении части выплат в пользу физического лица, определяемой по итогам каждого календарного месяца как превышение над величиной минимального размера оплаты труда, установленного федеральным законом на начало расчетного периода, вправе применять пониженный тариф страховых взносов по ставке 15%, в том числе:</a:t>
            </a:r>
          </a:p>
          <a:p>
            <a:pPr indent="457200" algn="just"/>
            <a:r>
              <a:rPr lang="ru-RU" sz="1600" dirty="0"/>
              <a:t>- </a:t>
            </a:r>
            <a:r>
              <a:rPr lang="ru-RU" sz="1600" u="sng" dirty="0"/>
              <a:t>на обязательное пенсионное страхование</a:t>
            </a:r>
            <a:r>
              <a:rPr lang="ru-RU" sz="1600" dirty="0"/>
              <a:t>:</a:t>
            </a:r>
          </a:p>
          <a:p>
            <a:pPr indent="457200" algn="just"/>
            <a:r>
              <a:rPr lang="ru-RU" sz="1600" dirty="0"/>
              <a:t>в пределах установленной предельной величины базы для исчисления страховых взносов по данному виду страхования - 10,0 процентов;</a:t>
            </a:r>
          </a:p>
          <a:p>
            <a:pPr indent="457200" algn="just"/>
            <a:r>
              <a:rPr lang="ru-RU" sz="1600" dirty="0"/>
              <a:t>свыше установленной предельной величины базы для исчисления страховых взносов по данному виду страхования - 10,0 процентов;</a:t>
            </a:r>
          </a:p>
          <a:p>
            <a:pPr indent="457200" algn="just"/>
            <a:r>
              <a:rPr lang="ru-RU" sz="1600" dirty="0"/>
              <a:t>- </a:t>
            </a:r>
            <a:r>
              <a:rPr lang="ru-RU" sz="1600" u="sng" dirty="0"/>
              <a:t>на обязательное социальное страхование </a:t>
            </a:r>
            <a:r>
              <a:rPr lang="ru-RU" sz="1600" dirty="0"/>
              <a:t>на случай временной нетрудоспособности и в связи с материнством - 0,0 процентов;</a:t>
            </a:r>
          </a:p>
          <a:p>
            <a:pPr indent="457200" algn="just"/>
            <a:r>
              <a:rPr lang="ru-RU" sz="1600" dirty="0"/>
              <a:t>- </a:t>
            </a:r>
            <a:r>
              <a:rPr lang="ru-RU" sz="1600" u="sng" dirty="0"/>
              <a:t>на обязательное медицинское страхование </a:t>
            </a:r>
            <a:r>
              <a:rPr lang="ru-RU" sz="1600" dirty="0"/>
              <a:t>- 5,0 процентов.</a:t>
            </a:r>
          </a:p>
        </p:txBody>
      </p:sp>
    </p:spTree>
    <p:extLst>
      <p:ext uri="{BB962C8B-B14F-4D97-AF65-F5344CB8AC3E}">
        <p14:creationId xmlns:p14="http://schemas.microsoft.com/office/powerpoint/2010/main" val="1685604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126" y="271051"/>
            <a:ext cx="8596746" cy="4770537"/>
          </a:xfrm>
          <a:prstGeom prst="rect">
            <a:avLst/>
          </a:prstGeom>
        </p:spPr>
        <p:txBody>
          <a:bodyPr wrap="square">
            <a:spAutoFit/>
          </a:bodyPr>
          <a:lstStyle/>
          <a:p>
            <a:pPr indent="449580" algn="just">
              <a:spcAft>
                <a:spcPts val="0"/>
              </a:spcAft>
            </a:pPr>
            <a:r>
              <a:rPr lang="ru-RU" sz="1600" dirty="0">
                <a:latin typeface="Times New Roman" panose="02020603050405020304" pitchFamily="18" charset="0"/>
                <a:ea typeface="Times New Roman" panose="02020603050405020304" pitchFamily="18" charset="0"/>
              </a:rPr>
              <a:t>Отчетным периодом является первый квартал, полугодие, девять месяцев, календарный год. В течение года работодатель ежемесячно рассчитывает и уплачивает страховые взносы в виде авансовых платежей в день получения денежных средств в банке на оплату труда работников, но не позднее 15 числа месяца, следующего за календарным месяцем, за который начисляется ежемесячный обязательный платеж.</a:t>
            </a:r>
          </a:p>
          <a:p>
            <a:pPr indent="450215" algn="just">
              <a:spcAft>
                <a:spcPts val="0"/>
              </a:spcAft>
            </a:pPr>
            <a:r>
              <a:rPr lang="ru-RU" sz="1600" dirty="0">
                <a:latin typeface="Times New Roman" panose="02020603050405020304" pitchFamily="18" charset="0"/>
                <a:ea typeface="Times New Roman" panose="02020603050405020304" pitchFamily="18" charset="0"/>
              </a:rPr>
              <a:t>В учете начисление страховых взносов отражается по дебету тех счетов на которых отражена начисленная заработная плата – налогооблагаемая база и кредиту счета </a:t>
            </a:r>
            <a:r>
              <a:rPr lang="ru-RU" sz="1600" b="1" dirty="0">
                <a:latin typeface="Times New Roman" panose="02020603050405020304" pitchFamily="18" charset="0"/>
                <a:ea typeface="Times New Roman" panose="02020603050405020304" pitchFamily="18" charset="0"/>
              </a:rPr>
              <a:t>69 «Расчеты по социальному страхованию и обеспечению»</a:t>
            </a:r>
            <a:r>
              <a:rPr lang="ru-RU" sz="1600" dirty="0">
                <a:latin typeface="Times New Roman" panose="02020603050405020304" pitchFamily="18" charset="0"/>
                <a:ea typeface="Times New Roman" panose="02020603050405020304" pitchFamily="18" charset="0"/>
              </a:rPr>
              <a:t>. В развитие счета 69 «Расчеты по социальному страхованию и обеспечению» организации создают </a:t>
            </a:r>
            <a:r>
              <a:rPr lang="ru-RU" sz="1600" dirty="0" err="1">
                <a:latin typeface="Times New Roman" panose="02020603050405020304" pitchFamily="18" charset="0"/>
                <a:ea typeface="Times New Roman" panose="02020603050405020304" pitchFamily="18" charset="0"/>
              </a:rPr>
              <a:t>субсчета</a:t>
            </a:r>
            <a:r>
              <a:rPr lang="ru-RU" sz="1600" dirty="0">
                <a:latin typeface="Times New Roman" panose="02020603050405020304" pitchFamily="18" charset="0"/>
                <a:ea typeface="Times New Roman" panose="02020603050405020304" pitchFamily="18" charset="0"/>
              </a:rPr>
              <a:t> для учета сумм начисленных взносов в разрезе по внебюджетным фондам. Перечисление взносов отражается </a:t>
            </a:r>
            <a:r>
              <a:rPr lang="ru-RU" sz="16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по дебету счета 69 «Расчеты по социальному страхованию и обеспечению» (по </a:t>
            </a:r>
            <a:r>
              <a:rPr lang="ru-RU" sz="1600" u="sng" dirty="0" err="1">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субсчетам</a:t>
            </a:r>
            <a:r>
              <a:rPr lang="ru-RU" sz="16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и кредиту счета 51 «Расчетные счета».</a:t>
            </a:r>
          </a:p>
          <a:p>
            <a:pPr indent="450215" algn="just">
              <a:spcAft>
                <a:spcPts val="0"/>
              </a:spcAft>
            </a:pPr>
            <a:r>
              <a:rPr lang="ru-RU" sz="1600" dirty="0">
                <a:latin typeface="Times New Roman" panose="02020603050405020304" pitchFamily="18" charset="0"/>
                <a:ea typeface="Times New Roman" panose="02020603050405020304" pitchFamily="18" charset="0"/>
              </a:rPr>
              <a:t>Плательщики страховых взносов ежеквартально представляют в Инспекцию федеральной налоговой службы и в ФСС квартальную отчетность.</a:t>
            </a:r>
          </a:p>
          <a:p>
            <a:pPr indent="450215" algn="just">
              <a:spcAft>
                <a:spcPts val="0"/>
              </a:spcAft>
            </a:pPr>
            <a:r>
              <a:rPr lang="ru-RU" sz="1600" dirty="0">
                <a:latin typeface="Times New Roman" panose="02020603050405020304" pitchFamily="18" charset="0"/>
                <a:ea typeface="Times New Roman" panose="02020603050405020304" pitchFamily="18" charset="0"/>
              </a:rPr>
              <a:t>В бухгалтерском балансе информация о расчетах с персоналом, расчетах с бюджетом и внебюджетными фондами отражается в пассиве баланса по статье «Кредиторская задолженность».</a:t>
            </a:r>
          </a:p>
          <a:p>
            <a:pPr indent="450215" algn="just">
              <a:spcAft>
                <a:spcPts val="0"/>
              </a:spcAft>
            </a:pPr>
            <a:endParaRPr lang="ru-RU" sz="16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450215" algn="just">
              <a:spcAft>
                <a:spcPts val="0"/>
              </a:spcAft>
            </a:pPr>
            <a:endParaRPr lang="ru-RU" sz="16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7347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4964" y="686366"/>
            <a:ext cx="7654636" cy="3785652"/>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wrap="square">
            <a:spAutoFit/>
          </a:bodyPr>
          <a:lstStyle/>
          <a:p>
            <a:pPr indent="450215" algn="just">
              <a:spcAft>
                <a:spcPts val="0"/>
              </a:spcAft>
            </a:pPr>
            <a:r>
              <a:rPr lang="ru-RU" sz="2400" i="1" dirty="0">
                <a:latin typeface="Times New Roman" panose="02020603050405020304" pitchFamily="18" charset="0"/>
                <a:ea typeface="Times New Roman" panose="02020603050405020304" pitchFamily="18" charset="0"/>
              </a:rPr>
              <a:t>С 2020 года из-за </a:t>
            </a:r>
            <a:r>
              <a:rPr lang="ru-RU" sz="2400" i="1" dirty="0" err="1">
                <a:latin typeface="Times New Roman" panose="02020603050405020304" pitchFamily="18" charset="0"/>
                <a:ea typeface="Times New Roman" panose="02020603050405020304" pitchFamily="18" charset="0"/>
              </a:rPr>
              <a:t>коронавируса</a:t>
            </a:r>
            <a:r>
              <a:rPr lang="ru-RU" sz="2400" i="1" dirty="0">
                <a:latin typeface="Times New Roman" panose="02020603050405020304" pitchFamily="18" charset="0"/>
                <a:ea typeface="Times New Roman" panose="02020603050405020304" pitchFamily="18" charset="0"/>
              </a:rPr>
              <a:t> выпущено большое количество нормативных актов, регулирующих особый порядок исчисления заработной платы, аванса, налогов и сроков сдачи отчетности, дистанционной работы. Разобраться с этими изменениями непросто и профессиональному бухгалтеру-практику, однако сделать это невозможно, не понимая «фундамента» расчетов с персоналом по оплате труда. Изучив основы, Вы можете самостоятельно рассматривать специфику расчетов в рамках Ваших профессиональных интересов.</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643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4964" y="686366"/>
            <a:ext cx="7654636" cy="4524315"/>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wrap="square">
            <a:spAutoFit/>
          </a:bodyPr>
          <a:lstStyle/>
          <a:p>
            <a:pPr indent="450215" algn="ctr">
              <a:spcAft>
                <a:spcPts val="0"/>
              </a:spcAft>
            </a:pPr>
            <a:r>
              <a:rPr lang="ru-RU" sz="2400" b="1" i="1" dirty="0">
                <a:latin typeface="Times New Roman" panose="02020603050405020304" pitchFamily="18" charset="0"/>
                <a:ea typeface="Times New Roman" panose="02020603050405020304" pitchFamily="18" charset="0"/>
              </a:rPr>
              <a:t>Уважаемые студенты!</a:t>
            </a:r>
          </a:p>
          <a:p>
            <a:pPr indent="450215" algn="ctr">
              <a:spcAft>
                <a:spcPts val="0"/>
              </a:spcAft>
            </a:pPr>
            <a:r>
              <a:rPr lang="ru-RU" sz="2400" i="1" dirty="0">
                <a:effectLst/>
                <a:latin typeface="Times New Roman" panose="02020603050405020304" pitchFamily="18" charset="0"/>
                <a:ea typeface="Times New Roman" panose="02020603050405020304" pitchFamily="18" charset="0"/>
              </a:rPr>
              <a:t>Курс лекций по дисциплине </a:t>
            </a:r>
          </a:p>
          <a:p>
            <a:pPr indent="450215" algn="ctr">
              <a:spcAft>
                <a:spcPts val="0"/>
              </a:spcAft>
            </a:pPr>
            <a:r>
              <a:rPr lang="ru-RU" sz="2400" i="1" dirty="0">
                <a:effectLst/>
                <a:latin typeface="Times New Roman" panose="02020603050405020304" pitchFamily="18" charset="0"/>
                <a:ea typeface="Times New Roman" panose="02020603050405020304" pitchFamily="18" charset="0"/>
              </a:rPr>
              <a:t>«Бухгалтерский финансовый учет» весеннего семестра 2020-2021 учебного года окончен!</a:t>
            </a:r>
          </a:p>
          <a:p>
            <a:pPr indent="450215" algn="just">
              <a:spcAft>
                <a:spcPts val="0"/>
              </a:spcAft>
            </a:pPr>
            <a:r>
              <a:rPr lang="ru-RU" sz="2400" i="1" dirty="0">
                <a:latin typeface="Times New Roman" panose="02020603050405020304" pitchFamily="18" charset="0"/>
                <a:ea typeface="Times New Roman" panose="02020603050405020304" pitchFamily="18" charset="0"/>
              </a:rPr>
              <a:t>Благодарю вас за внимание, надеюсь знания, умения и навыки, приобретенные в результате изучения дисциплины, помогут Вам не только успешно сдать зачет, но и повысят ваши профессиональные конкурентные преимущества при дальнейшем трудоустройстве!</a:t>
            </a:r>
          </a:p>
          <a:p>
            <a:pPr indent="450215" algn="just">
              <a:spcAft>
                <a:spcPts val="0"/>
              </a:spcAft>
            </a:pPr>
            <a:r>
              <a:rPr lang="ru-RU" sz="2400" i="1" dirty="0">
                <a:latin typeface="Times New Roman" panose="02020603050405020304" pitchFamily="18" charset="0"/>
                <a:ea typeface="Times New Roman" panose="02020603050405020304" pitchFamily="18" charset="0"/>
              </a:rPr>
              <a:t>Продолжайте развиваться! Желаю удачи!</a:t>
            </a:r>
          </a:p>
          <a:p>
            <a:pPr indent="450215" algn="just">
              <a:spcAft>
                <a:spcPts val="0"/>
              </a:spcAft>
            </a:pPr>
            <a:r>
              <a:rPr lang="ru-RU" sz="2400" i="1" dirty="0">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9390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345" y="416148"/>
            <a:ext cx="9012383" cy="4278094"/>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lgn="just"/>
            <a:r>
              <a:rPr lang="ru-RU" sz="1600" dirty="0">
                <a:solidFill>
                  <a:schemeClr val="tx1">
                    <a:lumMod val="95000"/>
                  </a:schemeClr>
                </a:solidFill>
              </a:rPr>
              <a:t>Размер пособия зависит и от трудового стажа работника, и от наличия трудовых отношений между работником и организацией, и от основания, по которому был оформлен листок нетрудоспособности. В соответствии со ст. 7 Закона № 255–ФЗ пособие по временной нетрудоспособности при утрате трудоспособности работником вследствие заболевания или травмы (кроме отдельно предусмотренных случаев), при карантине, протезировании по медицинским показаниям и долечивании в </a:t>
            </a:r>
            <a:r>
              <a:rPr lang="ru-RU" sz="1600" dirty="0" err="1">
                <a:solidFill>
                  <a:schemeClr val="tx1">
                    <a:lumMod val="95000"/>
                  </a:schemeClr>
                </a:solidFill>
              </a:rPr>
              <a:t>санаторно</a:t>
            </a:r>
            <a:r>
              <a:rPr lang="ru-RU" sz="1600" dirty="0">
                <a:solidFill>
                  <a:schemeClr val="tx1">
                    <a:lumMod val="95000"/>
                  </a:schemeClr>
                </a:solidFill>
              </a:rPr>
              <a:t>–курортных учреждениях непосредственно после стационарного лечения выплачивается в следующем размере: </a:t>
            </a:r>
          </a:p>
          <a:p>
            <a:pPr indent="457200" algn="just"/>
            <a:r>
              <a:rPr lang="ru-RU" sz="1600" dirty="0">
                <a:solidFill>
                  <a:schemeClr val="tx1">
                    <a:lumMod val="95000"/>
                  </a:schemeClr>
                </a:solidFill>
              </a:rPr>
              <a:t>1) 100 процентов среднего заработка – в отношении застрахованного лица, имеющего страховой стаж 8 и более лет; </a:t>
            </a:r>
          </a:p>
          <a:p>
            <a:pPr indent="457200" algn="just"/>
            <a:r>
              <a:rPr lang="ru-RU" sz="1600" dirty="0">
                <a:solidFill>
                  <a:schemeClr val="tx1">
                    <a:lumMod val="95000"/>
                  </a:schemeClr>
                </a:solidFill>
              </a:rPr>
              <a:t>2) 80 процентов среднего заработка – в отношении застрахованного лица, имеющего страховой стаж от 5 до 8 лет; </a:t>
            </a:r>
          </a:p>
          <a:p>
            <a:pPr indent="457200" algn="just"/>
            <a:r>
              <a:rPr lang="ru-RU" sz="1600" dirty="0">
                <a:solidFill>
                  <a:schemeClr val="tx1">
                    <a:lumMod val="95000"/>
                  </a:schemeClr>
                </a:solidFill>
              </a:rPr>
              <a:t>3) 60 процентов среднего заработка – в отношении застрахованного лица, имеющего страховой стаж до 5 лет.</a:t>
            </a:r>
          </a:p>
          <a:p>
            <a:pPr indent="457200" algn="just"/>
            <a:r>
              <a:rPr lang="ru-RU" sz="1600" u="sng" dirty="0">
                <a:solidFill>
                  <a:schemeClr val="tx1">
                    <a:lumMod val="95000"/>
                  </a:schemeClr>
                </a:solidFill>
                <a:effectLst>
                  <a:outerShdw blurRad="38100" dist="38100" dir="2700000" algn="tl">
                    <a:srgbClr val="000000">
                      <a:alpha val="43137"/>
                    </a:srgbClr>
                  </a:outerShdw>
                </a:effectLst>
              </a:rPr>
              <a:t>Особая норма </a:t>
            </a:r>
            <a:r>
              <a:rPr lang="ru-RU" sz="1600" dirty="0">
                <a:solidFill>
                  <a:schemeClr val="tx1">
                    <a:lumMod val="95000"/>
                  </a:schemeClr>
                </a:solidFill>
              </a:rPr>
              <a:t>предусмотрена для бывших работников. Так, если заболевание или травма наступила в течение 30 календарных дней после прекращения работы по трудовому договору, пособие по временной нетрудоспособности выплачивается бывшему работнику в размере 60 процентов среднего заработка (т.е. независимо от стажа бывшего работника).</a:t>
            </a:r>
          </a:p>
        </p:txBody>
      </p:sp>
    </p:spTree>
    <p:extLst>
      <p:ext uri="{BB962C8B-B14F-4D97-AF65-F5344CB8AC3E}">
        <p14:creationId xmlns:p14="http://schemas.microsoft.com/office/powerpoint/2010/main" val="355896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815" y="208156"/>
            <a:ext cx="8839200" cy="4154984"/>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lgn="ctr"/>
            <a:r>
              <a:rPr lang="ru-RU" sz="2400" dirty="0">
                <a:solidFill>
                  <a:schemeClr val="tx1">
                    <a:lumMod val="95000"/>
                  </a:schemeClr>
                </a:solidFill>
              </a:rPr>
              <a:t>Еще одна специальная норма предусмотрена Законом № 255–ФЗ в отношении застрахованных лиц, продолжительность страхового стажа которых не превышает шести месяцев. Таким лицам пособие по временной нетрудоспособности выплачивается в размере, не превышающем за полный календарный месяц минимального размера оплаты труда, установленного федеральным законом, а в районах и местностях, в которых в установленном порядке применяются районные коэффициенты к заработной плате, в размере, не превышающем минимального размера оплаты труда с учетом этих коэффициентов. </a:t>
            </a:r>
          </a:p>
        </p:txBody>
      </p:sp>
    </p:spTree>
    <p:extLst>
      <p:ext uri="{BB962C8B-B14F-4D97-AF65-F5344CB8AC3E}">
        <p14:creationId xmlns:p14="http://schemas.microsoft.com/office/powerpoint/2010/main" val="19696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8927" y="133402"/>
            <a:ext cx="7661564" cy="4801314"/>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7200" algn="just"/>
            <a:r>
              <a:rPr lang="ru-RU" sz="1800" dirty="0">
                <a:solidFill>
                  <a:schemeClr val="tx1">
                    <a:lumMod val="95000"/>
                  </a:schemeClr>
                </a:solidFill>
              </a:rPr>
              <a:t>Длительность расчетного периода для расчета пособия при болезни сотрудника всегда составляет </a:t>
            </a:r>
            <a:r>
              <a:rPr lang="ru-RU" sz="1800" b="1" u="sng" dirty="0">
                <a:solidFill>
                  <a:schemeClr val="tx1">
                    <a:lumMod val="95000"/>
                  </a:schemeClr>
                </a:solidFill>
              </a:rPr>
              <a:t>730 дней</a:t>
            </a:r>
            <a:r>
              <a:rPr lang="ru-RU" sz="1800" dirty="0">
                <a:solidFill>
                  <a:schemeClr val="tx1">
                    <a:lumMod val="95000"/>
                  </a:schemeClr>
                </a:solidFill>
              </a:rPr>
              <a:t>. Какие-либо дни из расчетного периода не исключаются. Например, из расчетного периода не исключаются время болезни или ежегодного отпуска сотрудника, отпуска по беременности и родам и по уходу за ребенком, отпуска за свой счет.</a:t>
            </a:r>
          </a:p>
          <a:p>
            <a:pPr indent="457200" algn="just"/>
            <a:r>
              <a:rPr lang="ru-RU" sz="1800" dirty="0">
                <a:solidFill>
                  <a:schemeClr val="tx1">
                    <a:lumMod val="95000"/>
                  </a:schemeClr>
                </a:solidFill>
              </a:rPr>
              <a:t>Если в расчетном периоде или в одном из годов расчетного периода сотрудник был в отпуске по беременности и родам либо в отпуске по уходу за ребенком, можно заменить эти годы на другие предшествующие календарные годы или год. Замена возможна, если размер пособия вырастет.</a:t>
            </a:r>
          </a:p>
          <a:p>
            <a:pPr indent="457200" algn="just"/>
            <a:r>
              <a:rPr lang="ru-RU" sz="1800" dirty="0">
                <a:solidFill>
                  <a:schemeClr val="tx1">
                    <a:lumMod val="95000"/>
                  </a:schemeClr>
                </a:solidFill>
              </a:rPr>
              <a:t>При расчете заработка для больничного пособия учитываются все выплаты за расчетный период, на которые начисляли взносы на социальное страхование на случай временной нетрудоспособности и в связи с материнством. Выплаты, на которые не начисляли взносы на соцстрахование, в сумму заработка для расчета пособия по временной нетрудоспособности не включайте.</a:t>
            </a:r>
          </a:p>
        </p:txBody>
      </p:sp>
    </p:spTree>
    <p:extLst>
      <p:ext uri="{BB962C8B-B14F-4D97-AF65-F5344CB8AC3E}">
        <p14:creationId xmlns:p14="http://schemas.microsoft.com/office/powerpoint/2010/main" val="255024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4290" y="365240"/>
            <a:ext cx="8007928" cy="4278094"/>
          </a:xfrm>
          <a:prstGeom prst="rect">
            <a:avLst/>
          </a:prstGeom>
        </p:spPr>
        <p:txBody>
          <a:bodyPr wrap="square">
            <a:spAutoFit/>
          </a:bodyPr>
          <a:lstStyle/>
          <a:p>
            <a:pPr indent="457200" algn="just"/>
            <a:r>
              <a:rPr lang="ru-RU" sz="1600" dirty="0">
                <a:solidFill>
                  <a:schemeClr val="tx1">
                    <a:lumMod val="95000"/>
                  </a:schemeClr>
                </a:solidFill>
              </a:rPr>
              <a:t>Чтобы назначить пособие за время болезни, необходимо, чтобы сотрудник, принес </a:t>
            </a:r>
            <a:r>
              <a:rPr lang="ru-RU" sz="1600" u="sng" dirty="0">
                <a:solidFill>
                  <a:schemeClr val="tx1">
                    <a:lumMod val="95000"/>
                  </a:schemeClr>
                </a:solidFill>
              </a:rPr>
              <a:t>оригинал листка нетрудоспособности или его дубликат</a:t>
            </a:r>
            <a:r>
              <a:rPr lang="ru-RU" sz="1600" dirty="0">
                <a:solidFill>
                  <a:schemeClr val="tx1">
                    <a:lumMod val="95000"/>
                  </a:schemeClr>
                </a:solidFill>
              </a:rPr>
              <a:t>. Это обязательный документ, без которого нельзя назначить и выплатить пособие. Работодатель вправе оплатить закрытый больничный листок. Это может быть первичный бюллетень или продолжение больничного листка. Сотрудник может оформить как бумажный, так и электронный больничный. Обязанности получать электронный больничный листок у сотрудника нет, его оформляют те клиники, которые технически готовы к работе с электронными листками нетрудоспособности.</a:t>
            </a:r>
          </a:p>
          <a:p>
            <a:pPr indent="457200" algn="just"/>
            <a:r>
              <a:rPr lang="ru-RU" sz="1600" dirty="0">
                <a:solidFill>
                  <a:schemeClr val="tx1">
                    <a:lumMod val="95000"/>
                  </a:schemeClr>
                </a:solidFill>
              </a:rPr>
              <a:t>Если в бумажном больничном листке обнаружена ошибка или он испорчен, назначить пособие по такому документу нельзя. </a:t>
            </a:r>
          </a:p>
          <a:p>
            <a:pPr indent="457200" algn="just"/>
            <a:r>
              <a:rPr lang="ru-RU" sz="1600" dirty="0">
                <a:solidFill>
                  <a:schemeClr val="tx1">
                    <a:lumMod val="95000"/>
                  </a:schemeClr>
                </a:solidFill>
              </a:rPr>
              <a:t>Если сотрудник находится в ежегодном оплачиваемом отпуске и заболевает, то ему оплачивается пособие по временной нетрудоспособности, а отпуск продлевается на количество больничных дней.</a:t>
            </a:r>
          </a:p>
          <a:p>
            <a:pPr indent="457200" algn="just"/>
            <a:r>
              <a:rPr lang="ru-RU" sz="1600" dirty="0">
                <a:solidFill>
                  <a:schemeClr val="tx1">
                    <a:lumMod val="95000"/>
                  </a:schemeClr>
                </a:solidFill>
              </a:rPr>
              <a:t>Расчетный период при выплате больничного пособия – </a:t>
            </a:r>
            <a:r>
              <a:rPr lang="ru-RU" sz="1600" u="sng" dirty="0">
                <a:solidFill>
                  <a:schemeClr val="tx1">
                    <a:lumMod val="95000"/>
                  </a:schemeClr>
                </a:solidFill>
              </a:rPr>
              <a:t>два календарных года, которые предшествуют году начала болезни</a:t>
            </a:r>
            <a:r>
              <a:rPr lang="ru-RU" sz="1600" dirty="0">
                <a:solidFill>
                  <a:schemeClr val="tx1">
                    <a:lumMod val="95000"/>
                  </a:schemeClr>
                </a:solidFill>
              </a:rPr>
              <a:t>. В 2021 году расчетный период – 2019 и 2020 годы. Такой порядок действует для всех сотрудников, в том числе и тех, кто раньше нигде не работал.</a:t>
            </a:r>
          </a:p>
        </p:txBody>
      </p:sp>
    </p:spTree>
    <p:extLst>
      <p:ext uri="{BB962C8B-B14F-4D97-AF65-F5344CB8AC3E}">
        <p14:creationId xmlns:p14="http://schemas.microsoft.com/office/powerpoint/2010/main" val="395394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2780" y="419639"/>
            <a:ext cx="7647709" cy="4247317"/>
          </a:xfrm>
          <a:prstGeom prst="rect">
            <a:avLst/>
          </a:prstGeom>
        </p:spPr>
        <p:txBody>
          <a:bodyPr wrap="square">
            <a:spAutoFit/>
          </a:bodyPr>
          <a:lstStyle/>
          <a:p>
            <a:pPr indent="457200" algn="just"/>
            <a:r>
              <a:rPr lang="ru-RU" sz="1800" dirty="0">
                <a:solidFill>
                  <a:schemeClr val="tx1">
                    <a:lumMod val="95000"/>
                  </a:schemeClr>
                </a:solidFill>
              </a:rPr>
              <a:t>В расчет среднего заработка включаются выплаты за два календарных года, предшествующих наступлению случая временной нетрудоспособности. Заработок за эти два года необходимо разделить на 730 дней и получится среднедневной заработок для оплаты пособия, который корректируется на процент страхового стажа.</a:t>
            </a:r>
          </a:p>
          <a:p>
            <a:pPr indent="457200" algn="just"/>
            <a:r>
              <a:rPr lang="ru-RU" sz="1800" dirty="0">
                <a:solidFill>
                  <a:schemeClr val="tx1">
                    <a:lumMod val="95000"/>
                  </a:schemeClr>
                </a:solidFill>
              </a:rPr>
              <a:t>В отличие от заработной платы, пособие по временной нетрудоспособности имеет максимальный </a:t>
            </a:r>
            <a:r>
              <a:rPr lang="ru-RU" sz="1800" dirty="0">
                <a:solidFill>
                  <a:schemeClr val="tx1">
                    <a:lumMod val="95000"/>
                  </a:schemeClr>
                </a:solidFill>
                <a:effectLst>
                  <a:outerShdw blurRad="38100" dist="38100" dir="2700000" algn="tl">
                    <a:srgbClr val="000000">
                      <a:alpha val="43137"/>
                    </a:srgbClr>
                  </a:outerShdw>
                </a:effectLst>
              </a:rPr>
              <a:t>предельный размер</a:t>
            </a:r>
            <a:r>
              <a:rPr lang="ru-RU" sz="1800" dirty="0">
                <a:solidFill>
                  <a:schemeClr val="tx1">
                    <a:lumMod val="95000"/>
                  </a:schemeClr>
                </a:solidFill>
              </a:rPr>
              <a:t>.</a:t>
            </a:r>
          </a:p>
          <a:p>
            <a:pPr indent="457200" algn="just"/>
            <a:r>
              <a:rPr lang="ru-RU" sz="1800" dirty="0">
                <a:solidFill>
                  <a:schemeClr val="tx1">
                    <a:lumMod val="95000"/>
                  </a:schemeClr>
                </a:solidFill>
              </a:rPr>
              <a:t>Выплаты в каждом из годов расчетного периода учитываются в пределах облагаемого страховыми взносами лимита. Такая максимальная величина в каждом конкретном году своя. Например, в 2018 году это 815 000 руб., в 2019 году – 865 000 руб., в 2020 году – 912 000 руб. Если в каком-то году суммарный заработок превысил лимит страховых выплат, необходимо в расчет взять эту предельную величину.</a:t>
            </a:r>
          </a:p>
        </p:txBody>
      </p:sp>
    </p:spTree>
    <p:extLst>
      <p:ext uri="{BB962C8B-B14F-4D97-AF65-F5344CB8AC3E}">
        <p14:creationId xmlns:p14="http://schemas.microsoft.com/office/powerpoint/2010/main" val="131464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2109" y="402670"/>
            <a:ext cx="7197436" cy="4493538"/>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indent="450215" algn="just">
              <a:spcAft>
                <a:spcPts val="0"/>
              </a:spcAft>
            </a:pPr>
            <a:r>
              <a:rPr lang="ru-RU" sz="1800" u="sng"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Алгоритм расчета среднего заработка и начисления пособия по временной нетрудоспособности следующий:</a:t>
            </a:r>
          </a:p>
          <a:p>
            <a:pPr indent="450215" algn="just">
              <a:spcAft>
                <a:spcPts val="0"/>
              </a:spcAft>
            </a:pPr>
            <a:endParaRPr lang="ru-RU" sz="1600" u="sng"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ru-RU" sz="1800" i="1" dirty="0">
                <a:solidFill>
                  <a:schemeClr val="tx1">
                    <a:lumMod val="95000"/>
                  </a:schemeClr>
                </a:solidFill>
                <a:latin typeface="Times New Roman" panose="02020603050405020304" pitchFamily="18" charset="0"/>
                <a:ea typeface="Times New Roman" panose="02020603050405020304" pitchFamily="18" charset="0"/>
              </a:rPr>
              <a:t>Определяется расчетный период;</a:t>
            </a:r>
            <a:endParaRPr lang="ru-RU" sz="1600" dirty="0">
              <a:solidFill>
                <a:schemeClr val="tx1">
                  <a:lumMod val="9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ru-RU" sz="1800" i="1" dirty="0">
                <a:solidFill>
                  <a:schemeClr val="tx1">
                    <a:lumMod val="95000"/>
                  </a:schemeClr>
                </a:solidFill>
                <a:latin typeface="Times New Roman" panose="02020603050405020304" pitchFamily="18" charset="0"/>
                <a:ea typeface="Times New Roman" panose="02020603050405020304" pitchFamily="18" charset="0"/>
              </a:rPr>
              <a:t>Определяется заработная плата за расчетный период (выплаты на которые начислялись взносы в ФСС);</a:t>
            </a:r>
            <a:endParaRPr lang="ru-RU" sz="1600" dirty="0">
              <a:solidFill>
                <a:schemeClr val="tx1">
                  <a:lumMod val="9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ru-RU" sz="1800" i="1" dirty="0">
                <a:solidFill>
                  <a:schemeClr val="tx1">
                    <a:lumMod val="95000"/>
                  </a:schemeClr>
                </a:solidFill>
                <a:latin typeface="Times New Roman" panose="02020603050405020304" pitchFamily="18" charset="0"/>
                <a:ea typeface="Times New Roman" panose="02020603050405020304" pitchFamily="18" charset="0"/>
              </a:rPr>
              <a:t>Определяется среднедневной заработок для пособия по временной нетрудоспособности (заработная плата/730 дней);</a:t>
            </a:r>
            <a:endParaRPr lang="ru-RU" sz="1600" dirty="0">
              <a:solidFill>
                <a:schemeClr val="tx1">
                  <a:lumMod val="9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ru-RU" sz="1800" i="1" dirty="0">
                <a:solidFill>
                  <a:schemeClr val="tx1">
                    <a:lumMod val="95000"/>
                  </a:schemeClr>
                </a:solidFill>
                <a:latin typeface="Times New Roman" panose="02020603050405020304" pitchFamily="18" charset="0"/>
                <a:ea typeface="Times New Roman" panose="02020603050405020304" pitchFamily="18" charset="0"/>
              </a:rPr>
              <a:t>Среднедневной заработок сравнивается с минимальным и максимальным размером и корректируется на страховой стаж;</a:t>
            </a:r>
            <a:endParaRPr lang="ru-RU" sz="1600" dirty="0">
              <a:solidFill>
                <a:schemeClr val="tx1">
                  <a:lumMod val="9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ru-RU" sz="1800" i="1" dirty="0">
                <a:solidFill>
                  <a:schemeClr val="tx1">
                    <a:lumMod val="95000"/>
                  </a:schemeClr>
                </a:solidFill>
                <a:latin typeface="Times New Roman" panose="02020603050405020304" pitchFamily="18" charset="0"/>
                <a:ea typeface="Times New Roman" panose="02020603050405020304" pitchFamily="18" charset="0"/>
              </a:rPr>
              <a:t>Полученный расчетным путем, скорректированный среднедневной заработок умножается на 3 дня (пособие за счет средств работодателя)</a:t>
            </a:r>
            <a:endParaRPr lang="ru-RU" sz="1600" dirty="0">
              <a:solidFill>
                <a:schemeClr val="tx1">
                  <a:lumMod val="9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ru-RU" sz="1800" i="1" dirty="0">
                <a:solidFill>
                  <a:schemeClr val="tx1">
                    <a:lumMod val="95000"/>
                  </a:schemeClr>
                </a:solidFill>
                <a:latin typeface="Times New Roman" panose="02020603050405020304" pitchFamily="18" charset="0"/>
                <a:ea typeface="Times New Roman" panose="02020603050405020304" pitchFamily="18" charset="0"/>
              </a:rPr>
              <a:t>Полученный расчетным путем, скорректированный среднедневной заработок умножается на количество дней болезни начиная с 4 дня (пособие за счет средств ФСС)</a:t>
            </a:r>
            <a:endParaRPr lang="ru-RU" sz="1600" dirty="0">
              <a:solidFill>
                <a:schemeClr val="tx1">
                  <a:lumMod val="9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0567728"/>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31330</TotalTime>
  <Words>4603</Words>
  <Application>Microsoft Office PowerPoint</Application>
  <PresentationFormat>Экран (16:9)</PresentationFormat>
  <Paragraphs>198</Paragraphs>
  <Slides>34</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Calibri</vt:lpstr>
      <vt:lpstr>Calibri Light</vt:lpstr>
      <vt:lpstr>Times New Roman</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Какие пособия выплачивает ФСС</vt:lpstr>
      <vt:lpstr>Какие документы нужны для выплаты пособий</vt:lpstr>
      <vt:lpstr>Как работодатель передает сведения в ФСС</vt:lpstr>
      <vt:lpstr>Особенности для детских и декретных пособий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Александр Куратов</dc:creator>
  <cp:lastModifiedBy>Юлия Мишучкова</cp:lastModifiedBy>
  <cp:revision>1074</cp:revision>
  <dcterms:modified xsi:type="dcterms:W3CDTF">2021-05-19T04:45:27Z</dcterms:modified>
</cp:coreProperties>
</file>