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19.03.2020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19.03.2020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19.03.2020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19.03.2020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19.03.2020</a:t>
            </a:fld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19.03.2020</a:t>
            </a:fld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19.03.2020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3108" y="1285860"/>
            <a:ext cx="6172200" cy="2428892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tx1"/>
                </a:solidFill>
              </a:rPr>
              <a:t>Управление внеоборотными активам</a:t>
            </a:r>
            <a:endParaRPr lang="ru-RU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357166"/>
            <a:ext cx="8143932" cy="6116786"/>
          </a:xfrm>
        </p:spPr>
        <p:txBody>
          <a:bodyPr/>
          <a:lstStyle/>
          <a:p>
            <a:pPr marL="457200" indent="-457200" algn="just">
              <a:buNone/>
            </a:pPr>
            <a:r>
              <a:rPr lang="ru-RU" dirty="0" smtClean="0"/>
              <a:t>1. Анализ операционных внеоборотных активов предприятия в предшествующем периоде осуществляется в </a:t>
            </a:r>
            <a:r>
              <a:rPr lang="ru-RU" u="sng" dirty="0" smtClean="0"/>
              <a:t>три этапа</a:t>
            </a:r>
            <a:r>
              <a:rPr lang="ru-RU" dirty="0" smtClean="0"/>
              <a:t>.</a:t>
            </a:r>
          </a:p>
          <a:p>
            <a:pPr marL="457200" indent="-457200" algn="just">
              <a:buNone/>
            </a:pPr>
            <a:r>
              <a:rPr lang="ru-RU" i="1" dirty="0" smtClean="0"/>
              <a:t>На первом этапе анализа </a:t>
            </a:r>
            <a:r>
              <a:rPr lang="ru-RU" dirty="0" smtClean="0"/>
              <a:t>рассматривается динамика общего объема операционных внеоборотных активов предприятия — темпы их роста в сопоставлении с темпами роста объема производства и реализации продукции, объема операционных оборотных активов, общей суммы внеоборотных активов. </a:t>
            </a:r>
          </a:p>
          <a:p>
            <a:pPr marL="457200" indent="-457200" algn="just">
              <a:buNone/>
            </a:pPr>
            <a:r>
              <a:rPr lang="ru-RU" dirty="0" smtClean="0"/>
              <a:t>В процессе этого анализа изучается изменение коэффициента участия операционных внеоборотных активов в общей сумме операционных активов предприятия. Расчет этого коэффициента осуществляется по формуле:</a:t>
            </a:r>
          </a:p>
          <a:p>
            <a:pPr marL="457200" indent="-457200" algn="just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sz="quarter" idx="1"/>
          </p:nvPr>
        </p:nvPicPr>
        <p:blipFill>
          <a:blip r:embed="rId2" cstate="print"/>
          <a:srcRect l="22754" t="14351" r="38148" b="62870"/>
          <a:stretch>
            <a:fillRect/>
          </a:stretch>
        </p:blipFill>
        <p:spPr bwMode="auto">
          <a:xfrm>
            <a:off x="571472" y="1000108"/>
            <a:ext cx="8072494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57166"/>
            <a:ext cx="7972452" cy="6286544"/>
          </a:xfrm>
        </p:spPr>
        <p:txBody>
          <a:bodyPr/>
          <a:lstStyle/>
          <a:p>
            <a:pPr algn="just">
              <a:buNone/>
            </a:pPr>
            <a:r>
              <a:rPr lang="ru-RU" i="1" dirty="0" smtClean="0"/>
              <a:t>На  </a:t>
            </a:r>
            <a:r>
              <a:rPr lang="ru-RU" i="1" u="sng" dirty="0" smtClean="0"/>
              <a:t>втором этапе анализа </a:t>
            </a:r>
            <a:r>
              <a:rPr lang="ru-RU" dirty="0" smtClean="0"/>
              <a:t>изучается состав операционных внеоборотных активов предприятия и динамика их структуры.</a:t>
            </a:r>
          </a:p>
          <a:p>
            <a:pPr algn="just">
              <a:buNone/>
            </a:pPr>
            <a:r>
              <a:rPr lang="ru-RU" i="1" dirty="0" smtClean="0"/>
              <a:t>На </a:t>
            </a:r>
            <a:r>
              <a:rPr lang="ru-RU" i="1" u="sng" dirty="0" smtClean="0"/>
              <a:t>третьем этапе анализа </a:t>
            </a:r>
            <a:r>
              <a:rPr lang="ru-RU" dirty="0" smtClean="0"/>
              <a:t>оценивается состояние используемых предприятием операционных внеоборотных активов по степени их изношенности (амортизации).</a:t>
            </a:r>
          </a:p>
          <a:p>
            <a:pPr algn="just">
              <a:buNone/>
            </a:pPr>
            <a:r>
              <a:rPr lang="ru-RU" dirty="0" smtClean="0"/>
              <a:t> </a:t>
            </a:r>
          </a:p>
          <a:p>
            <a:pPr algn="just">
              <a:buNone/>
            </a:pPr>
            <a:r>
              <a:rPr lang="ru-RU" b="1" u="sng" dirty="0" smtClean="0"/>
              <a:t>В процессе такой оценки используются следующие основные показатели:</a:t>
            </a:r>
          </a:p>
          <a:p>
            <a:pPr algn="just"/>
            <a:r>
              <a:rPr lang="ru-RU" i="1" dirty="0" smtClean="0"/>
              <a:t>Коэффициент износа основных средств. </a:t>
            </a:r>
            <a:r>
              <a:rPr lang="ru-RU" dirty="0" smtClean="0"/>
              <a:t>Он рассчитывается по следующей формуле: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sz="quarter" idx="1"/>
          </p:nvPr>
        </p:nvPicPr>
        <p:blipFill>
          <a:blip r:embed="rId2" cstate="print"/>
          <a:srcRect l="23267" t="75171" r="37378" b="4100"/>
          <a:stretch>
            <a:fillRect/>
          </a:stretch>
        </p:blipFill>
        <p:spPr bwMode="auto">
          <a:xfrm>
            <a:off x="592378" y="1000108"/>
            <a:ext cx="7765835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85728"/>
            <a:ext cx="7972452" cy="6188224"/>
          </a:xfrm>
        </p:spPr>
        <p:txBody>
          <a:bodyPr/>
          <a:lstStyle/>
          <a:p>
            <a:r>
              <a:rPr lang="ru-RU" i="1" dirty="0" smtClean="0"/>
              <a:t>Коэффициент годности основных средств. </a:t>
            </a:r>
            <a:r>
              <a:rPr lang="ru-RU" dirty="0" smtClean="0"/>
              <a:t>Для его расчета используется следующая формула: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l="27497" t="14579" r="42122" b="69829"/>
          <a:stretch>
            <a:fillRect/>
          </a:stretch>
        </p:blipFill>
        <p:spPr bwMode="auto">
          <a:xfrm>
            <a:off x="500034" y="1428736"/>
            <a:ext cx="7929618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sz="quarter" idx="1"/>
          </p:nvPr>
        </p:nvPicPr>
        <p:blipFill>
          <a:blip r:embed="rId2" cstate="print"/>
          <a:srcRect l="27497" t="30845" r="42122" b="28765"/>
          <a:stretch>
            <a:fillRect/>
          </a:stretch>
        </p:blipFill>
        <p:spPr bwMode="auto">
          <a:xfrm>
            <a:off x="285720" y="142852"/>
            <a:ext cx="8429684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sz="quarter" idx="1"/>
          </p:nvPr>
        </p:nvPicPr>
        <p:blipFill>
          <a:blip r:embed="rId2" cstate="print"/>
          <a:srcRect l="27497" t="71235" r="42122" b="6834"/>
          <a:stretch>
            <a:fillRect/>
          </a:stretch>
        </p:blipFill>
        <p:spPr bwMode="auto">
          <a:xfrm>
            <a:off x="1071538" y="500042"/>
            <a:ext cx="7215238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 l="27881" t="13440" r="42763" b="80233"/>
          <a:stretch>
            <a:fillRect/>
          </a:stretch>
        </p:blipFill>
        <p:spPr bwMode="auto">
          <a:xfrm>
            <a:off x="1285852" y="3929066"/>
            <a:ext cx="6858048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sz="quarter" idx="1"/>
          </p:nvPr>
        </p:nvPicPr>
        <p:blipFill>
          <a:blip r:embed="rId2" cstate="print"/>
          <a:srcRect l="27881" t="19242" r="42763" b="55549"/>
          <a:stretch>
            <a:fillRect/>
          </a:stretch>
        </p:blipFill>
        <p:spPr bwMode="auto">
          <a:xfrm>
            <a:off x="642910" y="214290"/>
            <a:ext cx="7786742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sz="quarter" idx="1"/>
          </p:nvPr>
        </p:nvPicPr>
        <p:blipFill>
          <a:blip r:embed="rId2" cstate="print"/>
          <a:srcRect l="27881" t="44651" r="42763" b="25255"/>
          <a:stretch>
            <a:fillRect/>
          </a:stretch>
        </p:blipFill>
        <p:spPr bwMode="auto">
          <a:xfrm>
            <a:off x="357158" y="285728"/>
            <a:ext cx="8358246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sz="quarter" idx="1"/>
          </p:nvPr>
        </p:nvPicPr>
        <p:blipFill>
          <a:blip r:embed="rId2" cstate="print"/>
          <a:srcRect l="27881" t="74731" r="42763" b="8133"/>
          <a:stretch>
            <a:fillRect/>
          </a:stretch>
        </p:blipFill>
        <p:spPr bwMode="auto">
          <a:xfrm>
            <a:off x="857224" y="500042"/>
            <a:ext cx="7643866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 l="27192" t="16644" r="43676" b="75495"/>
          <a:stretch>
            <a:fillRect/>
          </a:stretch>
        </p:blipFill>
        <p:spPr bwMode="auto">
          <a:xfrm>
            <a:off x="857224" y="3714752"/>
            <a:ext cx="7000924" cy="1801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428604"/>
            <a:ext cx="8215370" cy="6045348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1. Внеоборотные активы: понятие и классификация.</a:t>
            </a:r>
          </a:p>
          <a:p>
            <a:pPr>
              <a:buNone/>
            </a:pPr>
            <a:r>
              <a:rPr lang="ru-RU" b="1" dirty="0" smtClean="0"/>
              <a:t>2. Управление внеоборотными активами.</a:t>
            </a:r>
          </a:p>
          <a:p>
            <a:pPr>
              <a:buNone/>
            </a:pPr>
            <a:r>
              <a:rPr lang="ru-RU" b="1" dirty="0" smtClean="0"/>
              <a:t>3. Управление обновлением внеоборотных активов.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sz="quarter" idx="1"/>
          </p:nvPr>
        </p:nvPicPr>
        <p:blipFill>
          <a:blip r:embed="rId2" cstate="print"/>
          <a:srcRect l="27192" t="25070" r="43676" b="48017"/>
          <a:stretch>
            <a:fillRect/>
          </a:stretch>
        </p:blipFill>
        <p:spPr bwMode="auto">
          <a:xfrm>
            <a:off x="571472" y="357166"/>
            <a:ext cx="7858180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57166"/>
            <a:ext cx="8043890" cy="6116786"/>
          </a:xfrm>
        </p:spPr>
        <p:txBody>
          <a:bodyPr/>
          <a:lstStyle/>
          <a:p>
            <a:pPr>
              <a:buNone/>
            </a:pPr>
            <a:r>
              <a:rPr lang="ru-RU" i="1" dirty="0" smtClean="0"/>
              <a:t>Скорость обновления операционных внеоборотных активов. </a:t>
            </a:r>
            <a:r>
              <a:rPr lang="ru-RU" dirty="0" smtClean="0"/>
              <a:t>Она характеризует средний период времени полного обновления операционных внеоборотных активов. Расчет этого показателя осуществляется по формуле: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l="27625" t="59226" r="43147" b="25512"/>
          <a:stretch>
            <a:fillRect/>
          </a:stretch>
        </p:blipFill>
        <p:spPr bwMode="auto">
          <a:xfrm>
            <a:off x="642910" y="2214554"/>
            <a:ext cx="7786742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357166"/>
            <a:ext cx="8286808" cy="6116786"/>
          </a:xfrm>
        </p:spPr>
        <p:txBody>
          <a:bodyPr/>
          <a:lstStyle/>
          <a:p>
            <a:pPr algn="just">
              <a:buNone/>
            </a:pPr>
            <a:r>
              <a:rPr lang="ru-RU" i="1" u="sng" dirty="0" smtClean="0"/>
              <a:t>На шестом этапе анализа </a:t>
            </a:r>
            <a:r>
              <a:rPr lang="ru-RU" dirty="0" smtClean="0"/>
              <a:t>оценивается уровень эффективности использования операционных внеоборотных активов в отчетном пе­риоде.</a:t>
            </a:r>
          </a:p>
          <a:p>
            <a:pPr algn="just">
              <a:buNone/>
            </a:pPr>
            <a:r>
              <a:rPr lang="ru-RU" dirty="0" smtClean="0"/>
              <a:t>В процессе такой оценки используются следующие основные показатели:</a:t>
            </a:r>
          </a:p>
          <a:p>
            <a:pPr algn="just"/>
            <a:r>
              <a:rPr lang="ru-RU" i="1" dirty="0" smtClean="0"/>
              <a:t>Коэффициент рентабельности операционных внеоборотных активов.</a:t>
            </a:r>
            <a:endParaRPr lang="ru-RU" dirty="0" smtClean="0"/>
          </a:p>
          <a:p>
            <a:pPr algn="just"/>
            <a:r>
              <a:rPr lang="ru-RU" i="1" dirty="0" smtClean="0"/>
              <a:t>Коэффициент производственной отдачи операционных внеоборотных активов. </a:t>
            </a:r>
            <a:r>
              <a:rPr lang="ru-RU" dirty="0" smtClean="0"/>
              <a:t>Он характеризует объем реализации продукции (или объем ее производства) в расчете на единицу используемых предприятием операционных внеоборотных активов.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285728"/>
            <a:ext cx="8072494" cy="6188224"/>
          </a:xfrm>
        </p:spPr>
        <p:txBody>
          <a:bodyPr/>
          <a:lstStyle/>
          <a:p>
            <a:pPr algn="just">
              <a:buNone/>
            </a:pPr>
            <a:r>
              <a:rPr lang="ru-RU" i="1" dirty="0" smtClean="0"/>
              <a:t>Коэффициент производственной емкости операционных внеоборотных активов. </a:t>
            </a:r>
            <a:r>
              <a:rPr lang="ru-RU" dirty="0" smtClean="0"/>
              <a:t>Он характеризует среднюю стоимость операционных внеоборотных активов, приходящуюся на единицу объема реализации продукции (или объема ее производства). При расчете этого показателя используется следующая формула: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l="27625" t="24829" r="43403" b="58087"/>
          <a:stretch>
            <a:fillRect/>
          </a:stretch>
        </p:blipFill>
        <p:spPr bwMode="auto">
          <a:xfrm>
            <a:off x="642910" y="2928934"/>
            <a:ext cx="7858180" cy="3929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57166"/>
            <a:ext cx="8043890" cy="611678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Принципиальная формула для определения необходимого общего объема операционных внеоборотных активов предприятия в предстоящем периоде имеет следующий вид: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l="27226" t="73804" r="42740" b="5695"/>
          <a:stretch>
            <a:fillRect/>
          </a:stretch>
        </p:blipFill>
        <p:spPr bwMode="auto">
          <a:xfrm>
            <a:off x="714348" y="2000240"/>
            <a:ext cx="7286676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sz="quarter" idx="1"/>
          </p:nvPr>
        </p:nvPicPr>
        <p:blipFill>
          <a:blip r:embed="rId2" cstate="print"/>
          <a:srcRect l="27318" t="27563" r="42996" b="60705"/>
          <a:stretch>
            <a:fillRect/>
          </a:stretch>
        </p:blipFill>
        <p:spPr bwMode="auto">
          <a:xfrm>
            <a:off x="642910" y="650464"/>
            <a:ext cx="7429552" cy="284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57166"/>
            <a:ext cx="8043890" cy="6116786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3. Управление обновлением внеоборотных активов 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l="27754" t="18907" r="43275" b="43101"/>
          <a:stretch>
            <a:fillRect/>
          </a:stretch>
        </p:blipFill>
        <p:spPr bwMode="auto">
          <a:xfrm>
            <a:off x="428596" y="1071546"/>
            <a:ext cx="7715304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357166"/>
            <a:ext cx="8143932" cy="6116786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Обновление операционных внеоборотных активов предприятия может осуществляться на простой или расширенной основе, отражая процесс простого или расширенного их воспроизводства.</a:t>
            </a:r>
          </a:p>
          <a:p>
            <a:pPr algn="just">
              <a:buNone/>
            </a:pPr>
            <a:r>
              <a:rPr lang="ru-RU" i="1" dirty="0" smtClean="0"/>
              <a:t>Простое воспроизводство операционных внеоборотных активов </a:t>
            </a:r>
            <a:r>
              <a:rPr lang="ru-RU" dirty="0" smtClean="0"/>
              <a:t>осуществляется по мере физического и морального их износа в пределах суммы накопленной амортизации (средств амортизационного фонда).</a:t>
            </a:r>
          </a:p>
          <a:p>
            <a:pPr algn="just">
              <a:buNone/>
            </a:pPr>
            <a:r>
              <a:rPr lang="ru-RU" dirty="0" smtClean="0"/>
              <a:t>Необходимый объем обновления операционных внеоборотных активов в процессе простого их воспроизводства определяется по следующей формуле: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sz="quarter" idx="1"/>
          </p:nvPr>
        </p:nvPicPr>
        <p:blipFill>
          <a:blip r:embed="rId2" cstate="print"/>
          <a:srcRect l="27836" t="53759" r="43049" b="26423"/>
          <a:stretch>
            <a:fillRect/>
          </a:stretch>
        </p:blipFill>
        <p:spPr bwMode="auto">
          <a:xfrm>
            <a:off x="571472" y="428604"/>
            <a:ext cx="7786742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28604"/>
            <a:ext cx="7972452" cy="6045348"/>
          </a:xfrm>
        </p:spPr>
        <p:txBody>
          <a:bodyPr/>
          <a:lstStyle/>
          <a:p>
            <a:pPr algn="just">
              <a:buNone/>
            </a:pPr>
            <a:r>
              <a:rPr lang="ru-RU" i="1" u="sng" dirty="0" smtClean="0"/>
              <a:t>Расширенное воспроизводство операционных внеоборотных активов </a:t>
            </a:r>
            <a:r>
              <a:rPr lang="ru-RU" dirty="0" smtClean="0"/>
              <a:t>осуществляется с учетом необходимости формирования новых их видов не только за счет суммы накопленной амортизации, но и за счет других финансовых источников (прибыли, долгосрочных финансовых кредитов и т.п.). </a:t>
            </a:r>
          </a:p>
          <a:p>
            <a:pPr algn="just">
              <a:buNone/>
            </a:pPr>
            <a:r>
              <a:rPr lang="ru-RU" dirty="0" smtClean="0"/>
              <a:t>Необходимый объем обновления операционных внеоборотных активов в процессе расширенного их воспроизводства определяется по следующей формуле: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357166"/>
            <a:ext cx="8286808" cy="6116786"/>
          </a:xfrm>
        </p:spPr>
        <p:txBody>
          <a:bodyPr/>
          <a:lstStyle/>
          <a:p>
            <a:pPr marL="457200" indent="-457200">
              <a:buNone/>
            </a:pPr>
            <a:r>
              <a:rPr lang="ru-RU" b="1" dirty="0" smtClean="0"/>
              <a:t>1. Внеоборотные активы: понятие и классификация</a:t>
            </a:r>
          </a:p>
          <a:p>
            <a:pPr marL="457200" indent="-457200" algn="just">
              <a:buNone/>
            </a:pPr>
            <a:r>
              <a:rPr lang="ru-RU" u="sng" dirty="0" smtClean="0"/>
              <a:t>Внеоборотные активы (Основной капитал) </a:t>
            </a:r>
            <a:r>
              <a:rPr lang="ru-RU" dirty="0" smtClean="0"/>
              <a:t>– это сумма капитала, вложенного в совокупность материально-вещественных объектов и ценностей, используемых в процессе производства для воздействия на предметы труда и их преобразование в пригодные к потреблению продукты. </a:t>
            </a:r>
          </a:p>
          <a:p>
            <a:pPr marL="457200" indent="-457200" algn="just">
              <a:buNone/>
            </a:pPr>
            <a:r>
              <a:rPr lang="ru-RU" dirty="0" smtClean="0"/>
              <a:t>Внеоборотные активы участвуют во множестве циклов производства, служат в течение длительного времени и переносит свою стоимость на стоимость производимых с его помощью товаров постепенно, по мере износа путем начисления амортизации. </a:t>
            </a:r>
          </a:p>
          <a:p>
            <a:pPr marL="457200" indent="-457200" algn="just">
              <a:buNone/>
            </a:pPr>
            <a:r>
              <a:rPr lang="ru-RU" dirty="0" smtClean="0"/>
              <a:t>В составе внеоборотные активов различают </a:t>
            </a:r>
            <a:r>
              <a:rPr lang="ru-RU" u="sng" dirty="0" smtClean="0"/>
              <a:t>активную</a:t>
            </a:r>
            <a:r>
              <a:rPr lang="ru-RU" dirty="0" smtClean="0"/>
              <a:t> и </a:t>
            </a:r>
            <a:r>
              <a:rPr lang="ru-RU" u="sng" dirty="0" smtClean="0"/>
              <a:t>пассивную</a:t>
            </a:r>
            <a:r>
              <a:rPr lang="ru-RU" dirty="0" smtClean="0"/>
              <a:t> части. </a:t>
            </a:r>
            <a:endParaRPr lang="ru-RU" b="1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sz="quarter" idx="1"/>
          </p:nvPr>
        </p:nvPicPr>
        <p:blipFill>
          <a:blip r:embed="rId2" cstate="print"/>
          <a:srcRect l="26842" t="85899" r="42740" b="4784"/>
          <a:stretch>
            <a:fillRect/>
          </a:stretch>
        </p:blipFill>
        <p:spPr bwMode="auto">
          <a:xfrm>
            <a:off x="1142976" y="571480"/>
            <a:ext cx="6277224" cy="195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 l="26856" t="15262" r="43532" b="62391"/>
          <a:stretch>
            <a:fillRect/>
          </a:stretch>
        </p:blipFill>
        <p:spPr bwMode="auto">
          <a:xfrm>
            <a:off x="642910" y="2571744"/>
            <a:ext cx="7215238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285728"/>
            <a:ext cx="8072494" cy="6188224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К </a:t>
            </a:r>
            <a:r>
              <a:rPr lang="ru-RU" u="sng" dirty="0" smtClean="0"/>
              <a:t>активной части </a:t>
            </a:r>
            <a:r>
              <a:rPr lang="ru-RU" dirty="0" smtClean="0"/>
              <a:t>внеоборотных активов относятся машины, оборудование, транспортные средства, непосредственно участвующие в переработке, преобразовании и перемещении предметов труда. Активная часть внеоборотных активов наиболее подвижна и динамична, в наибольшей степени подвержена влиянию научно-технического прогресса. </a:t>
            </a:r>
          </a:p>
          <a:p>
            <a:pPr algn="just">
              <a:buNone/>
            </a:pPr>
            <a:r>
              <a:rPr lang="ru-RU" dirty="0" smtClean="0"/>
              <a:t>К </a:t>
            </a:r>
            <a:r>
              <a:rPr lang="ru-RU" u="sng" dirty="0" smtClean="0"/>
              <a:t>пассивной части </a:t>
            </a:r>
            <a:r>
              <a:rPr lang="ru-RU" dirty="0" smtClean="0"/>
              <a:t>внеоборотных активов относятся здания и сооружения, от наличия, состава и состояния которых зависят условия труда, функционирование машин и оборудования.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sz="quarter" idx="1"/>
          </p:nvPr>
        </p:nvPicPr>
        <p:blipFill>
          <a:blip r:embed="rId2" cstate="print"/>
          <a:srcRect l="37881" t="23690" r="38431" b="14351"/>
          <a:stretch>
            <a:fillRect/>
          </a:stretch>
        </p:blipFill>
        <p:spPr bwMode="auto">
          <a:xfrm>
            <a:off x="642910" y="0"/>
            <a:ext cx="72866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85728"/>
            <a:ext cx="7972452" cy="6188224"/>
          </a:xfrm>
        </p:spPr>
        <p:txBody>
          <a:bodyPr/>
          <a:lstStyle/>
          <a:p>
            <a:pPr algn="just">
              <a:buNone/>
            </a:pPr>
            <a:r>
              <a:rPr lang="ru-RU" i="1" dirty="0" smtClean="0"/>
              <a:t>Особенности управления операционными внеоборотными активами в значительной мере определяются спецификой цикла их стоимостного кругооборота</a:t>
            </a:r>
            <a:r>
              <a:rPr lang="ru-RU" dirty="0" smtClean="0"/>
              <a:t>. Внеоборотные операционные активы в процессе полного цикла стоимостного кругооборота проходят </a:t>
            </a:r>
            <a:r>
              <a:rPr lang="ru-RU" u="sng" dirty="0" smtClean="0"/>
              <a:t>три основные стадии</a:t>
            </a:r>
            <a:r>
              <a:rPr lang="ru-RU" dirty="0" smtClean="0"/>
              <a:t>.</a:t>
            </a:r>
          </a:p>
          <a:p>
            <a:pPr algn="just"/>
            <a:r>
              <a:rPr lang="ru-RU" i="1" u="sng" dirty="0" smtClean="0"/>
              <a:t>На первой стадии </a:t>
            </a:r>
            <a:r>
              <a:rPr lang="ru-RU" dirty="0" smtClean="0"/>
              <a:t>сформированные предприятием внеоборотные операционные активы (основные средства и нематериальные активы) в процессе своего использования и износа переносят часть своей стоимости на готовую продукцию; этот процесс осуществляется в течение многих операционных циклов и продолжается до полного износа отдельных видов внеоборотных операционных активов.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214290"/>
            <a:ext cx="8072494" cy="6357982"/>
          </a:xfrm>
        </p:spPr>
        <p:txBody>
          <a:bodyPr>
            <a:normAutofit/>
          </a:bodyPr>
          <a:lstStyle/>
          <a:p>
            <a:pPr algn="just"/>
            <a:r>
              <a:rPr lang="ru-RU" i="1" u="sng" dirty="0" smtClean="0"/>
              <a:t>На второй стадии </a:t>
            </a:r>
            <a:r>
              <a:rPr lang="ru-RU" dirty="0" smtClean="0"/>
              <a:t>в процессе реализации продукции износ внеоборотных операционных активов накапливается на предприятии в форме амортизационного фонда.</a:t>
            </a:r>
          </a:p>
          <a:p>
            <a:pPr algn="just"/>
            <a:r>
              <a:rPr lang="ru-RU" i="1" u="sng" dirty="0" smtClean="0"/>
              <a:t>На третьей </a:t>
            </a:r>
            <a:r>
              <a:rPr lang="ru-RU" u="sng" dirty="0" smtClean="0"/>
              <a:t>стадии </a:t>
            </a:r>
            <a:r>
              <a:rPr lang="ru-RU" dirty="0" smtClean="0"/>
              <a:t>средства амортизационного фонда как часть собственных финансовых ресурсов предприятия направляются на восстановление действующих (текущий и капитальный ремонт) или период времени, в течение которого совершается полный цикл кругооборота стоимости конкретных видов операционных внеоборотных активов, характеризует срок их службы. 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57166"/>
            <a:ext cx="7972452" cy="611678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Он рассчитывается по следующей формуле:</a:t>
            </a:r>
          </a:p>
          <a:p>
            <a:pPr algn="ctr">
              <a:buNone/>
            </a:pPr>
            <a:endParaRPr lang="ru-RU" sz="2800" b="1" dirty="0" smtClean="0"/>
          </a:p>
          <a:p>
            <a:pPr algn="ctr">
              <a:buNone/>
            </a:pPr>
            <a:r>
              <a:rPr lang="ru-RU" sz="2800" b="1" dirty="0" smtClean="0"/>
              <a:t>ПО</a:t>
            </a:r>
            <a:r>
              <a:rPr lang="ru-RU" sz="2800" b="1" baseline="-25000" dirty="0" smtClean="0"/>
              <a:t>ва</a:t>
            </a:r>
            <a:r>
              <a:rPr lang="ru-RU" sz="2800" b="1" dirty="0" smtClean="0"/>
              <a:t>= 100 / </a:t>
            </a:r>
            <a:r>
              <a:rPr lang="ru-RU" sz="2800" dirty="0" smtClean="0"/>
              <a:t> </a:t>
            </a:r>
            <a:r>
              <a:rPr lang="ru-RU" sz="2800" b="1" dirty="0" smtClean="0"/>
              <a:t>Н</a:t>
            </a:r>
            <a:r>
              <a:rPr lang="ru-RU" sz="2800" b="1" baseline="-25000" dirty="0" smtClean="0"/>
              <a:t>а</a:t>
            </a:r>
            <a:r>
              <a:rPr lang="ru-RU" b="1" dirty="0" smtClean="0"/>
              <a:t> ,</a:t>
            </a:r>
          </a:p>
          <a:p>
            <a:pPr algn="ctr">
              <a:buNone/>
            </a:pPr>
            <a:endParaRPr lang="ru-RU" b="1" dirty="0" smtClean="0"/>
          </a:p>
          <a:p>
            <a:pPr>
              <a:buNone/>
            </a:pPr>
            <a:r>
              <a:rPr lang="ru-RU" dirty="0" smtClean="0"/>
              <a:t>где </a:t>
            </a:r>
            <a:r>
              <a:rPr lang="ru-RU" b="1" dirty="0" smtClean="0"/>
              <a:t>ПО</a:t>
            </a:r>
            <a:r>
              <a:rPr lang="ru-RU" b="1" baseline="-25000" dirty="0" smtClean="0"/>
              <a:t>ва</a:t>
            </a:r>
            <a:r>
              <a:rPr lang="ru-RU" dirty="0" smtClean="0"/>
              <a:t> — период времени полного оборота (срок службы) конкретных видов операционных внеоборотных активов, лет;</a:t>
            </a:r>
          </a:p>
          <a:p>
            <a:pPr>
              <a:buNone/>
            </a:pPr>
            <a:r>
              <a:rPr lang="ru-RU" b="1" dirty="0" smtClean="0"/>
              <a:t>Н</a:t>
            </a:r>
            <a:r>
              <a:rPr lang="ru-RU" b="1" baseline="-25000" dirty="0" smtClean="0"/>
              <a:t>а</a:t>
            </a:r>
            <a:r>
              <a:rPr lang="ru-RU" b="1" dirty="0" smtClean="0"/>
              <a:t> </a:t>
            </a:r>
            <a:r>
              <a:rPr lang="ru-RU" dirty="0" smtClean="0"/>
              <a:t>— годовая норма амортизации соответствующего вида активов, %.</a:t>
            </a:r>
          </a:p>
          <a:p>
            <a:pPr algn="ctr">
              <a:buNone/>
            </a:pPr>
            <a:endParaRPr lang="ru-RU" b="1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14290"/>
            <a:ext cx="8043890" cy="6429420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2. Управление внеоборотными активами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l="17754" t="19362" r="32892" b="12073"/>
          <a:stretch>
            <a:fillRect/>
          </a:stretch>
        </p:blipFill>
        <p:spPr bwMode="auto">
          <a:xfrm>
            <a:off x="642910" y="785794"/>
            <a:ext cx="7643866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37</TotalTime>
  <Words>764</Words>
  <Application>Microsoft Office PowerPoint</Application>
  <PresentationFormat>Экран (4:3)</PresentationFormat>
  <Paragraphs>43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Эркер</vt:lpstr>
      <vt:lpstr>Управление внеоборотными активам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Управление внеоборотными активам</dc:title>
  <dc:creator>user</dc:creator>
  <cp:lastModifiedBy>Админ</cp:lastModifiedBy>
  <cp:revision>7</cp:revision>
  <dcterms:created xsi:type="dcterms:W3CDTF">2016-08-17T07:25:22Z</dcterms:created>
  <dcterms:modified xsi:type="dcterms:W3CDTF">2020-03-19T11:25:15Z</dcterms:modified>
</cp:coreProperties>
</file>