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Маркетинг персонала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маркетинг персонала?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7495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Маркетинг </a:t>
            </a:r>
            <a:r>
              <a:rPr lang="ru-RU" b="1" dirty="0" smtClean="0"/>
              <a:t>персонала </a:t>
            </a:r>
            <a:r>
              <a:rPr lang="ru-RU" dirty="0" smtClean="0"/>
              <a:t>– это вид управленческой деятельности, направленные на долговременное обеспечение компании необходимым персоналом.</a:t>
            </a:r>
          </a:p>
          <a:p>
            <a:endParaRPr lang="ru-RU" dirty="0"/>
          </a:p>
        </p:txBody>
      </p:sp>
      <p:pic>
        <p:nvPicPr>
          <p:cNvPr id="1026" name="Picture 2" descr="http://xn----9sblcsxdyrc2bg9c.xn--p1acf/wp-content/uploads/2020/01/5ef4869e389a913d06dc091b2e820b0f-rimg-w3869-h2681-gm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276600"/>
            <a:ext cx="5181600" cy="3061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задачи маркетинга персонала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355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выступает </a:t>
            </a:r>
            <a:r>
              <a:rPr lang="ru-RU" dirty="0" smtClean="0"/>
              <a:t>направлением планирования в области персонала (маркетинговые мероприятия по персоналу планируют);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создает </a:t>
            </a:r>
            <a:r>
              <a:rPr lang="ru-RU" dirty="0" smtClean="0"/>
              <a:t>информационную базу для работы с персоналом с помощью методов исследования внешнего и внутреннего рынка </a:t>
            </a:r>
            <a:r>
              <a:rPr lang="ru-RU" dirty="0" smtClean="0"/>
              <a:t>труда;</a:t>
            </a:r>
          </a:p>
          <a:p>
            <a:pPr>
              <a:buNone/>
            </a:pPr>
            <a:r>
              <a:rPr lang="ru-RU" dirty="0" smtClean="0"/>
              <a:t>3) направлен </a:t>
            </a:r>
            <a:r>
              <a:rPr lang="ru-RU" dirty="0" smtClean="0"/>
              <a:t>на достижение привлекательности работодателя через коммуникации с целевыми группами (сегментами рынка).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влияет на маркетинг персонала?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1676400"/>
            <a:ext cx="4114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Внешняя среда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48200" y="1676400"/>
            <a:ext cx="41148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Внутренняя среда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1000" y="2362200"/>
            <a:ext cx="4114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общеэкономическая ситуация и состояние отрасли деятельности</a:t>
            </a:r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381000" y="3276600"/>
            <a:ext cx="4114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технологии</a:t>
            </a:r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5105400"/>
            <a:ext cx="4114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законодательства</a:t>
            </a:r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81000" y="4191000"/>
            <a:ext cx="4114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особенности социальных потребностей</a:t>
            </a:r>
            <a:endParaRPr lang="ru-RU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8200" y="5105400"/>
            <a:ext cx="4114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источники покрытия кадровой         потребности</a:t>
            </a:r>
            <a:endParaRPr lang="ru-RU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4648200" y="4191000"/>
            <a:ext cx="4114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кадровый потенциал организации</a:t>
            </a:r>
            <a:endParaRPr lang="ru-RU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4648200" y="3276600"/>
            <a:ext cx="4114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финансовые ресурсы</a:t>
            </a:r>
            <a:endParaRPr lang="ru-RU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4648200" y="2362200"/>
            <a:ext cx="4114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цели организации</a:t>
            </a:r>
            <a:endParaRPr lang="ru-RU" dirty="0" smtClean="0"/>
          </a:p>
        </p:txBody>
      </p:sp>
      <p:cxnSp>
        <p:nvCxnSpPr>
          <p:cNvPr id="18" name="Прямая со стрелкой 17"/>
          <p:cNvCxnSpPr>
            <a:stCxn id="4" idx="2"/>
            <a:endCxn id="8" idx="0"/>
          </p:cNvCxnSpPr>
          <p:nvPr/>
        </p:nvCxnSpPr>
        <p:spPr>
          <a:xfrm rot="5400000">
            <a:off x="2324100" y="2247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9" idx="0"/>
          </p:cNvCxnSpPr>
          <p:nvPr/>
        </p:nvCxnSpPr>
        <p:spPr>
          <a:xfrm rot="5400000">
            <a:off x="2286794" y="3123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1" idx="0"/>
          </p:cNvCxnSpPr>
          <p:nvPr/>
        </p:nvCxnSpPr>
        <p:spPr>
          <a:xfrm rot="5400000">
            <a:off x="2286794" y="4037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2" idx="0"/>
          </p:cNvCxnSpPr>
          <p:nvPr/>
        </p:nvCxnSpPr>
        <p:spPr>
          <a:xfrm rot="5400000">
            <a:off x="6553994" y="4952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3" idx="0"/>
          </p:cNvCxnSpPr>
          <p:nvPr/>
        </p:nvCxnSpPr>
        <p:spPr>
          <a:xfrm rot="5400000">
            <a:off x="6553994" y="4037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0" idx="0"/>
          </p:cNvCxnSpPr>
          <p:nvPr/>
        </p:nvCxnSpPr>
        <p:spPr>
          <a:xfrm rot="5400000">
            <a:off x="2286794" y="4952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4" idx="0"/>
          </p:cNvCxnSpPr>
          <p:nvPr/>
        </p:nvCxnSpPr>
        <p:spPr>
          <a:xfrm rot="5400000">
            <a:off x="6553994" y="3123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6592094" y="2247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функции маркетинга персонала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b="1" dirty="0" smtClean="0"/>
              <a:t>Информационная</a:t>
            </a:r>
            <a:r>
              <a:rPr lang="ru-RU" dirty="0" smtClean="0"/>
              <a:t> </a:t>
            </a:r>
            <a:r>
              <a:rPr lang="ru-RU" b="1" dirty="0" smtClean="0"/>
              <a:t>функция</a:t>
            </a:r>
            <a:r>
              <a:rPr lang="ru-RU" dirty="0" smtClean="0"/>
              <a:t>, включающая:</a:t>
            </a:r>
          </a:p>
          <a:p>
            <a:r>
              <a:rPr lang="ru-RU" dirty="0" smtClean="0"/>
              <a:t>изучение требований к должностям и рабочим </a:t>
            </a:r>
            <a:r>
              <a:rPr lang="ru-RU" dirty="0" smtClean="0"/>
              <a:t>местам;</a:t>
            </a:r>
          </a:p>
          <a:p>
            <a:r>
              <a:rPr lang="ru-RU" dirty="0" smtClean="0"/>
              <a:t>исследование </a:t>
            </a:r>
            <a:r>
              <a:rPr lang="ru-RU" dirty="0" smtClean="0"/>
              <a:t>внешней и внутренней среды </a:t>
            </a:r>
            <a:r>
              <a:rPr lang="ru-RU" dirty="0" smtClean="0"/>
              <a:t>организации; </a:t>
            </a:r>
          </a:p>
          <a:p>
            <a:r>
              <a:rPr lang="ru-RU" dirty="0" smtClean="0"/>
              <a:t>исследование </a:t>
            </a:r>
            <a:r>
              <a:rPr lang="ru-RU" dirty="0" smtClean="0"/>
              <a:t>рынка труда; </a:t>
            </a:r>
            <a:endParaRPr lang="ru-RU" dirty="0" smtClean="0"/>
          </a:p>
          <a:p>
            <a:r>
              <a:rPr lang="ru-RU" dirty="0" smtClean="0"/>
              <a:t>изучение </a:t>
            </a:r>
            <a:r>
              <a:rPr lang="ru-RU" dirty="0" smtClean="0"/>
              <a:t>имиджа организации (компании) как работодателя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b="1" dirty="0" smtClean="0"/>
              <a:t>Коммуникационная </a:t>
            </a:r>
            <a:r>
              <a:rPr lang="ru-RU" b="1" dirty="0" smtClean="0"/>
              <a:t>функция</a:t>
            </a:r>
            <a:r>
              <a:rPr lang="ru-RU" dirty="0" smtClean="0"/>
              <a:t>, которая:</a:t>
            </a:r>
          </a:p>
          <a:p>
            <a:r>
              <a:rPr lang="ru-RU" dirty="0" smtClean="0"/>
              <a:t>устанавливает и реализует пути покрытия потребности в </a:t>
            </a:r>
            <a:r>
              <a:rPr lang="ru-RU" dirty="0" smtClean="0"/>
              <a:t>персонале; </a:t>
            </a:r>
          </a:p>
          <a:p>
            <a:r>
              <a:rPr lang="ru-RU" dirty="0" smtClean="0"/>
              <a:t>устанавливает </a:t>
            </a:r>
            <a:r>
              <a:rPr lang="ru-RU" dirty="0" smtClean="0"/>
              <a:t>коммуникации компании и потенциальных </a:t>
            </a:r>
            <a:r>
              <a:rPr lang="ru-RU" dirty="0" smtClean="0"/>
              <a:t>работников;</a:t>
            </a:r>
          </a:p>
          <a:p>
            <a:r>
              <a:rPr lang="ru-RU" dirty="0" smtClean="0"/>
              <a:t>представляет </a:t>
            </a:r>
            <a:r>
              <a:rPr lang="ru-RU" dirty="0" smtClean="0"/>
              <a:t>преимущества компании как  работодателя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реализуется коммуникативная функция?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62500" lnSpcReduction="20000"/>
          </a:bodyPr>
          <a:lstStyle/>
          <a:p>
            <a:pPr marL="0" indent="144000">
              <a:buNone/>
            </a:pPr>
            <a:r>
              <a:rPr lang="ru-RU" sz="2900" dirty="0" smtClean="0"/>
              <a:t>В ее рамках </a:t>
            </a:r>
            <a:r>
              <a:rPr lang="ru-RU" sz="2900" dirty="0" smtClean="0"/>
              <a:t>происходит</a:t>
            </a:r>
            <a:r>
              <a:rPr lang="ru-RU" sz="2900" dirty="0" smtClean="0"/>
              <a:t>:</a:t>
            </a:r>
          </a:p>
          <a:p>
            <a:pPr marL="0" lvl="0" indent="144000">
              <a:buNone/>
            </a:pPr>
            <a:r>
              <a:rPr lang="ru-RU" sz="2900" dirty="0" smtClean="0"/>
              <a:t>– сегментирование труда (по географическим, демографическим, </a:t>
            </a:r>
          </a:p>
          <a:p>
            <a:pPr marL="0" indent="144000">
              <a:buNone/>
            </a:pPr>
            <a:r>
              <a:rPr lang="ru-RU" sz="2900" dirty="0" smtClean="0"/>
              <a:t>экономическим, </a:t>
            </a:r>
            <a:r>
              <a:rPr lang="ru-RU" sz="2900" dirty="0" err="1" smtClean="0"/>
              <a:t>психографическим</a:t>
            </a:r>
            <a:r>
              <a:rPr lang="ru-RU" sz="2900" dirty="0" smtClean="0"/>
              <a:t>, поведенческим критериям);</a:t>
            </a:r>
          </a:p>
          <a:p>
            <a:pPr marL="0" lvl="0" indent="144000">
              <a:buNone/>
            </a:pPr>
            <a:r>
              <a:rPr lang="ru-RU" sz="2900" dirty="0" smtClean="0"/>
              <a:t>– установление источников и путей покрытия потребностей в </a:t>
            </a:r>
            <a:r>
              <a:rPr lang="ru-RU" sz="2900" dirty="0" smtClean="0"/>
              <a:t>персонале, которые, в свою очередь, могут быть активными и пассивными.</a:t>
            </a:r>
          </a:p>
          <a:p>
            <a:pPr marL="0" indent="144000"/>
            <a:r>
              <a:rPr lang="ru-RU" sz="2900" b="1" dirty="0" smtClean="0"/>
              <a:t>Активные пути </a:t>
            </a:r>
            <a:r>
              <a:rPr lang="ru-RU" sz="2900" dirty="0" smtClean="0"/>
              <a:t>покрытия потребности в персонале (А</a:t>
            </a:r>
            <a:r>
              <a:rPr lang="ru-RU" sz="2900" dirty="0" smtClean="0"/>
              <a:t>): набор </a:t>
            </a:r>
            <a:r>
              <a:rPr lang="ru-RU" sz="2900" dirty="0" smtClean="0"/>
              <a:t>в учебных заведениях по соглашениям, </a:t>
            </a:r>
            <a:r>
              <a:rPr lang="ru-RU" sz="2900" dirty="0" smtClean="0"/>
              <a:t>заявки </a:t>
            </a:r>
            <a:r>
              <a:rPr lang="ru-RU" sz="2900" dirty="0" smtClean="0"/>
              <a:t>в службы </a:t>
            </a:r>
            <a:r>
              <a:rPr lang="ru-RU" sz="2900" dirty="0" smtClean="0"/>
              <a:t>занятости, услуги </a:t>
            </a:r>
            <a:r>
              <a:rPr lang="ru-RU" sz="2900" dirty="0" smtClean="0"/>
              <a:t>консультантов по </a:t>
            </a:r>
            <a:r>
              <a:rPr lang="ru-RU" sz="2900" dirty="0" smtClean="0"/>
              <a:t>персоналу, через </a:t>
            </a:r>
            <a:r>
              <a:rPr lang="ru-RU" sz="2900" dirty="0" smtClean="0"/>
              <a:t>новых </a:t>
            </a:r>
            <a:r>
              <a:rPr lang="ru-RU" sz="2900" dirty="0" smtClean="0"/>
              <a:t>сотрудников, через </a:t>
            </a:r>
            <a:r>
              <a:rPr lang="ru-RU" sz="2900" dirty="0" smtClean="0"/>
              <a:t>лизинговые соглашения с другими работодателями.</a:t>
            </a:r>
          </a:p>
          <a:p>
            <a:pPr marL="0" indent="144000"/>
            <a:r>
              <a:rPr lang="ru-RU" sz="2900" b="1" dirty="0" smtClean="0"/>
              <a:t>Пассивные пути </a:t>
            </a:r>
            <a:r>
              <a:rPr lang="ru-RU" sz="2900" dirty="0" smtClean="0"/>
              <a:t>(П</a:t>
            </a:r>
            <a:r>
              <a:rPr lang="ru-RU" sz="2900" dirty="0" smtClean="0"/>
              <a:t>): рекламные </a:t>
            </a:r>
            <a:r>
              <a:rPr lang="ru-RU" sz="2900" dirty="0" smtClean="0"/>
              <a:t>объявления о вакансиях в СМИ и </a:t>
            </a:r>
            <a:r>
              <a:rPr lang="ru-RU" sz="2900" dirty="0" smtClean="0"/>
              <a:t>спецзаданиях, ожидание </a:t>
            </a:r>
            <a:r>
              <a:rPr lang="ru-RU" sz="2900" dirty="0" smtClean="0"/>
              <a:t>претендентов на вакансии после рекламной компании местного характера.</a:t>
            </a:r>
          </a:p>
          <a:p>
            <a:pPr marL="0" indent="144000">
              <a:buNone/>
            </a:pPr>
            <a:r>
              <a:rPr lang="ru-RU" sz="2900" dirty="0" smtClean="0"/>
              <a:t>Если ситуация на рынке труда благоприятная, то П</a:t>
            </a:r>
            <a:r>
              <a:rPr lang="ru-RU" sz="2900" baseline="-25000" dirty="0" smtClean="0"/>
              <a:t>1</a:t>
            </a:r>
            <a:r>
              <a:rPr lang="ru-RU" sz="2900" dirty="0" smtClean="0"/>
              <a:t>, П</a:t>
            </a:r>
            <a:r>
              <a:rPr lang="ru-RU" sz="2900" baseline="-25000" dirty="0" smtClean="0"/>
              <a:t>2;  </a:t>
            </a:r>
            <a:r>
              <a:rPr lang="ru-RU" sz="2900" dirty="0" smtClean="0"/>
              <a:t>если низкие затраты на приобретение персонала, то П</a:t>
            </a:r>
            <a:r>
              <a:rPr lang="ru-RU" sz="2900" baseline="-25000" dirty="0" smtClean="0"/>
              <a:t>2,  </a:t>
            </a:r>
            <a:r>
              <a:rPr lang="ru-RU" sz="2900" dirty="0" smtClean="0"/>
              <a:t>А</a:t>
            </a:r>
            <a:r>
              <a:rPr lang="ru-RU" sz="2900" baseline="-25000" dirty="0" smtClean="0"/>
              <a:t>1</a:t>
            </a:r>
            <a:r>
              <a:rPr lang="ru-RU" sz="2900" dirty="0" smtClean="0"/>
              <a:t> – А</a:t>
            </a:r>
            <a:r>
              <a:rPr lang="ru-RU" sz="2900" baseline="-25000" dirty="0" smtClean="0"/>
              <a:t>2</a:t>
            </a:r>
            <a:r>
              <a:rPr lang="ru-RU" sz="2900" dirty="0" smtClean="0"/>
              <a:t> – А</a:t>
            </a:r>
            <a:r>
              <a:rPr lang="ru-RU" sz="2900" baseline="-25000" dirty="0" smtClean="0"/>
              <a:t>4</a:t>
            </a:r>
            <a:r>
              <a:rPr lang="ru-RU" sz="2900" dirty="0" smtClean="0"/>
              <a:t> – А</a:t>
            </a:r>
            <a:r>
              <a:rPr lang="ru-RU" sz="2900" baseline="-25000" dirty="0" smtClean="0"/>
              <a:t>5</a:t>
            </a:r>
            <a:r>
              <a:rPr lang="ru-RU" sz="2900" dirty="0" smtClean="0"/>
              <a:t>; высокие – П</a:t>
            </a:r>
            <a:r>
              <a:rPr lang="ru-RU" sz="2900" baseline="-25000" dirty="0" smtClean="0"/>
              <a:t>1</a:t>
            </a:r>
            <a:r>
              <a:rPr lang="ru-RU" sz="2900" dirty="0" smtClean="0"/>
              <a:t>, А</a:t>
            </a:r>
            <a:r>
              <a:rPr lang="ru-RU" sz="2900" baseline="-25000" dirty="0" smtClean="0"/>
              <a:t>3</a:t>
            </a:r>
            <a:r>
              <a:rPr lang="ru-RU" sz="2900" dirty="0" smtClean="0"/>
              <a:t>, А</a:t>
            </a:r>
            <a:r>
              <a:rPr lang="ru-RU" sz="2900" baseline="-25000" dirty="0" smtClean="0"/>
              <a:t>4</a:t>
            </a:r>
            <a:endParaRPr lang="ru-RU" sz="2900" dirty="0" smtClean="0"/>
          </a:p>
          <a:p>
            <a:pPr marL="0" lvl="0" indent="144000">
              <a:buNone/>
            </a:pPr>
            <a:r>
              <a:rPr lang="ru-RU" sz="2900" dirty="0" smtClean="0"/>
              <a:t>– </a:t>
            </a:r>
            <a:r>
              <a:rPr lang="ru-RU" sz="2900" dirty="0" smtClean="0"/>
              <a:t>установление </a:t>
            </a:r>
            <a:r>
              <a:rPr lang="ru-RU" sz="2900" dirty="0" smtClean="0"/>
              <a:t>внутриорганизационных связей  - неформальные </a:t>
            </a:r>
          </a:p>
          <a:p>
            <a:pPr marL="0" indent="144000">
              <a:buNone/>
            </a:pPr>
            <a:r>
              <a:rPr lang="ru-RU" sz="2900" dirty="0" smtClean="0"/>
              <a:t>отклонения, социально-психологический климат (организация корпоративных праздников, спортивных мероприятий, внутрифирменных журналов</a:t>
            </a:r>
            <a:r>
              <a:rPr lang="ru-RU" sz="2900" dirty="0" smtClean="0"/>
              <a:t>).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профориентация?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4876800" cy="464515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 Профориентация</a:t>
            </a:r>
            <a:r>
              <a:rPr lang="ru-RU" dirty="0" smtClean="0"/>
              <a:t> </a:t>
            </a:r>
            <a:r>
              <a:rPr lang="ru-RU" dirty="0" smtClean="0"/>
              <a:t>– комплекс взаимосвязанных мер (экономических, педагогических мероприятий), направленных на формирование профессионального призвания, выявление способностей, интересов, пригодности и других факторов выбора профессии или смену рода деятельности, определения соответствия психофизических и социально-психологических качеств  требованиям избранного вида деятельности.</a:t>
            </a:r>
          </a:p>
          <a:p>
            <a:endParaRPr lang="ru-RU" dirty="0"/>
          </a:p>
        </p:txBody>
      </p:sp>
      <p:pic>
        <p:nvPicPr>
          <p:cNvPr id="29698" name="Picture 2" descr="https://s3.amazonaws.com/images.ecwid.com/images/15997975/10274711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828800"/>
            <a:ext cx="3989387" cy="3989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формы профессионально ориентационной работы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профессиональное </a:t>
            </a:r>
            <a:r>
              <a:rPr lang="ru-RU" dirty="0" smtClean="0"/>
              <a:t>просвещение </a:t>
            </a:r>
            <a:r>
              <a:rPr lang="ru-RU" dirty="0" smtClean="0"/>
              <a:t>– начальная </a:t>
            </a:r>
            <a:r>
              <a:rPr lang="ru-RU" dirty="0" smtClean="0"/>
              <a:t>профессиональная подготовка через уроки труда, кружков;</a:t>
            </a:r>
          </a:p>
          <a:p>
            <a:r>
              <a:rPr lang="ru-RU" dirty="0" smtClean="0"/>
              <a:t>профессиональная информация</a:t>
            </a:r>
            <a:r>
              <a:rPr lang="ru-RU" dirty="0" smtClean="0"/>
              <a:t> – </a:t>
            </a:r>
            <a:r>
              <a:rPr lang="ru-RU" dirty="0" smtClean="0"/>
              <a:t>ознакомление с ситуацией на рынке труда, перспективами, условиями работы в той или иной профессии;</a:t>
            </a:r>
          </a:p>
          <a:p>
            <a:r>
              <a:rPr lang="ru-RU" dirty="0" smtClean="0"/>
              <a:t>профессиональная </a:t>
            </a:r>
            <a:r>
              <a:rPr lang="ru-RU" dirty="0" smtClean="0"/>
              <a:t>консультация – оказание помощи в выборе профессии и места работы путем изучения личности;</a:t>
            </a:r>
          </a:p>
          <a:p>
            <a:r>
              <a:rPr lang="ru-RU" dirty="0" smtClean="0"/>
              <a:t>профессиональный </a:t>
            </a:r>
            <a:r>
              <a:rPr lang="ru-RU" dirty="0" smtClean="0"/>
              <a:t>отбор – участие в найме и отборе персонала с учетом требований профессии, рабочего места с целью лучшей профориентации работников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престиж профессии?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Престиж </a:t>
            </a:r>
            <a:r>
              <a:rPr lang="ru-RU" b="1" dirty="0" smtClean="0"/>
              <a:t>профессии </a:t>
            </a:r>
            <a:r>
              <a:rPr lang="ru-RU" dirty="0" smtClean="0"/>
              <a:t>– оценка ее в соответствии с принятой в обществе шкалой ценностей. Привлекательность профессии – желательность ее приобретения потенциальными работниками.</a:t>
            </a:r>
          </a:p>
          <a:p>
            <a:endParaRPr lang="ru-RU" dirty="0"/>
          </a:p>
        </p:txBody>
      </p:sp>
      <p:pic>
        <p:nvPicPr>
          <p:cNvPr id="27650" name="Picture 2" descr="http://proforientir42.ru/wp-content/uploads/2020/08/1-eAGW8hmp6q7OBGJXnqnfdw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657600"/>
            <a:ext cx="3429000" cy="2311718"/>
          </a:xfrm>
          <a:prstGeom prst="rect">
            <a:avLst/>
          </a:prstGeom>
          <a:noFill/>
        </p:spPr>
      </p:pic>
      <p:pic>
        <p:nvPicPr>
          <p:cNvPr id="27652" name="Picture 4" descr="https://www.registar.ru/assets/registar/img/d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0"/>
            <a:ext cx="4419600" cy="2486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499</Words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Маркетинг персонала</vt:lpstr>
      <vt:lpstr>Что такое маркетинг персонала?</vt:lpstr>
      <vt:lpstr>Основные задачи маркетинга персонала</vt:lpstr>
      <vt:lpstr>Что влияет на маркетинг персонала?</vt:lpstr>
      <vt:lpstr>Основные функции маркетинга персонала</vt:lpstr>
      <vt:lpstr>Как реализуется коммуникативная функция?</vt:lpstr>
      <vt:lpstr>Что такое профориентация?</vt:lpstr>
      <vt:lpstr>Основные формы профессионально ориентационной работы</vt:lpstr>
      <vt:lpstr>Что такое престиж профессии?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elmira</dc:creator>
  <cp:lastModifiedBy>user</cp:lastModifiedBy>
  <cp:revision>8</cp:revision>
  <dcterms:created xsi:type="dcterms:W3CDTF">2020-09-12T13:14:52Z</dcterms:created>
  <dcterms:modified xsi:type="dcterms:W3CDTF">2020-09-12T14:35:00Z</dcterms:modified>
</cp:coreProperties>
</file>