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8" r:id="rId5"/>
    <p:sldId id="259" r:id="rId6"/>
    <p:sldId id="260" r:id="rId7"/>
    <p:sldId id="280" r:id="rId8"/>
    <p:sldId id="282" r:id="rId9"/>
    <p:sldId id="263" r:id="rId10"/>
    <p:sldId id="264" r:id="rId11"/>
    <p:sldId id="281" r:id="rId12"/>
    <p:sldId id="265" r:id="rId13"/>
    <p:sldId id="266" r:id="rId14"/>
    <p:sldId id="267" r:id="rId15"/>
    <p:sldId id="268" r:id="rId16"/>
    <p:sldId id="269" r:id="rId17"/>
    <p:sldId id="283" r:id="rId18"/>
    <p:sldId id="284" r:id="rId19"/>
    <p:sldId id="285" r:id="rId20"/>
    <p:sldId id="286" r:id="rId21"/>
    <p:sldId id="287" r:id="rId22"/>
    <p:sldId id="288" r:id="rId23"/>
    <p:sldId id="289" r:id="rId24"/>
    <p:sldId id="290" r:id="rId25"/>
    <p:sldId id="291" r:id="rId26"/>
    <p:sldId id="292" r:id="rId27"/>
    <p:sldId id="301" r:id="rId28"/>
    <p:sldId id="293" r:id="rId29"/>
    <p:sldId id="295" r:id="rId30"/>
    <p:sldId id="296" r:id="rId31"/>
    <p:sldId id="297" r:id="rId32"/>
    <p:sldId id="298" r:id="rId33"/>
    <p:sldId id="299" r:id="rId34"/>
    <p:sldId id="300" r:id="rId35"/>
    <p:sldId id="302" r:id="rId36"/>
    <p:sldId id="303" r:id="rId37"/>
    <p:sldId id="304" r:id="rId38"/>
    <p:sldId id="305" r:id="rId39"/>
    <p:sldId id="306" r:id="rId40"/>
    <p:sldId id="294" r:id="rId41"/>
    <p:sldId id="307" r:id="rId42"/>
    <p:sldId id="308" r:id="rId43"/>
    <p:sldId id="309" r:id="rId44"/>
    <p:sldId id="310" r:id="rId45"/>
    <p:sldId id="311"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3375D14-E870-4679-8EBE-B164773E95A2}"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06542E-8546-4DC4-B5F2-9E947912FE01}"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375D14-E870-4679-8EBE-B164773E95A2}"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375D14-E870-4679-8EBE-B164773E95A2}"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375D14-E870-4679-8EBE-B164773E95A2}"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06542E-8546-4DC4-B5F2-9E947912FE0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375D14-E870-4679-8EBE-B164773E95A2}"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375D14-E870-4679-8EBE-B164773E95A2}"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06542E-8546-4DC4-B5F2-9E947912FE0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3375D14-E870-4679-8EBE-B164773E95A2}" type="datetimeFigureOut">
              <a:rPr lang="ru-RU" smtClean="0"/>
              <a:t>22.04.2020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406542E-8546-4DC4-B5F2-9E947912FE01}"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3375D14-E870-4679-8EBE-B164773E95A2}" type="datetimeFigureOut">
              <a:rPr lang="ru-RU" smtClean="0"/>
              <a:t>22.04.2020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75D14-E870-4679-8EBE-B164773E95A2}" type="datetimeFigureOut">
              <a:rPr lang="ru-RU" smtClean="0"/>
              <a:t>22.04.2020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375D14-E870-4679-8EBE-B164773E95A2}"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06542E-8546-4DC4-B5F2-9E947912FE0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375D14-E870-4679-8EBE-B164773E95A2}"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06542E-8546-4DC4-B5F2-9E947912FE01}"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3375D14-E870-4679-8EBE-B164773E95A2}" type="datetimeFigureOut">
              <a:rPr lang="ru-RU" smtClean="0"/>
              <a:t>22.04.2020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406542E-8546-4DC4-B5F2-9E947912FE0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43.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5" y="188640"/>
            <a:ext cx="8424936" cy="5760640"/>
          </a:xfrm>
        </p:spPr>
        <p:txBody>
          <a:bodyPr/>
          <a:lstStyle/>
          <a:p>
            <a:pPr marL="182880" indent="0" algn="ctr">
              <a:buNone/>
            </a:pPr>
            <a:r>
              <a:rPr lang="ru-RU" dirty="0">
                <a:effectLst/>
              </a:rPr>
              <a:t>Тема 6.  </a:t>
            </a:r>
            <a:r>
              <a:rPr lang="ru-RU" dirty="0" smtClean="0">
                <a:effectLst/>
              </a:rPr>
              <a:t/>
            </a:r>
            <a:br>
              <a:rPr lang="ru-RU" dirty="0" smtClean="0">
                <a:effectLst/>
              </a:rPr>
            </a:br>
            <a:r>
              <a:rPr lang="ru-RU" dirty="0" smtClean="0">
                <a:effectLst/>
              </a:rPr>
              <a:t>Анализ </a:t>
            </a:r>
            <a:r>
              <a:rPr lang="ru-RU" dirty="0">
                <a:effectLst/>
              </a:rPr>
              <a:t>источников средств финансирования инвестиций</a:t>
            </a:r>
            <a:br>
              <a:rPr lang="ru-RU" dirty="0">
                <a:effectLst/>
              </a:rPr>
            </a:br>
            <a:r>
              <a:rPr lang="ru-RU" dirty="0">
                <a:effectLst/>
              </a:rPr>
              <a:t/>
            </a:r>
            <a:br>
              <a:rPr lang="ru-RU" dirty="0">
                <a:effectLst/>
              </a:rPr>
            </a:br>
            <a:r>
              <a:rPr lang="ru-RU" dirty="0">
                <a:effectLst/>
              </a:rPr>
              <a:t/>
            </a:r>
            <a:br>
              <a:rPr lang="ru-RU" dirty="0">
                <a:effectLst/>
              </a:rPr>
            </a:br>
            <a:endParaRPr lang="ru-RU" dirty="0"/>
          </a:p>
        </p:txBody>
      </p:sp>
    </p:spTree>
    <p:extLst>
      <p:ext uri="{BB962C8B-B14F-4D97-AF65-F5344CB8AC3E}">
        <p14:creationId xmlns:p14="http://schemas.microsoft.com/office/powerpoint/2010/main" val="1785863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84976" cy="6494085"/>
          </a:xfrm>
          <a:prstGeom prst="rect">
            <a:avLst/>
          </a:prstGeom>
        </p:spPr>
        <p:txBody>
          <a:bodyPr wrap="square">
            <a:spAutoFit/>
          </a:bodyPr>
          <a:lstStyle/>
          <a:p>
            <a:pPr algn="ctr"/>
            <a:r>
              <a:rPr lang="ru-RU" sz="2000" b="1" dirty="0" smtClean="0"/>
              <a:t>Виды </a:t>
            </a:r>
            <a:r>
              <a:rPr lang="ru-RU" sz="2000" b="1" dirty="0"/>
              <a:t>финансирования инвестиционных проектов</a:t>
            </a:r>
            <a:r>
              <a:rPr lang="ru-RU" sz="2000" b="1" dirty="0" smtClean="0"/>
              <a:t>:</a:t>
            </a:r>
            <a:endParaRPr lang="ru-RU" sz="2000" b="1" dirty="0" smtClean="0"/>
          </a:p>
          <a:p>
            <a:pPr algn="ctr"/>
            <a:endParaRPr lang="ru-RU" b="1" dirty="0"/>
          </a:p>
          <a:p>
            <a:pPr algn="just"/>
            <a:r>
              <a:rPr lang="ru-RU" b="1" dirty="0" smtClean="0"/>
              <a:t>1. </a:t>
            </a:r>
            <a:r>
              <a:rPr lang="ru-RU" b="1" i="1" dirty="0" smtClean="0"/>
              <a:t>Бюджетное </a:t>
            </a:r>
            <a:r>
              <a:rPr lang="ru-RU" b="1" i="1" dirty="0"/>
              <a:t>финансирование</a:t>
            </a:r>
            <a:r>
              <a:rPr lang="ru-RU" i="1" dirty="0"/>
              <a:t> —</a:t>
            </a:r>
            <a:r>
              <a:rPr lang="ru-RU" dirty="0"/>
              <a:t> за счет средств федерального бюджета и бюджетов субъектов, предоставляемых на возвратной и безвозвратной основе. </a:t>
            </a:r>
            <a:endParaRPr lang="ru-RU" dirty="0" smtClean="0"/>
          </a:p>
          <a:p>
            <a:pPr algn="just"/>
            <a:r>
              <a:rPr lang="ru-RU" b="1" dirty="0"/>
              <a:t>2. </a:t>
            </a:r>
            <a:r>
              <a:rPr lang="ru-RU" b="1" i="1" dirty="0"/>
              <a:t>Акционерное финансирование</a:t>
            </a:r>
            <a:r>
              <a:rPr lang="ru-RU" i="1" dirty="0"/>
              <a:t> —</a:t>
            </a:r>
            <a:r>
              <a:rPr lang="ru-RU" dirty="0"/>
              <a:t> путем эмиссии ценных бумаг: </a:t>
            </a:r>
            <a:endParaRPr lang="ru-RU" sz="1200" dirty="0"/>
          </a:p>
          <a:p>
            <a:pPr lvl="1" algn="just"/>
            <a:r>
              <a:rPr lang="ru-RU" dirty="0"/>
              <a:t>• дополнительная эмиссия ценных бумаг под конкретный проект;</a:t>
            </a:r>
            <a:endParaRPr lang="ru-RU" sz="1200" dirty="0"/>
          </a:p>
          <a:p>
            <a:pPr lvl="1" algn="just"/>
            <a:r>
              <a:rPr lang="ru-RU" dirty="0"/>
              <a:t>• создание инвестиционных компаний, фондов с эмиссией ценных бумаг для финансирования инвестиционных </a:t>
            </a:r>
            <a:r>
              <a:rPr lang="ru-RU" dirty="0" smtClean="0"/>
              <a:t>проектов.</a:t>
            </a:r>
          </a:p>
          <a:p>
            <a:pPr marL="0" lvl="1" algn="just"/>
            <a:r>
              <a:rPr lang="ru-RU" b="1" dirty="0" smtClean="0"/>
              <a:t>3</a:t>
            </a:r>
            <a:r>
              <a:rPr lang="ru-RU" b="1" dirty="0"/>
              <a:t>. </a:t>
            </a:r>
            <a:r>
              <a:rPr lang="ru-RU" b="1" i="1" dirty="0"/>
              <a:t>Долгосрочное кредитование</a:t>
            </a:r>
            <a:r>
              <a:rPr lang="ru-RU" dirty="0"/>
              <a:t> (недостаточно развито в России по сравнению с мировыми показателями). Положительными чертами кредитов являются значительный объем средств и внешний контроль за использованием предоставленных ресурсов. К негативным особенностям банковского кредитования проектов можно отнести потерю части прибыли в связи с уплатой процентов по кредиту, а также необходимость предоставления залога и/или гарантий. Все это увеличивает степени риска из-за несвоевременного возврата </a:t>
            </a:r>
            <a:r>
              <a:rPr lang="ru-RU" dirty="0" smtClean="0"/>
              <a:t>кредита.</a:t>
            </a:r>
          </a:p>
          <a:p>
            <a:pPr marL="0" lvl="1" algn="just"/>
            <a:r>
              <a:rPr lang="ru-RU" b="1" dirty="0" smtClean="0"/>
              <a:t>4</a:t>
            </a:r>
            <a:r>
              <a:rPr lang="ru-RU" b="1" dirty="0"/>
              <a:t>. </a:t>
            </a:r>
            <a:r>
              <a:rPr lang="ru-RU" b="1" i="1" dirty="0"/>
              <a:t>Проектное финансирование</a:t>
            </a:r>
            <a:r>
              <a:rPr lang="ru-RU" dirty="0"/>
              <a:t> — в данном случае источником обслуживания долговых обязательств являются денежные потоки, генерируемые самим проектом, оценка затрат и доходов осуществляется с учетом распределения риска между всеми участниками проекта. В отличие от других форм данный вид финансирования обеспечивает более достоверную оценку платежеспособности и надежности заемщика и адекватное выявление жизнеспособности, реализуемости и эффективности проекта и его рисков</a:t>
            </a:r>
            <a:r>
              <a:rPr lang="ru-RU" dirty="0" smtClean="0"/>
              <a:t>.</a:t>
            </a:r>
            <a:endParaRPr lang="ru-RU" dirty="0" smtClean="0"/>
          </a:p>
        </p:txBody>
      </p:sp>
    </p:spTree>
    <p:extLst>
      <p:ext uri="{BB962C8B-B14F-4D97-AF65-F5344CB8AC3E}">
        <p14:creationId xmlns:p14="http://schemas.microsoft.com/office/powerpoint/2010/main" val="171353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4247317"/>
          </a:xfrm>
          <a:prstGeom prst="rect">
            <a:avLst/>
          </a:prstGeom>
        </p:spPr>
        <p:txBody>
          <a:bodyPr wrap="square">
            <a:spAutoFit/>
          </a:bodyPr>
          <a:lstStyle/>
          <a:p>
            <a:pPr algn="ctr"/>
            <a:r>
              <a:rPr lang="ru-RU" b="1" dirty="0"/>
              <a:t>Проектное финансирование принимает следующие формы</a:t>
            </a:r>
            <a:r>
              <a:rPr lang="ru-RU" dirty="0" smtClean="0"/>
              <a:t>:</a:t>
            </a:r>
          </a:p>
          <a:p>
            <a:pPr algn="ctr"/>
            <a:endParaRPr lang="ru-RU" dirty="0"/>
          </a:p>
          <a:p>
            <a:pPr lvl="0" algn="just"/>
            <a:r>
              <a:rPr lang="ru-RU" dirty="0"/>
              <a:t>• самофинансирование с полным регрессом на заемщика (при финансировании некрупных, малоприбыльных, некоммерческих проектов; заемщик принимает на себя риск, а кредитор — нет; стоимость заемных средств относительно низкая);</a:t>
            </a:r>
          </a:p>
          <a:p>
            <a:pPr lvl="0" algn="just"/>
            <a:r>
              <a:rPr lang="ru-RU" dirty="0"/>
              <a:t>• кредитное финансирование без регресса на заемщика (для проектов по выпуску конкурентоспособной продукции, обеспечивающих высокий уровень рентабельности; все риски берет на себя кредитор, стоимость привлеченного капитала высокая);</a:t>
            </a:r>
          </a:p>
          <a:p>
            <a:pPr lvl="0" algn="just"/>
            <a:r>
              <a:rPr lang="ru-RU" dirty="0"/>
              <a:t>• долевое (смешенное) финансирование с ограниченным регрессом на заемщика (наиболее распространенная форма: участники проекта распределяют генерируемые проектом риски, соответственно каждый заинтересован в положительных результатах реализации проекта на каждой стадии его осуществления).</a:t>
            </a:r>
          </a:p>
        </p:txBody>
      </p:sp>
    </p:spTree>
    <p:extLst>
      <p:ext uri="{BB962C8B-B14F-4D97-AF65-F5344CB8AC3E}">
        <p14:creationId xmlns:p14="http://schemas.microsoft.com/office/powerpoint/2010/main" val="386862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260648"/>
            <a:ext cx="8856984" cy="6408712"/>
          </a:xfrm>
        </p:spPr>
        <p:txBody>
          <a:bodyPr>
            <a:noAutofit/>
          </a:bodyPr>
          <a:lstStyle/>
          <a:p>
            <a:pPr algn="just"/>
            <a:r>
              <a:rPr lang="ru-RU" sz="1600" dirty="0" smtClean="0"/>
              <a:t>	</a:t>
            </a:r>
            <a:r>
              <a:rPr lang="ru-RU" sz="1800" dirty="0"/>
              <a:t>В процессе анализа необходимо изучить выполнение плана по формированию средств для инвестиционной деятельности в целом и по основным источникам и установить причины отклонения от плана. </a:t>
            </a:r>
            <a:endParaRPr lang="ru-RU" sz="1800" dirty="0" smtClean="0"/>
          </a:p>
          <a:p>
            <a:pPr algn="just"/>
            <a:r>
              <a:rPr lang="ru-RU" sz="1800" dirty="0"/>
              <a:t>	</a:t>
            </a:r>
            <a:r>
              <a:rPr lang="ru-RU" sz="1800" dirty="0" smtClean="0"/>
              <a:t>Следует </a:t>
            </a:r>
            <a:r>
              <a:rPr lang="ru-RU" sz="1800" dirty="0"/>
              <a:t>также проанализировать изменения в структуре источников средств на эти цели,  установить,  насколько оптимально сочетаются собственные и заемные средства.  </a:t>
            </a:r>
            <a:endParaRPr lang="ru-RU" sz="1800" dirty="0" smtClean="0"/>
          </a:p>
          <a:p>
            <a:pPr algn="just"/>
            <a:r>
              <a:rPr lang="ru-RU" sz="1800" dirty="0"/>
              <a:t>	</a:t>
            </a:r>
            <a:r>
              <a:rPr lang="ru-RU" sz="1800" dirty="0" smtClean="0"/>
              <a:t>Если </a:t>
            </a:r>
            <a:r>
              <a:rPr lang="ru-RU" sz="1800" dirty="0"/>
              <a:t>доля  последних возрастает,  то  это  может привести к неустойчивости экономики предприятия, увеличению его зависимости от банков и других организаций. </a:t>
            </a:r>
            <a:endParaRPr lang="ru-RU" sz="1800" dirty="0" smtClean="0"/>
          </a:p>
          <a:p>
            <a:r>
              <a:rPr lang="ru-RU" sz="1800" dirty="0" smtClean="0"/>
              <a:t>	</a:t>
            </a:r>
          </a:p>
          <a:p>
            <a:r>
              <a:rPr lang="ru-RU" sz="1800" dirty="0"/>
              <a:t>	</a:t>
            </a:r>
            <a:r>
              <a:rPr lang="ru-RU" sz="1800" dirty="0" smtClean="0"/>
              <a:t>Доля </a:t>
            </a:r>
            <a:r>
              <a:rPr lang="ru-RU" sz="1800" dirty="0"/>
              <a:t>заемных источников финансирования  капитальных вложений зависит от следующих  факторов:</a:t>
            </a:r>
          </a:p>
          <a:p>
            <a:pPr marL="742950" lvl="1" indent="-285750" algn="just">
              <a:buFont typeface="Arial" pitchFamily="34" charset="0"/>
              <a:buChar char="•"/>
            </a:pPr>
            <a:r>
              <a:rPr lang="ru-RU" sz="1400" dirty="0"/>
              <a:t> </a:t>
            </a:r>
            <a:r>
              <a:rPr lang="ru-RU" sz="1600" dirty="0"/>
              <a:t>достаточности собственных средств для обновления и расширения материально-технической базы предприятия;</a:t>
            </a:r>
          </a:p>
          <a:p>
            <a:pPr marL="742950" lvl="1" indent="-285750" algn="just">
              <a:buFont typeface="Arial" pitchFamily="34" charset="0"/>
              <a:buChar char="•"/>
            </a:pPr>
            <a:r>
              <a:rPr lang="ru-RU" sz="1600" dirty="0"/>
              <a:t> уровня реальных процентных ставок по долгосрочным кредитам банка с учетом инфляционных ожиданий и эффекта финансового рычага;</a:t>
            </a:r>
          </a:p>
          <a:p>
            <a:pPr marL="742950" lvl="1" indent="-285750" algn="just">
              <a:buFont typeface="Arial" pitchFamily="34" charset="0"/>
              <a:buChar char="•"/>
            </a:pPr>
            <a:r>
              <a:rPr lang="ru-RU" sz="1600" dirty="0"/>
              <a:t> уровня </a:t>
            </a:r>
            <a:r>
              <a:rPr lang="ru-RU" sz="1600" dirty="0" err="1"/>
              <a:t>кредитоемкости</a:t>
            </a:r>
            <a:r>
              <a:rPr lang="ru-RU" sz="1600" dirty="0"/>
              <a:t> предприятия и доступности для него получения долгосрочного кредита;</a:t>
            </a:r>
          </a:p>
          <a:p>
            <a:pPr marL="742950" lvl="1" indent="-285750" algn="just">
              <a:buFont typeface="Arial" pitchFamily="34" charset="0"/>
              <a:buChar char="•"/>
            </a:pPr>
            <a:r>
              <a:rPr lang="ru-RU" sz="1600" dirty="0"/>
              <a:t> достигнутого уровня финансового </a:t>
            </a:r>
            <a:r>
              <a:rPr lang="ru-RU" sz="1600" dirty="0" err="1"/>
              <a:t>левериджа</a:t>
            </a:r>
            <a:r>
              <a:rPr lang="ru-RU" sz="1600" dirty="0"/>
              <a:t> (соотношения собственного и заемного капитала), определяющего финансовую устойчивость предприятия. </a:t>
            </a:r>
          </a:p>
          <a:p>
            <a:pPr algn="just"/>
            <a:endParaRPr lang="ru-RU" sz="1600" dirty="0"/>
          </a:p>
        </p:txBody>
      </p:sp>
    </p:spTree>
    <p:extLst>
      <p:ext uri="{BB962C8B-B14F-4D97-AF65-F5344CB8AC3E}">
        <p14:creationId xmlns:p14="http://schemas.microsoft.com/office/powerpoint/2010/main" val="234240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type="subTitle" idx="1"/>
          </p:nvPr>
        </p:nvSpPr>
        <p:spPr>
          <a:xfrm>
            <a:off x="107504" y="1124744"/>
            <a:ext cx="8856984" cy="5472608"/>
          </a:xfrm>
        </p:spPr>
        <p:txBody>
          <a:bodyPr>
            <a:normAutofit/>
          </a:bodyPr>
          <a:lstStyle/>
          <a:p>
            <a:r>
              <a:rPr lang="ru-RU" dirty="0" smtClean="0"/>
              <a:t>	</a:t>
            </a:r>
            <a:r>
              <a:rPr lang="ru-RU" dirty="0"/>
              <a:t>Цена каждого из источников финансирования инвестиций различна.</a:t>
            </a:r>
          </a:p>
          <a:p>
            <a:r>
              <a:rPr lang="ru-RU" dirty="0" smtClean="0"/>
              <a:t>	Известно</a:t>
            </a:r>
            <a:r>
              <a:rPr lang="ru-RU" dirty="0"/>
              <a:t>, что цена капитала представляет собой общую сумму средств, которую нужно уплатить за использование определенного объема финансовых ресурсов, выраженную в процентах к этому объему :</a:t>
            </a:r>
          </a:p>
          <a:p>
            <a:endParaRPr lang="ru-RU" dirty="0" smtClean="0"/>
          </a:p>
          <a:p>
            <a:r>
              <a:rPr lang="ru-RU" dirty="0" smtClean="0"/>
              <a:t>где </a:t>
            </a:r>
            <a:r>
              <a:rPr lang="ru-RU" dirty="0" err="1"/>
              <a:t>ri</a:t>
            </a:r>
            <a:r>
              <a:rPr lang="ru-RU" dirty="0"/>
              <a:t> — цена i-</a:t>
            </a:r>
            <a:r>
              <a:rPr lang="ru-RU" dirty="0" err="1"/>
              <a:t>го</a:t>
            </a:r>
            <a:r>
              <a:rPr lang="ru-RU" dirty="0"/>
              <a:t> источника средств финансирования;</a:t>
            </a:r>
          </a:p>
          <a:p>
            <a:r>
              <a:rPr lang="ru-RU" dirty="0" err="1"/>
              <a:t>Ci</a:t>
            </a:r>
            <a:r>
              <a:rPr lang="ru-RU" dirty="0"/>
              <a:t> — годовые финансовые издержки по обслуживанию средств i-</a:t>
            </a:r>
            <a:r>
              <a:rPr lang="ru-RU" dirty="0" err="1"/>
              <a:t>го</a:t>
            </a:r>
            <a:r>
              <a:rPr lang="ru-RU" dirty="0"/>
              <a:t> источника финансирования;</a:t>
            </a:r>
          </a:p>
          <a:p>
            <a:r>
              <a:rPr lang="ru-RU" dirty="0" err="1"/>
              <a:t>Ii</a:t>
            </a:r>
            <a:r>
              <a:rPr lang="ru-RU" dirty="0"/>
              <a:t> — сумма средств, полученная из i-</a:t>
            </a:r>
            <a:r>
              <a:rPr lang="ru-RU" dirty="0" err="1"/>
              <a:t>го</a:t>
            </a:r>
            <a:r>
              <a:rPr lang="ru-RU" dirty="0"/>
              <a:t> источника финансирования</a:t>
            </a:r>
            <a:endParaRPr lang="ru-RU" dirty="0"/>
          </a:p>
        </p:txBody>
      </p:sp>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a:t>2. Анализ цены собственных и заемных </a:t>
            </a:r>
            <a:r>
              <a:rPr lang="ru-RU" sz="2800" b="1" dirty="0" smtClean="0"/>
              <a:t>источников.</a:t>
            </a:r>
            <a:endParaRPr lang="ru-RU"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399" y="3258121"/>
            <a:ext cx="1288609" cy="602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240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260648"/>
            <a:ext cx="8280920" cy="6120680"/>
          </a:xfrm>
        </p:spPr>
        <p:txBody>
          <a:bodyPr>
            <a:normAutofit lnSpcReduction="10000"/>
          </a:bodyPr>
          <a:lstStyle/>
          <a:p>
            <a:pPr algn="just"/>
            <a:r>
              <a:rPr lang="ru-RU" sz="2500" dirty="0" smtClean="0"/>
              <a:t>	</a:t>
            </a:r>
            <a:r>
              <a:rPr lang="ru-RU" sz="2500" b="1" dirty="0" smtClean="0"/>
              <a:t>Цена </a:t>
            </a:r>
            <a:r>
              <a:rPr lang="ru-RU" sz="2500" b="1" dirty="0"/>
              <a:t>каждого из </a:t>
            </a:r>
            <a:r>
              <a:rPr lang="ru-RU" sz="2500" b="1" dirty="0" smtClean="0"/>
              <a:t>источников </a:t>
            </a:r>
            <a:r>
              <a:rPr lang="ru-RU" sz="2500" dirty="0" smtClean="0"/>
              <a:t>(банковский </a:t>
            </a:r>
            <a:r>
              <a:rPr lang="ru-RU" sz="2500" dirty="0"/>
              <a:t>кредит, облигационный заем, привилегированные акции, обыкновенные акции, нераспределенная </a:t>
            </a:r>
            <a:r>
              <a:rPr lang="ru-RU" sz="2500" dirty="0" smtClean="0"/>
              <a:t>прибыль) определяется по соответствующей методике. </a:t>
            </a:r>
          </a:p>
          <a:p>
            <a:pPr algn="just"/>
            <a:r>
              <a:rPr lang="ru-RU" sz="2800" dirty="0" smtClean="0"/>
              <a:t>	При </a:t>
            </a:r>
            <a:r>
              <a:rPr lang="ru-RU" sz="2800" dirty="0"/>
              <a:t>определении </a:t>
            </a:r>
            <a:r>
              <a:rPr lang="ru-RU" sz="2800" b="1" dirty="0"/>
              <a:t>цены банковского </a:t>
            </a:r>
            <a:r>
              <a:rPr lang="ru-RU" sz="2800" b="1" dirty="0" smtClean="0"/>
              <a:t>кредита </a:t>
            </a:r>
            <a:r>
              <a:rPr lang="ru-RU" sz="2800" dirty="0" smtClean="0"/>
              <a:t>исходят </a:t>
            </a:r>
            <a:r>
              <a:rPr lang="ru-RU" sz="2800" dirty="0"/>
              <a:t>из размера годовой процентной </a:t>
            </a:r>
            <a:r>
              <a:rPr lang="ru-RU" sz="2800" dirty="0" smtClean="0"/>
              <a:t>ставки,  </a:t>
            </a:r>
            <a:r>
              <a:rPr lang="ru-RU" sz="2800" dirty="0"/>
              <a:t>применяемой схемы начисления процентов (простые или сложные проценты), </a:t>
            </a:r>
            <a:r>
              <a:rPr lang="ru-RU" sz="2800" dirty="0" smtClean="0"/>
              <a:t>числа </a:t>
            </a:r>
            <a:r>
              <a:rPr lang="ru-RU" sz="2800" dirty="0"/>
              <a:t>внутригодовых процентных начислений</a:t>
            </a:r>
            <a:r>
              <a:rPr lang="ru-RU" sz="2800" dirty="0" smtClean="0"/>
              <a:t>.</a:t>
            </a:r>
          </a:p>
          <a:p>
            <a:pPr algn="just"/>
            <a:r>
              <a:rPr lang="ru-RU" sz="2800" dirty="0" smtClean="0"/>
              <a:t>	Чтобы обеспечить сравнимость различных контрактов рассчитывают эффективную годовую процентную ставку </a:t>
            </a:r>
            <a:r>
              <a:rPr lang="ru-RU" sz="2800" dirty="0" err="1"/>
              <a:t>r</a:t>
            </a:r>
            <a:r>
              <a:rPr lang="ru-RU" sz="2800" baseline="-25000" dirty="0" err="1"/>
              <a:t>е</a:t>
            </a:r>
            <a:r>
              <a:rPr lang="ru-RU" sz="2800" dirty="0"/>
              <a:t>.</a:t>
            </a:r>
          </a:p>
          <a:p>
            <a:pPr algn="just"/>
            <a:endParaRPr lang="ru-RU" sz="2800" dirty="0"/>
          </a:p>
          <a:p>
            <a:endParaRPr lang="ru-RU"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396" y="5805264"/>
            <a:ext cx="269276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240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424936" cy="6192688"/>
          </a:xfrm>
        </p:spPr>
        <p:txBody>
          <a:bodyPr>
            <a:normAutofit/>
          </a:bodyPr>
          <a:lstStyle/>
          <a:p>
            <a:pPr indent="457200" algn="just"/>
            <a:r>
              <a:rPr lang="ru-RU" dirty="0" smtClean="0"/>
              <a:t>	</a:t>
            </a:r>
            <a:r>
              <a:rPr lang="ru-RU" dirty="0"/>
              <a:t>Понимание роли эффективной ставки чрезвычайно важно для инвестора, поскольку принятие решения о привлечении средств, например кредита банка, делается чаще всего исходя из приемлемости предлагаемой процентной ставки, которая в этом случае характеризует относительные расходы заемщика.</a:t>
            </a:r>
          </a:p>
          <a:p>
            <a:pPr indent="457200" algn="just"/>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708921"/>
            <a:ext cx="7955319"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240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r>
              <a:rPr lang="ru-RU" dirty="0" smtClean="0"/>
              <a:t>	</a:t>
            </a:r>
            <a:r>
              <a:rPr lang="ru-RU" dirty="0"/>
              <a:t> </a:t>
            </a:r>
            <a:r>
              <a:rPr lang="ru-RU" dirty="0"/>
              <a:t>В процессе анализа заемного капитала важно обращать внимание на существующий порядок налогообложения </a:t>
            </a:r>
            <a:r>
              <a:rPr lang="ru-RU" dirty="0" smtClean="0"/>
              <a:t>прибыли.</a:t>
            </a:r>
          </a:p>
          <a:p>
            <a:pPr algn="just"/>
            <a:r>
              <a:rPr lang="ru-RU" dirty="0" smtClean="0"/>
              <a:t>	В </a:t>
            </a:r>
            <a:r>
              <a:rPr lang="ru-RU" dirty="0"/>
              <a:t>случае если проценты по полученным заемным средствам признаются в качестве расходов, учитываемых при определении налогооблагаемой прибыли (см. ст. 269 гл. 25 Налогового кодекса РФ), то </a:t>
            </a:r>
            <a:r>
              <a:rPr lang="ru-RU" b="1" dirty="0"/>
              <a:t>значение показателя «цена заемного капитала» рекомендуется корректировать на сумму сэкономленного налога на прибыль</a:t>
            </a:r>
            <a:r>
              <a:rPr lang="ru-RU" dirty="0"/>
              <a:t>. Цена единицы такого источника средств меньше, чем уплачиваемый банку процент (r</a:t>
            </a:r>
            <a:r>
              <a:rPr lang="ru-RU" dirty="0" smtClean="0"/>
              <a:t>):</a:t>
            </a:r>
          </a:p>
          <a:p>
            <a:endParaRPr lang="ru-RU" dirty="0"/>
          </a:p>
          <a:p>
            <a:endParaRPr lang="ru-RU" dirty="0" smtClean="0"/>
          </a:p>
          <a:p>
            <a:r>
              <a:rPr lang="ru-RU" dirty="0" smtClean="0"/>
              <a:t>где </a:t>
            </a:r>
            <a:r>
              <a:rPr lang="ru-RU" dirty="0" err="1"/>
              <a:t>tax</a:t>
            </a:r>
            <a:r>
              <a:rPr lang="ru-RU" dirty="0"/>
              <a:t> — ставка налога на прибыль.</a:t>
            </a:r>
          </a:p>
          <a:p>
            <a:pPr algn="just"/>
            <a:endParaRPr lang="ru-RU" dirty="0" smtClean="0"/>
          </a:p>
          <a:p>
            <a:pPr algn="just"/>
            <a:endParaRPr lang="ru-RU" dirty="0"/>
          </a:p>
          <a:p>
            <a:pPr algn="just"/>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717032"/>
            <a:ext cx="2880320" cy="840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240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lnSpcReduction="10000"/>
          </a:bodyPr>
          <a:lstStyle/>
          <a:p>
            <a:pPr algn="just"/>
            <a:r>
              <a:rPr lang="ru-RU" dirty="0" smtClean="0"/>
              <a:t>	</a:t>
            </a:r>
            <a:r>
              <a:rPr lang="ru-RU" dirty="0"/>
              <a:t>Определение </a:t>
            </a:r>
            <a:r>
              <a:rPr lang="ru-RU" b="1" dirty="0"/>
              <a:t>цены размещения облигационного займа </a:t>
            </a:r>
            <a:r>
              <a:rPr lang="ru-RU" dirty="0"/>
              <a:t>представляет собой более сложную задачу. </a:t>
            </a:r>
            <a:endParaRPr lang="ru-RU" dirty="0" smtClean="0"/>
          </a:p>
          <a:p>
            <a:pPr algn="just"/>
            <a:r>
              <a:rPr lang="ru-RU" dirty="0"/>
              <a:t>	</a:t>
            </a:r>
            <a:r>
              <a:rPr lang="ru-RU" dirty="0" smtClean="0"/>
              <a:t>Базовая </a:t>
            </a:r>
            <a:r>
              <a:rPr lang="ru-RU" dirty="0"/>
              <a:t>формула для нахождения текущей стоимости облигации с периодичностью выплаты процентов раз в год представлена следующим выражением </a:t>
            </a:r>
            <a:r>
              <a:rPr lang="ru-RU" dirty="0" smtClean="0"/>
              <a:t>:</a:t>
            </a:r>
          </a:p>
          <a:p>
            <a:endParaRPr lang="ru-RU" dirty="0"/>
          </a:p>
          <a:p>
            <a:endParaRPr lang="ru-RU" dirty="0" smtClean="0"/>
          </a:p>
          <a:p>
            <a:endParaRPr lang="ru-RU" dirty="0"/>
          </a:p>
          <a:p>
            <a:pPr algn="just"/>
            <a:r>
              <a:rPr lang="ru-RU" dirty="0"/>
              <a:t>где </a:t>
            </a:r>
            <a:r>
              <a:rPr lang="ru-RU" dirty="0" err="1"/>
              <a:t>Цо</a:t>
            </a:r>
            <a:r>
              <a:rPr lang="ru-RU" dirty="0"/>
              <a:t> — текущая стоимость (рыночная цена) облигации;</a:t>
            </a:r>
          </a:p>
          <a:p>
            <a:pPr algn="just"/>
            <a:r>
              <a:rPr lang="ru-RU" dirty="0"/>
              <a:t>КД — годовая сумма купонного дохода по облигации;</a:t>
            </a:r>
          </a:p>
          <a:p>
            <a:pPr algn="just"/>
            <a:r>
              <a:rPr lang="ru-RU" dirty="0"/>
              <a:t>r — доходность</a:t>
            </a:r>
          </a:p>
          <a:p>
            <a:pPr algn="just"/>
            <a:r>
              <a:rPr lang="ru-RU" dirty="0"/>
              <a:t>облигации;</a:t>
            </a:r>
          </a:p>
          <a:p>
            <a:pPr algn="just"/>
            <a:r>
              <a:rPr lang="ru-RU" dirty="0"/>
              <a:t>НС — нарицательная стоимость облигации;</a:t>
            </a:r>
          </a:p>
          <a:p>
            <a:pPr algn="just"/>
            <a:r>
              <a:rPr lang="ru-RU" dirty="0"/>
              <a:t>n —число лет, по окончании которых произойдет погашение облигации, год.</a:t>
            </a:r>
          </a:p>
          <a:p>
            <a:pPr algn="just"/>
            <a:endParaRPr lang="ru-RU" dirty="0" smtClean="0"/>
          </a:p>
          <a:p>
            <a:pPr algn="just"/>
            <a:endParaRPr lang="ru-RU" dirty="0"/>
          </a:p>
          <a:p>
            <a:pPr algn="just"/>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1988840"/>
            <a:ext cx="7638609"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15616" y="2164214"/>
            <a:ext cx="216024" cy="369332"/>
          </a:xfrm>
          <a:prstGeom prst="rect">
            <a:avLst/>
          </a:prstGeom>
          <a:noFill/>
        </p:spPr>
        <p:txBody>
          <a:bodyPr wrap="square" rtlCol="0">
            <a:spAutoFit/>
          </a:bodyPr>
          <a:lstStyle/>
          <a:p>
            <a:r>
              <a:rPr lang="ru-RU" dirty="0" smtClean="0"/>
              <a:t>=</a:t>
            </a:r>
            <a:endParaRPr lang="ru-RU" dirty="0"/>
          </a:p>
        </p:txBody>
      </p:sp>
    </p:spTree>
    <p:extLst>
      <p:ext uri="{BB962C8B-B14F-4D97-AF65-F5344CB8AC3E}">
        <p14:creationId xmlns:p14="http://schemas.microsoft.com/office/powerpoint/2010/main" val="366237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r>
              <a:rPr lang="ru-RU" dirty="0"/>
              <a:t>В случае </a:t>
            </a:r>
            <a:r>
              <a:rPr lang="ru-RU" b="1" dirty="0"/>
              <a:t>если процент выплачивается дважды в год, цену облигационного займа </a:t>
            </a:r>
            <a:r>
              <a:rPr lang="ru-RU" dirty="0"/>
              <a:t>рекомендуется определять с использованием следующего выражения:</a:t>
            </a:r>
          </a:p>
          <a:p>
            <a:pPr algn="just"/>
            <a:endParaRPr lang="ru-RU" dirty="0" smtClean="0"/>
          </a:p>
          <a:p>
            <a:pPr algn="just"/>
            <a:endParaRPr lang="ru-RU" dirty="0"/>
          </a:p>
          <a:p>
            <a:pPr algn="just"/>
            <a:r>
              <a:rPr lang="ru-RU" dirty="0" smtClean="0"/>
              <a:t>	Если </a:t>
            </a:r>
            <a:r>
              <a:rPr lang="ru-RU" b="1" dirty="0"/>
              <a:t>определяется цена облигационного займа с нулевым купоном</a:t>
            </a:r>
            <a:r>
              <a:rPr lang="ru-RU" dirty="0"/>
              <a:t>, процентная ставка может быть найдена из </a:t>
            </a:r>
            <a:r>
              <a:rPr lang="ru-RU" dirty="0" smtClean="0"/>
              <a:t>формулы:</a:t>
            </a:r>
          </a:p>
          <a:p>
            <a:pPr algn="just"/>
            <a:endParaRPr lang="ru-RU" dirty="0"/>
          </a:p>
          <a:p>
            <a:pPr algn="just"/>
            <a:r>
              <a:rPr lang="ru-RU" dirty="0" smtClean="0"/>
              <a:t>где </a:t>
            </a:r>
            <a:r>
              <a:rPr lang="ru-RU" dirty="0"/>
              <a:t>ПО — сумма, причитающаяся держателю облигации при ее погашении.</a:t>
            </a:r>
          </a:p>
          <a:p>
            <a:pPr algn="just"/>
            <a:endParaRPr lang="ru-RU" dirty="0"/>
          </a:p>
          <a:p>
            <a:pPr algn="just"/>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5872" y="1340768"/>
            <a:ext cx="5866448"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662" y="3228974"/>
            <a:ext cx="4840562" cy="56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374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r>
              <a:rPr lang="ru-RU" b="1" dirty="0" smtClean="0"/>
              <a:t>Пример.</a:t>
            </a:r>
            <a:r>
              <a:rPr lang="ru-RU" dirty="0" smtClean="0"/>
              <a:t> </a:t>
            </a:r>
            <a:r>
              <a:rPr lang="ru-RU" dirty="0"/>
              <a:t>Облигация с 20%-</a:t>
            </a:r>
            <a:r>
              <a:rPr lang="ru-RU" dirty="0" err="1"/>
              <a:t>ным</a:t>
            </a:r>
            <a:r>
              <a:rPr lang="ru-RU" dirty="0"/>
              <a:t> купоном (процент выплачивается раз в полугодие) имеет нарицательную стоимость 1000 руб.</a:t>
            </a:r>
          </a:p>
          <a:p>
            <a:pPr algn="just"/>
            <a:r>
              <a:rPr lang="ru-RU" dirty="0" smtClean="0"/>
              <a:t>	Текущая </a:t>
            </a:r>
            <a:r>
              <a:rPr lang="ru-RU" dirty="0"/>
              <a:t>цена облигации составляет 920 руб. При условии, что через 3 года произойдет погашение облигационного займа, доходность облигации можно определить из следующего уравнения:</a:t>
            </a:r>
          </a:p>
          <a:p>
            <a:endParaRPr lang="ru-RU" dirty="0" smtClean="0"/>
          </a:p>
          <a:p>
            <a:endParaRPr lang="ru-RU" dirty="0"/>
          </a:p>
          <a:p>
            <a:pPr algn="just"/>
            <a:r>
              <a:rPr lang="ru-RU" dirty="0" smtClean="0"/>
              <a:t>	Для </a:t>
            </a:r>
            <a:r>
              <a:rPr lang="ru-RU" dirty="0"/>
              <a:t>нахождения r воспользуемся электронными таблицами EXCEL (вкладка «Финансовые функции»). Найденное значение будет равно 22% годовых.</a:t>
            </a:r>
          </a:p>
          <a:p>
            <a:pPr algn="just"/>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029" y="2840930"/>
            <a:ext cx="5380251" cy="732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37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620689"/>
            <a:ext cx="8352927" cy="5313976"/>
          </a:xfrm>
        </p:spPr>
        <p:txBody>
          <a:bodyPr/>
          <a:lstStyle/>
          <a:p>
            <a:pPr indent="457200" algn="just"/>
            <a:r>
              <a:rPr lang="ru-RU" dirty="0"/>
              <a:t>1. Понятие и классификация источников средств финансирования </a:t>
            </a:r>
            <a:r>
              <a:rPr lang="ru-RU" dirty="0" smtClean="0"/>
              <a:t>инвестиций. </a:t>
            </a:r>
            <a:endParaRPr lang="ru-RU" dirty="0"/>
          </a:p>
          <a:p>
            <a:pPr indent="457200" algn="just"/>
            <a:endParaRPr lang="ru-RU" dirty="0" smtClean="0"/>
          </a:p>
          <a:p>
            <a:pPr indent="457200" algn="just"/>
            <a:r>
              <a:rPr lang="ru-RU" dirty="0" smtClean="0"/>
              <a:t>2</a:t>
            </a:r>
            <a:r>
              <a:rPr lang="ru-RU" dirty="0"/>
              <a:t>. Анализ цены собственных и заемных </a:t>
            </a:r>
            <a:r>
              <a:rPr lang="ru-RU" dirty="0" smtClean="0"/>
              <a:t>источников.</a:t>
            </a:r>
            <a:endParaRPr lang="ru-RU" dirty="0"/>
          </a:p>
          <a:p>
            <a:pPr indent="457200" algn="just"/>
            <a:endParaRPr lang="ru-RU" dirty="0" smtClean="0"/>
          </a:p>
          <a:p>
            <a:pPr indent="457200" algn="just"/>
            <a:r>
              <a:rPr lang="ru-RU" dirty="0" smtClean="0"/>
              <a:t>3</a:t>
            </a:r>
            <a:r>
              <a:rPr lang="ru-RU" dirty="0"/>
              <a:t>. Оценка взвешенной и предельной цены </a:t>
            </a:r>
            <a:r>
              <a:rPr lang="ru-RU" dirty="0" smtClean="0"/>
              <a:t>капитала.</a:t>
            </a:r>
            <a:endParaRPr lang="ru-RU" dirty="0"/>
          </a:p>
          <a:p>
            <a:pPr indent="457200" algn="just"/>
            <a:endParaRPr lang="ru-RU" dirty="0" smtClean="0"/>
          </a:p>
          <a:p>
            <a:pPr indent="457200" algn="just"/>
            <a:r>
              <a:rPr lang="ru-RU" dirty="0" smtClean="0"/>
              <a:t>4</a:t>
            </a:r>
            <a:r>
              <a:rPr lang="ru-RU" dirty="0"/>
              <a:t>. Эффект финансового рычага.</a:t>
            </a:r>
          </a:p>
          <a:p>
            <a:pPr indent="457200" algn="just"/>
            <a:endParaRPr lang="ru-RU" dirty="0" smtClean="0"/>
          </a:p>
          <a:p>
            <a:pPr indent="457200" algn="just"/>
            <a:r>
              <a:rPr lang="ru-RU" dirty="0" smtClean="0"/>
              <a:t>5</a:t>
            </a:r>
            <a:r>
              <a:rPr lang="ru-RU" dirty="0"/>
              <a:t>. Методика оценки оптимальности структуры капитала инвестиционного проекта.</a:t>
            </a:r>
          </a:p>
        </p:txBody>
      </p:sp>
    </p:spTree>
    <p:extLst>
      <p:ext uri="{BB962C8B-B14F-4D97-AF65-F5344CB8AC3E}">
        <p14:creationId xmlns:p14="http://schemas.microsoft.com/office/powerpoint/2010/main" val="1841086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fontScale="92500" lnSpcReduction="10000"/>
          </a:bodyPr>
          <a:lstStyle/>
          <a:p>
            <a:pPr algn="just"/>
            <a:r>
              <a:rPr lang="ru-RU" dirty="0" smtClean="0"/>
              <a:t>	</a:t>
            </a:r>
            <a:r>
              <a:rPr lang="ru-RU" dirty="0"/>
              <a:t>Нахождение цены средств финансирования, полученных в ходе нового выпуска акций компании, основывается на предположении, что дивидендные выплаты с позиции эмитента рассматриваются в качестве финансовых издержек. </a:t>
            </a:r>
            <a:endParaRPr lang="ru-RU" dirty="0" smtClean="0"/>
          </a:p>
          <a:p>
            <a:pPr algn="just"/>
            <a:r>
              <a:rPr lang="ru-RU" dirty="0"/>
              <a:t>	</a:t>
            </a:r>
            <a:r>
              <a:rPr lang="ru-RU" dirty="0" smtClean="0"/>
              <a:t>В </a:t>
            </a:r>
            <a:r>
              <a:rPr lang="ru-RU" dirty="0"/>
              <a:t>соответствии с этим </a:t>
            </a:r>
            <a:r>
              <a:rPr lang="ru-RU" b="1" dirty="0"/>
              <a:t>цена акций </a:t>
            </a:r>
            <a:r>
              <a:rPr lang="ru-RU" dirty="0"/>
              <a:t>предприятия </a:t>
            </a:r>
            <a:r>
              <a:rPr lang="ru-RU" b="1" dirty="0"/>
              <a:t>приблизительно равна уровню дохода, получаемого держателями акций</a:t>
            </a:r>
            <a:r>
              <a:rPr lang="ru-RU" dirty="0"/>
              <a:t>. Также в цену эмиссии требуется включить затраты по оформлению и регистрации выпуска ценных бумаг.</a:t>
            </a:r>
          </a:p>
          <a:p>
            <a:pPr algn="just"/>
            <a:r>
              <a:rPr lang="ru-RU" dirty="0" smtClean="0"/>
              <a:t>	</a:t>
            </a:r>
            <a:r>
              <a:rPr lang="ru-RU" b="1" dirty="0" smtClean="0"/>
              <a:t>Цена </a:t>
            </a:r>
            <a:r>
              <a:rPr lang="ru-RU" b="1" dirty="0"/>
              <a:t>привилегированных акций </a:t>
            </a:r>
            <a:r>
              <a:rPr lang="ru-RU" dirty="0" smtClean="0"/>
              <a:t>при условии, что инвестору предоставляется  </a:t>
            </a:r>
            <a:r>
              <a:rPr lang="ru-RU" dirty="0"/>
              <a:t>право выкупить их в определенный момент времени по заранее установленной </a:t>
            </a:r>
            <a:r>
              <a:rPr lang="ru-RU" dirty="0" smtClean="0"/>
              <a:t>цене, исчисляется </a:t>
            </a:r>
            <a:r>
              <a:rPr lang="ru-RU" dirty="0"/>
              <a:t>по </a:t>
            </a:r>
            <a:r>
              <a:rPr lang="ru-RU" dirty="0" smtClean="0"/>
              <a:t>формуле:</a:t>
            </a:r>
          </a:p>
          <a:p>
            <a:pPr algn="just"/>
            <a:endParaRPr lang="ru-RU" dirty="0"/>
          </a:p>
          <a:p>
            <a:pPr algn="just"/>
            <a:endParaRPr lang="ru-RU" dirty="0" smtClean="0"/>
          </a:p>
          <a:p>
            <a:pPr algn="just"/>
            <a:r>
              <a:rPr lang="ru-RU" dirty="0"/>
              <a:t>где Д — дивидендный доход по привилегированным акциям;</a:t>
            </a:r>
          </a:p>
          <a:p>
            <a:pPr algn="just"/>
            <a:r>
              <a:rPr lang="ru-RU" dirty="0"/>
              <a:t>ЧД —чистая сумма средств, полученных предприятием от продажи одной привилегированной акции;</a:t>
            </a:r>
          </a:p>
          <a:p>
            <a:pPr algn="just"/>
            <a:r>
              <a:rPr lang="ru-RU" dirty="0" err="1"/>
              <a:t>Цэ</a:t>
            </a:r>
            <a:r>
              <a:rPr lang="ru-RU" dirty="0"/>
              <a:t> — эмиссионная цена привилегированной акции;</a:t>
            </a:r>
          </a:p>
          <a:p>
            <a:pPr algn="just"/>
            <a:r>
              <a:rPr lang="ru-RU" dirty="0"/>
              <a:t>З — затраты предприятия на выпуск привилегированной акции.</a:t>
            </a:r>
          </a:p>
          <a:p>
            <a:pPr algn="just"/>
            <a:endParaRPr lang="ru-RU" dirty="0"/>
          </a:p>
          <a:p>
            <a:pPr algn="just"/>
            <a:endParaRPr lang="ru-RU" dirty="0" smtClean="0"/>
          </a:p>
          <a:p>
            <a:pPr algn="just"/>
            <a:endParaRPr lang="ru-RU" dirty="0"/>
          </a:p>
          <a:p>
            <a:pPr algn="just"/>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398" y="3573016"/>
            <a:ext cx="3758818"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37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r>
              <a:rPr lang="ru-RU" dirty="0" smtClean="0"/>
              <a:t>Ц</a:t>
            </a:r>
            <a:r>
              <a:rPr lang="ru-RU" dirty="0" smtClean="0"/>
              <a:t>ена капитала, привлеченного через </a:t>
            </a:r>
            <a:r>
              <a:rPr lang="ru-RU" b="1" dirty="0" smtClean="0"/>
              <a:t>обыкновенные </a:t>
            </a:r>
            <a:r>
              <a:rPr lang="ru-RU" b="1" dirty="0"/>
              <a:t>акции</a:t>
            </a:r>
            <a:r>
              <a:rPr lang="ru-RU" dirty="0"/>
              <a:t> с постоянной динамикой изменения уровня </a:t>
            </a:r>
            <a:r>
              <a:rPr lang="ru-RU" dirty="0" smtClean="0"/>
              <a:t>дивидендов рассчитывается </a:t>
            </a:r>
            <a:r>
              <a:rPr lang="ru-RU" dirty="0"/>
              <a:t>по </a:t>
            </a:r>
            <a:r>
              <a:rPr lang="ru-RU" dirty="0" smtClean="0"/>
              <a:t>формуле:</a:t>
            </a:r>
          </a:p>
          <a:p>
            <a:pPr algn="just"/>
            <a:endParaRPr lang="ru-RU" dirty="0"/>
          </a:p>
          <a:p>
            <a:pPr algn="just"/>
            <a:r>
              <a:rPr lang="ru-RU" dirty="0"/>
              <a:t>где Д1 — ожидаемая величина дивиденда на ближайший период;</a:t>
            </a:r>
          </a:p>
          <a:p>
            <a:pPr algn="just"/>
            <a:r>
              <a:rPr lang="ru-RU" dirty="0" err="1"/>
              <a:t>Цэ</a:t>
            </a:r>
            <a:r>
              <a:rPr lang="ru-RU" dirty="0"/>
              <a:t> — эмиссионная цена одной обыкновенной акции;</a:t>
            </a:r>
          </a:p>
          <a:p>
            <a:pPr algn="just"/>
            <a:r>
              <a:rPr lang="ru-RU" dirty="0"/>
              <a:t>К — коэффициент издержек по выпуску и реализации обыкновенных акций, равный отношению их абсолютного значения к эмиссионной цене, </a:t>
            </a:r>
            <a:endParaRPr lang="ru-RU" dirty="0" smtClean="0"/>
          </a:p>
          <a:p>
            <a:pPr algn="just"/>
            <a:r>
              <a:rPr lang="ru-RU" dirty="0" smtClean="0"/>
              <a:t>g </a:t>
            </a:r>
            <a:r>
              <a:rPr lang="ru-RU" dirty="0"/>
              <a:t>= (Д(n+1) - </a:t>
            </a:r>
            <a:r>
              <a:rPr lang="ru-RU" dirty="0" err="1"/>
              <a:t>Дn</a:t>
            </a:r>
            <a:r>
              <a:rPr lang="ru-RU" dirty="0"/>
              <a:t>) / </a:t>
            </a:r>
            <a:r>
              <a:rPr lang="ru-RU" dirty="0" err="1"/>
              <a:t>Дn</a:t>
            </a:r>
            <a:r>
              <a:rPr lang="ru-RU" dirty="0"/>
              <a:t> — ожидаемый темп прироста дивидендов.</a:t>
            </a:r>
          </a:p>
          <a:p>
            <a:pPr algn="just"/>
            <a:r>
              <a:rPr lang="ru-RU" dirty="0" smtClean="0"/>
              <a:t>	Следовательно</a:t>
            </a:r>
            <a:r>
              <a:rPr lang="ru-RU" dirty="0"/>
              <a:t>, величина дивидендов в периоде t находится из выражения</a:t>
            </a:r>
          </a:p>
          <a:p>
            <a:pPr algn="just"/>
            <a:endParaRPr lang="ru-RU" dirty="0"/>
          </a:p>
          <a:p>
            <a:pPr algn="just"/>
            <a:r>
              <a:rPr lang="ru-RU" dirty="0"/>
              <a:t>где До — величина дивидендов в базовом периоде.</a:t>
            </a:r>
          </a:p>
          <a:p>
            <a:pPr algn="just"/>
            <a:endParaRPr lang="ru-RU" dirty="0"/>
          </a:p>
          <a:p>
            <a:pPr algn="just"/>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556" y="1268760"/>
            <a:ext cx="3470588" cy="545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5157192"/>
            <a:ext cx="2808312" cy="667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374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188640"/>
            <a:ext cx="8856984"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332656"/>
            <a:ext cx="892899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ru-RU" sz="2000" dirty="0" smtClean="0">
                <a:latin typeface="Times New Roman" pitchFamily="18" charset="0"/>
                <a:cs typeface="Times New Roman" pitchFamily="18" charset="0"/>
              </a:rPr>
              <a:t>	При направлении </a:t>
            </a:r>
            <a:r>
              <a:rPr lang="ru-RU" sz="2000" b="1" dirty="0" smtClean="0">
                <a:latin typeface="Times New Roman" pitchFamily="18" charset="0"/>
                <a:cs typeface="Times New Roman" pitchFamily="18" charset="0"/>
              </a:rPr>
              <a:t>прибыли</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на цели инвестирования, </a:t>
            </a:r>
            <a:r>
              <a:rPr lang="ru-RU" sz="2000" b="1" dirty="0">
                <a:latin typeface="Times New Roman" pitchFamily="18" charset="0"/>
                <a:cs typeface="Times New Roman" pitchFamily="18" charset="0"/>
              </a:rPr>
              <a:t>цена данного источника финансирования </a:t>
            </a:r>
            <a:r>
              <a:rPr lang="ru-RU" sz="2000" dirty="0">
                <a:latin typeface="Times New Roman" pitchFamily="18" charset="0"/>
                <a:cs typeface="Times New Roman" pitchFamily="18" charset="0"/>
              </a:rPr>
              <a:t>будет равна рентабельности, которую смогли бы получить акционеры (собственники) организации при вложении полученного ими дивидендного дохода в альтернативные проекты со сравнимыми рисковыми характеристиками (реализация принципа вмененных издержек: определение цены каждого компонента инвестированного капитала должно базироваться на оценке потенциальной доходности альтернативного вложения средств, соответствующей конкретным условиям данного рынка</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p>
          <a:p>
            <a:pPr algn="just"/>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практике инвестиционного анализа </a:t>
            </a:r>
            <a:r>
              <a:rPr lang="ru-RU" sz="2000" b="1" dirty="0">
                <a:latin typeface="Times New Roman" pitchFamily="18" charset="0"/>
                <a:cs typeface="Times New Roman" pitchFamily="18" charset="0"/>
              </a:rPr>
              <a:t>существуют четыре методики расчета цены нераспределенной прибыли</a:t>
            </a:r>
            <a:r>
              <a:rPr lang="ru-RU" sz="2000" b="1" dirty="0" smtClean="0">
                <a:latin typeface="Times New Roman" pitchFamily="18" charset="0"/>
                <a:cs typeface="Times New Roman" pitchFamily="18" charset="0"/>
              </a:rPr>
              <a:t>:</a:t>
            </a:r>
          </a:p>
          <a:p>
            <a:pPr marL="342900" indent="-342900" algn="just">
              <a:buAutoNum type="arabicPeriod"/>
            </a:pPr>
            <a:r>
              <a:rPr lang="ru-RU" sz="2000" dirty="0" smtClean="0">
                <a:latin typeface="Times New Roman" pitchFamily="18" charset="0"/>
                <a:cs typeface="Times New Roman" pitchFamily="18" charset="0"/>
              </a:rPr>
              <a:t>Расчет </a:t>
            </a:r>
            <a:r>
              <a:rPr lang="ru-RU" sz="2000" dirty="0">
                <a:latin typeface="Times New Roman" pitchFamily="18" charset="0"/>
                <a:cs typeface="Times New Roman" pitchFamily="18" charset="0"/>
              </a:rPr>
              <a:t>цены прибыли на основе </a:t>
            </a:r>
            <a:r>
              <a:rPr lang="ru-RU" sz="2000" dirty="0" smtClean="0">
                <a:latin typeface="Times New Roman" pitchFamily="18" charset="0"/>
                <a:cs typeface="Times New Roman" pitchFamily="18" charset="0"/>
              </a:rPr>
              <a:t>САРМ-модели</a:t>
            </a:r>
          </a:p>
          <a:p>
            <a:pPr marL="342900" indent="-342900" algn="just">
              <a:buAutoNum type="arabicPeriod"/>
            </a:pPr>
            <a:r>
              <a:rPr lang="ru-RU" sz="2000" dirty="0" smtClean="0">
                <a:latin typeface="Times New Roman" pitchFamily="18" charset="0"/>
                <a:cs typeface="Times New Roman" pitchFamily="18" charset="0"/>
              </a:rPr>
              <a:t>Определение </a:t>
            </a:r>
            <a:r>
              <a:rPr lang="ru-RU" sz="2000" dirty="0">
                <a:latin typeface="Times New Roman" pitchFamily="18" charset="0"/>
                <a:cs typeface="Times New Roman" pitchFamily="18" charset="0"/>
              </a:rPr>
              <a:t>цены реинвестированной прибыли </a:t>
            </a:r>
            <a:r>
              <a:rPr lang="ru-RU" sz="2000" dirty="0" smtClean="0">
                <a:latin typeface="Times New Roman" pitchFamily="18" charset="0"/>
                <a:cs typeface="Times New Roman" pitchFamily="18" charset="0"/>
              </a:rPr>
              <a:t>по </a:t>
            </a:r>
            <a:r>
              <a:rPr lang="ru-RU" sz="2000" dirty="0">
                <a:latin typeface="Times New Roman" pitchFamily="18" charset="0"/>
                <a:cs typeface="Times New Roman" pitchFamily="18" charset="0"/>
              </a:rPr>
              <a:t>формуле дисконтированного денежного потока. </a:t>
            </a:r>
            <a:endParaRPr lang="ru-RU" sz="2000" dirty="0" smtClean="0">
              <a:latin typeface="Times New Roman" pitchFamily="18" charset="0"/>
              <a:cs typeface="Times New Roman" pitchFamily="18" charset="0"/>
            </a:endParaRPr>
          </a:p>
          <a:p>
            <a:pPr marL="342900" indent="-342900" algn="just">
              <a:buAutoNum type="arabicPeriod"/>
            </a:pPr>
            <a:r>
              <a:rPr lang="ru-RU" sz="2000" dirty="0" smtClean="0">
                <a:latin typeface="Times New Roman" pitchFamily="18" charset="0"/>
                <a:cs typeface="Times New Roman" pitchFamily="18" charset="0"/>
              </a:rPr>
              <a:t>Третий </a:t>
            </a:r>
            <a:r>
              <a:rPr lang="ru-RU" sz="2000" dirty="0">
                <a:latin typeface="Times New Roman" pitchFamily="18" charset="0"/>
                <a:cs typeface="Times New Roman" pitchFamily="18" charset="0"/>
              </a:rPr>
              <a:t>подход предполагает использование альтернативных ставок рентабельности. </a:t>
            </a:r>
            <a:endParaRPr lang="ru-RU" sz="2000" dirty="0" smtClean="0">
              <a:latin typeface="Times New Roman" pitchFamily="18" charset="0"/>
              <a:cs typeface="Times New Roman" pitchFamily="18" charset="0"/>
            </a:endParaRPr>
          </a:p>
          <a:p>
            <a:pPr marL="342900" indent="-342900" algn="just">
              <a:buAutoNum type="arabicPeriod"/>
            </a:pPr>
            <a:r>
              <a:rPr lang="ru-RU" sz="2000" dirty="0" smtClean="0">
                <a:latin typeface="Times New Roman" pitchFamily="18" charset="0"/>
                <a:cs typeface="Times New Roman" pitchFamily="18" charset="0"/>
              </a:rPr>
              <a:t>Четвертый </a:t>
            </a:r>
            <a:r>
              <a:rPr lang="ru-RU" sz="2000" dirty="0">
                <a:latin typeface="Times New Roman" pitchFamily="18" charset="0"/>
                <a:cs typeface="Times New Roman" pitchFamily="18" charset="0"/>
              </a:rPr>
              <a:t>подход, так называемая модель суммирования, предполагает корректировку нормы дохода </a:t>
            </a:r>
            <a:r>
              <a:rPr lang="ru-RU" sz="2000" dirty="0" err="1">
                <a:latin typeface="Times New Roman" pitchFamily="18" charset="0"/>
                <a:cs typeface="Times New Roman" pitchFamily="18" charset="0"/>
              </a:rPr>
              <a:t>безрисковой</a:t>
            </a:r>
            <a:r>
              <a:rPr lang="ru-RU" sz="2000" dirty="0">
                <a:latin typeface="Times New Roman" pitchFamily="18" charset="0"/>
                <a:cs typeface="Times New Roman" pitchFamily="18" charset="0"/>
              </a:rPr>
              <a:t> ценной бумаги на премию за риск для данной компании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049776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471157"/>
            <a:ext cx="874846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b="1" dirty="0" smtClean="0"/>
              <a:t>САРМ-модель </a:t>
            </a:r>
            <a:r>
              <a:rPr lang="ru-RU" b="1" dirty="0"/>
              <a:t>служит </a:t>
            </a:r>
            <a:r>
              <a:rPr lang="ru-RU" dirty="0"/>
              <a:t>для определения необходимой </a:t>
            </a:r>
            <a:r>
              <a:rPr lang="ru-RU" dirty="0"/>
              <a:t>инвестору </a:t>
            </a:r>
            <a:r>
              <a:rPr lang="ru-RU" dirty="0" smtClean="0"/>
              <a:t>нормы дохода, превышающей </a:t>
            </a:r>
            <a:r>
              <a:rPr lang="ru-RU" dirty="0"/>
              <a:t>возможный доход от полностью застрахованных от риска ценных </a:t>
            </a:r>
            <a:r>
              <a:rPr lang="ru-RU" dirty="0" smtClean="0"/>
              <a:t>бумаг, </a:t>
            </a:r>
            <a:r>
              <a:rPr lang="ru-RU" dirty="0"/>
              <a:t>на основании трех компонентов: номинальной </a:t>
            </a:r>
            <a:r>
              <a:rPr lang="ru-RU" dirty="0" err="1"/>
              <a:t>безрисковой</a:t>
            </a:r>
            <a:r>
              <a:rPr lang="ru-RU" dirty="0"/>
              <a:t> ставки, средней доходности </a:t>
            </a:r>
            <a:r>
              <a:rPr lang="ru-RU" dirty="0" err="1"/>
              <a:t>нессудных</a:t>
            </a:r>
            <a:r>
              <a:rPr lang="ru-RU" dirty="0"/>
              <a:t> операций в экономике и бета-коэффициента, измеряющего систематические риски. Примерами систематических рисков могут служить появление излишнего числа конкурирующих объектов, введение и действие каких-либо ограничений и т.п. Величина ожидаемой рентабельности долгосрочной инвестиции (r) с использованием САРМ-модели определяется по формуле</a:t>
            </a:r>
          </a:p>
          <a:p>
            <a:pPr indent="457200" algn="just"/>
            <a:endParaRPr lang="ru-RU" dirty="0" smtClean="0"/>
          </a:p>
          <a:p>
            <a:pPr indent="457200" algn="just"/>
            <a:endParaRPr lang="ru-RU" dirty="0"/>
          </a:p>
          <a:p>
            <a:pPr indent="457200" algn="just"/>
            <a:r>
              <a:rPr lang="ru-RU" dirty="0" smtClean="0"/>
              <a:t>где </a:t>
            </a:r>
            <a:r>
              <a:rPr lang="ru-RU" dirty="0" err="1"/>
              <a:t>r</a:t>
            </a:r>
            <a:r>
              <a:rPr lang="ru-RU" baseline="-25000" dirty="0" err="1"/>
              <a:t>f</a:t>
            </a:r>
            <a:r>
              <a:rPr lang="ru-RU" baseline="-25000" dirty="0"/>
              <a:t> </a:t>
            </a:r>
            <a:r>
              <a:rPr lang="ru-RU" dirty="0"/>
              <a:t>— </a:t>
            </a:r>
            <a:r>
              <a:rPr lang="ru-RU" dirty="0" err="1"/>
              <a:t>безрисковая</a:t>
            </a:r>
            <a:r>
              <a:rPr lang="ru-RU" dirty="0"/>
              <a:t> ставка рентабельности (доходности);</a:t>
            </a:r>
          </a:p>
          <a:p>
            <a:pPr indent="457200" algn="just"/>
            <a:r>
              <a:rPr lang="ru-RU" dirty="0" err="1"/>
              <a:t>r</a:t>
            </a:r>
            <a:r>
              <a:rPr lang="ru-RU" baseline="-25000" dirty="0" err="1"/>
              <a:t>p</a:t>
            </a:r>
            <a:r>
              <a:rPr lang="ru-RU" baseline="-25000" dirty="0"/>
              <a:t> </a:t>
            </a:r>
            <a:r>
              <a:rPr lang="ru-RU" dirty="0"/>
              <a:t>— надбавка в уровне рентабельности в зависимости от степени риска (премия) конкретного варианта капиталовложений;</a:t>
            </a:r>
          </a:p>
          <a:p>
            <a:pPr indent="457200" algn="just"/>
            <a:r>
              <a:rPr lang="ru-RU" dirty="0" err="1"/>
              <a:t>r</a:t>
            </a:r>
            <a:r>
              <a:rPr lang="ru-RU" baseline="-25000" dirty="0" err="1"/>
              <a:t>m</a:t>
            </a:r>
            <a:r>
              <a:rPr lang="ru-RU" dirty="0"/>
              <a:t> — рентабельность (доходность) рыночного портфеля инвестиций,</a:t>
            </a:r>
          </a:p>
          <a:p>
            <a:pPr indent="457200" algn="just"/>
            <a:r>
              <a:rPr lang="ru-RU" dirty="0"/>
              <a:t>(</a:t>
            </a:r>
            <a:r>
              <a:rPr lang="ru-RU" dirty="0" err="1"/>
              <a:t>r</a:t>
            </a:r>
            <a:r>
              <a:rPr lang="ru-RU" baseline="-25000" dirty="0" err="1"/>
              <a:t>m</a:t>
            </a:r>
            <a:r>
              <a:rPr lang="ru-RU" dirty="0"/>
              <a:t> - </a:t>
            </a:r>
            <a:r>
              <a:rPr lang="ru-RU" dirty="0" err="1"/>
              <a:t>r</a:t>
            </a:r>
            <a:r>
              <a:rPr lang="ru-RU" baseline="-25000" dirty="0" err="1"/>
              <a:t>f</a:t>
            </a:r>
            <a:r>
              <a:rPr lang="ru-RU" dirty="0"/>
              <a:t>) — среднерыночная рисковая премия.</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671" y="3068960"/>
            <a:ext cx="2835379" cy="488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241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206031" y="548680"/>
            <a:ext cx="874846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b="1" dirty="0"/>
              <a:t>Определение цены реинвестированной прибыли по второй методике </a:t>
            </a:r>
            <a:r>
              <a:rPr lang="ru-RU" dirty="0"/>
              <a:t>базируется на формуле дисконтированного денежного потока. При этом допускается, что акционеры предприятия на полученные дивиденды могут купить акции других компаний:</a:t>
            </a:r>
          </a:p>
          <a:p>
            <a:pPr indent="457200" algn="just"/>
            <a:endParaRPr lang="ru-RU" dirty="0" smtClean="0"/>
          </a:p>
          <a:p>
            <a:pPr indent="457200" algn="just"/>
            <a:endParaRPr lang="ru-RU" dirty="0" smtClean="0"/>
          </a:p>
          <a:p>
            <a:pPr indent="457200" algn="just"/>
            <a:r>
              <a:rPr lang="ru-RU" dirty="0" smtClean="0"/>
              <a:t>где </a:t>
            </a:r>
            <a:r>
              <a:rPr lang="ru-RU" dirty="0"/>
              <a:t>PV — текущая цена обыкновенной акции (в денежном выражении);</a:t>
            </a:r>
          </a:p>
          <a:p>
            <a:pPr indent="457200" algn="just"/>
            <a:r>
              <a:rPr lang="ru-RU" dirty="0"/>
              <a:t>Д — ожидаемая величина дивиденда на ближайший период (в денежном выражении);</a:t>
            </a:r>
          </a:p>
          <a:p>
            <a:pPr indent="457200" algn="just"/>
            <a:r>
              <a:rPr lang="ru-RU" dirty="0" err="1"/>
              <a:t>Цнп</a:t>
            </a:r>
            <a:r>
              <a:rPr lang="ru-RU" dirty="0"/>
              <a:t> — цена нераспределенной прибыли.</a:t>
            </a:r>
          </a:p>
          <a:p>
            <a:pPr indent="457200" algn="just"/>
            <a:r>
              <a:rPr lang="ru-RU" dirty="0"/>
              <a:t> </a:t>
            </a:r>
          </a:p>
          <a:p>
            <a:pPr indent="457200" algn="just"/>
            <a:r>
              <a:rPr lang="ru-RU" dirty="0"/>
              <a:t>Соответственно при постоянном темпе роста дивидендов (g) цена нераспределенной прибыли может быть рассчитана прямым способом</a:t>
            </a:r>
            <a:r>
              <a:rPr lang="ru-RU" dirty="0" smtClean="0"/>
              <a:t>:</a:t>
            </a:r>
          </a:p>
          <a:p>
            <a:pPr indent="457200" algn="just"/>
            <a:endParaRPr lang="ru-RU" dirty="0"/>
          </a:p>
          <a:p>
            <a:pPr indent="457200" algn="just"/>
            <a:endParaRPr lang="ru-RU" dirty="0" smtClean="0"/>
          </a:p>
          <a:p>
            <a:pPr indent="457200" algn="just"/>
            <a:endParaRPr lang="ru-RU" dirty="0"/>
          </a:p>
          <a:p>
            <a:pPr indent="457200" algn="just"/>
            <a:r>
              <a:rPr lang="ru-RU" b="1" dirty="0"/>
              <a:t>Третий подход </a:t>
            </a:r>
            <a:r>
              <a:rPr lang="ru-RU" dirty="0"/>
              <a:t>предполагает использование альтернативных ставок рентабельности. В этом случае </a:t>
            </a:r>
            <a:r>
              <a:rPr lang="ru-RU" b="1" dirty="0"/>
              <a:t>в качестве цены реинвестированной прибыли рекомендуется использовать депозитный процент по вкладам </a:t>
            </a:r>
            <a:r>
              <a:rPr lang="ru-RU" dirty="0"/>
              <a:t>в стабильной иностранной валюте (выбор банка осуществляется по уровню безопасности вложенных средств) или депозитную ставку Сбербанка России</a:t>
            </a:r>
            <a:r>
              <a:rPr lang="ru-RU" dirty="0" smtClean="0"/>
              <a:t>.</a:t>
            </a:r>
            <a:endParaRPr lang="ru-R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700808"/>
            <a:ext cx="261238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Рисунок 14" descr="Описание: http://konspekta.net/poisk-ruru/baza8/1011298464747.files/image03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3770" y="4293096"/>
            <a:ext cx="210844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241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endParaRPr lang="ru-RU" dirty="0" smtClean="0"/>
          </a:p>
          <a:p>
            <a:pPr algn="just"/>
            <a:endParaRPr lang="ru-RU" dirty="0"/>
          </a:p>
          <a:p>
            <a:pPr algn="just"/>
            <a:endParaRPr lang="ru-RU" dirty="0"/>
          </a:p>
        </p:txBody>
      </p:sp>
      <p:sp>
        <p:nvSpPr>
          <p:cNvPr id="2" name="Rectangle 1"/>
          <p:cNvSpPr>
            <a:spLocks noChangeArrowheads="1"/>
          </p:cNvSpPr>
          <p:nvPr/>
        </p:nvSpPr>
        <p:spPr bwMode="auto">
          <a:xfrm>
            <a:off x="395536" y="199674"/>
            <a:ext cx="874846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b="1" dirty="0" smtClean="0"/>
              <a:t>Четвертый </a:t>
            </a:r>
            <a:r>
              <a:rPr lang="ru-RU" b="1" dirty="0"/>
              <a:t>подход, так называемая модель суммирования</a:t>
            </a:r>
            <a:r>
              <a:rPr lang="ru-RU" dirty="0"/>
              <a:t>, предполагает корректировку нормы дохода </a:t>
            </a:r>
            <a:r>
              <a:rPr lang="ru-RU" dirty="0" err="1"/>
              <a:t>безрисковой</a:t>
            </a:r>
            <a:r>
              <a:rPr lang="ru-RU" dirty="0"/>
              <a:t> ценной бумаги на премию за риск для данной компании. Премия за риск прибавляется к очищенной от риска норме доходности и рассчитывается на основе рисков, учитывающих размер и финансовую структуру компании, диверсификацию производства и клиентуры, качество управления и прочие риски.</a:t>
            </a:r>
          </a:p>
          <a:p>
            <a:pPr indent="457200" algn="just"/>
            <a:r>
              <a:rPr lang="ru-RU" dirty="0"/>
              <a:t>В качестве </a:t>
            </a:r>
            <a:r>
              <a:rPr lang="ru-RU" dirty="0" err="1"/>
              <a:t>безрисковой</a:t>
            </a:r>
            <a:r>
              <a:rPr lang="ru-RU" dirty="0"/>
              <a:t> рентабельности (доходности) принято использовать ставку дохода по долгосрочным правительственным облигациям.</a:t>
            </a:r>
          </a:p>
        </p:txBody>
      </p:sp>
    </p:spTree>
    <p:extLst>
      <p:ext uri="{BB962C8B-B14F-4D97-AF65-F5344CB8AC3E}">
        <p14:creationId xmlns:p14="http://schemas.microsoft.com/office/powerpoint/2010/main" val="3913241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1346285"/>
            <a:ext cx="874846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Довольно часто встречается такая ситуация, когда финансирование инвестиционного проекта осуществляется сразу из нескольких источников. </a:t>
            </a:r>
            <a:endParaRPr lang="ru-RU" dirty="0" smtClean="0"/>
          </a:p>
          <a:p>
            <a:pPr indent="457200" algn="just"/>
            <a:r>
              <a:rPr lang="ru-RU" dirty="0" smtClean="0"/>
              <a:t>В </a:t>
            </a:r>
            <a:r>
              <a:rPr lang="ru-RU" dirty="0"/>
              <a:t>этом случае инвестора интересует средний уровень расходов по проекту. Для его оценки по формуле средней арифметической взвешенной рассчитывают показатель </a:t>
            </a:r>
            <a:r>
              <a:rPr lang="ru-RU" b="1" dirty="0"/>
              <a:t>цена авансированного </a:t>
            </a:r>
            <a:r>
              <a:rPr lang="ru-RU" b="1" dirty="0" smtClean="0"/>
              <a:t>капитала (взвешенная цена капитала) </a:t>
            </a:r>
            <a:r>
              <a:rPr lang="ru-RU" b="1" dirty="0"/>
              <a:t>WAСС (</a:t>
            </a:r>
            <a:r>
              <a:rPr lang="ru-RU" b="1" dirty="0" err="1"/>
              <a:t>Weighted</a:t>
            </a:r>
            <a:r>
              <a:rPr lang="ru-RU" b="1" dirty="0"/>
              <a:t> </a:t>
            </a:r>
            <a:r>
              <a:rPr lang="ru-RU" b="1" dirty="0" err="1"/>
              <a:t>Average</a:t>
            </a:r>
            <a:r>
              <a:rPr lang="ru-RU" b="1" dirty="0"/>
              <a:t> </a:t>
            </a:r>
            <a:r>
              <a:rPr lang="ru-RU" b="1" dirty="0" err="1"/>
              <a:t>Cost</a:t>
            </a:r>
            <a:r>
              <a:rPr lang="ru-RU" b="1" dirty="0"/>
              <a:t> </a:t>
            </a:r>
            <a:r>
              <a:rPr lang="ru-RU" b="1" dirty="0" err="1"/>
              <a:t>of</a:t>
            </a:r>
            <a:r>
              <a:rPr lang="ru-RU" b="1" dirty="0"/>
              <a:t> </a:t>
            </a:r>
            <a:r>
              <a:rPr lang="ru-RU" b="1" dirty="0" err="1"/>
              <a:t>Capital</a:t>
            </a:r>
            <a:r>
              <a:rPr lang="ru-RU" b="1" dirty="0"/>
              <a:t>) </a:t>
            </a:r>
            <a:r>
              <a:rPr lang="ru-RU" b="1" dirty="0" smtClean="0"/>
              <a:t>:</a:t>
            </a:r>
          </a:p>
          <a:p>
            <a:pPr indent="457200" algn="just"/>
            <a:endParaRPr lang="ru-RU" dirty="0"/>
          </a:p>
          <a:p>
            <a:pPr indent="457200" algn="just"/>
            <a:endParaRPr lang="ru-RU" dirty="0" smtClean="0"/>
          </a:p>
          <a:p>
            <a:pPr indent="457200" algn="just"/>
            <a:r>
              <a:rPr lang="ru-RU" dirty="0" smtClean="0"/>
              <a:t>где </a:t>
            </a:r>
            <a:r>
              <a:rPr lang="ru-RU" dirty="0" err="1"/>
              <a:t>Цi</a:t>
            </a:r>
            <a:r>
              <a:rPr lang="ru-RU" dirty="0"/>
              <a:t> — цена i-</a:t>
            </a:r>
            <a:r>
              <a:rPr lang="ru-RU" dirty="0" err="1"/>
              <a:t>гo</a:t>
            </a:r>
            <a:r>
              <a:rPr lang="ru-RU" dirty="0"/>
              <a:t> источника средств;</a:t>
            </a:r>
          </a:p>
          <a:p>
            <a:pPr indent="457200" algn="just"/>
            <a:r>
              <a:rPr lang="ru-RU" dirty="0" err="1"/>
              <a:t>di</a:t>
            </a:r>
            <a:r>
              <a:rPr lang="ru-RU" dirty="0"/>
              <a:t> — удельный вес i-</a:t>
            </a:r>
            <a:r>
              <a:rPr lang="ru-RU" dirty="0" err="1"/>
              <a:t>го</a:t>
            </a:r>
            <a:r>
              <a:rPr lang="ru-RU" dirty="0"/>
              <a:t> источника средств в общей их сумме</a:t>
            </a:r>
            <a:r>
              <a:rPr lang="ru-RU" dirty="0" smtClean="0"/>
              <a:t>.</a:t>
            </a:r>
          </a:p>
          <a:p>
            <a:pPr indent="457200" algn="just"/>
            <a:endParaRPr lang="ru-RU" dirty="0" smtClean="0"/>
          </a:p>
          <a:p>
            <a:pPr indent="457200" algn="just"/>
            <a:r>
              <a:rPr lang="ru-RU" dirty="0" smtClean="0"/>
              <a:t>Этот </a:t>
            </a:r>
            <a:r>
              <a:rPr lang="ru-RU" dirty="0"/>
              <a:t>показатель характеризует относительный уровень расходов инвестора. Другими словами, WAСС отражает сложившийся на предприятии минимум возврата на вложенный в его деятельность капитал.</a:t>
            </a:r>
          </a:p>
          <a:p>
            <a:pPr indent="457200" algn="just"/>
            <a:endParaRPr lang="ru-RU" dirty="0"/>
          </a:p>
        </p:txBody>
      </p:sp>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a:t>3. Оценка взвешенной и предельной цены </a:t>
            </a:r>
            <a:r>
              <a:rPr lang="ru-RU" sz="2800" b="1" dirty="0" smtClean="0"/>
              <a:t>капитала.</a:t>
            </a:r>
            <a:endParaRPr lang="ru-RU" sz="28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997" y="3068960"/>
            <a:ext cx="2580839" cy="57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241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260648"/>
            <a:ext cx="874846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Экономический смысл этого показателя заключается в следующем: </a:t>
            </a:r>
            <a:r>
              <a:rPr lang="ru-RU" b="1" dirty="0"/>
              <a:t>предприятие может принимать любые решения инвестиционного характера, уровень рентабельности которых не ниже текущего значения показателя WAСС. </a:t>
            </a:r>
            <a:r>
              <a:rPr lang="ru-RU" dirty="0"/>
              <a:t>Именно с ним сравнивается показатель внутренней нормы доходности IRR. Связь между этими показателями </a:t>
            </a:r>
            <a:r>
              <a:rPr lang="ru-RU" dirty="0" smtClean="0"/>
              <a:t>следующая:</a:t>
            </a:r>
          </a:p>
          <a:p>
            <a:pPr indent="457200" algn="just"/>
            <a:endParaRPr lang="ru-RU" dirty="0"/>
          </a:p>
          <a:p>
            <a:pPr lvl="0" indent="457200" algn="just"/>
            <a:r>
              <a:rPr lang="ru-RU" dirty="0"/>
              <a:t>Если IRR &gt; WAСС, то инвестиция целесообразна</a:t>
            </a:r>
            <a:r>
              <a:rPr lang="ru-RU" dirty="0" smtClean="0"/>
              <a:t>;</a:t>
            </a:r>
          </a:p>
          <a:p>
            <a:pPr lvl="0" indent="457200" algn="just"/>
            <a:endParaRPr lang="ru-RU" dirty="0"/>
          </a:p>
          <a:p>
            <a:pPr lvl="0" indent="457200" algn="just"/>
            <a:r>
              <a:rPr lang="ru-RU" dirty="0"/>
              <a:t>Если IRR&lt; WAСС, то инвестиция нецелесообразна</a:t>
            </a:r>
            <a:r>
              <a:rPr lang="ru-RU" dirty="0" smtClean="0"/>
              <a:t>;</a:t>
            </a:r>
          </a:p>
          <a:p>
            <a:pPr lvl="0" indent="457200" algn="just"/>
            <a:r>
              <a:rPr lang="ru-RU" dirty="0" smtClean="0"/>
              <a:t> </a:t>
            </a:r>
            <a:endParaRPr lang="ru-RU" dirty="0"/>
          </a:p>
          <a:p>
            <a:pPr lvl="0" indent="457200" algn="just"/>
            <a:r>
              <a:rPr lang="ru-RU" dirty="0"/>
              <a:t>Если IRR = WAСС, то инвестиционный проект </a:t>
            </a:r>
            <a:r>
              <a:rPr lang="ru-RU" dirty="0" smtClean="0"/>
              <a:t>безубыточный.</a:t>
            </a:r>
          </a:p>
          <a:p>
            <a:pPr lvl="0" indent="457200" algn="just"/>
            <a:endParaRPr lang="ru-RU" dirty="0"/>
          </a:p>
          <a:p>
            <a:pPr indent="457200" algn="just"/>
            <a:r>
              <a:rPr lang="ru-RU" dirty="0"/>
              <a:t>Таким образом, показатель WACC является одним из критериев, на основании которого судят о рациональности структуры источников финансирования.</a:t>
            </a:r>
          </a:p>
        </p:txBody>
      </p:sp>
    </p:spTree>
    <p:extLst>
      <p:ext uri="{BB962C8B-B14F-4D97-AF65-F5344CB8AC3E}">
        <p14:creationId xmlns:p14="http://schemas.microsoft.com/office/powerpoint/2010/main" val="2709695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213102" y="260647"/>
            <a:ext cx="874846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b="1" dirty="0" smtClean="0"/>
              <a:t>Пример.</a:t>
            </a:r>
            <a:r>
              <a:rPr lang="ru-RU" dirty="0" smtClean="0"/>
              <a:t> </a:t>
            </a:r>
            <a:r>
              <a:rPr lang="ru-RU" dirty="0"/>
              <a:t>Необходимо рассчитать цену капитала по приведенным ниже данным (таб.6.4</a:t>
            </a:r>
            <a:r>
              <a:rPr lang="ru-RU" dirty="0" smtClean="0"/>
              <a:t>).</a:t>
            </a:r>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smtClean="0"/>
          </a:p>
          <a:p>
            <a:pPr algn="just"/>
            <a:r>
              <a:rPr lang="ru-RU" dirty="0" smtClean="0"/>
              <a:t> 	В расчет </a:t>
            </a:r>
            <a:r>
              <a:rPr lang="ru-RU" dirty="0"/>
              <a:t>WAСС не принимаются такие источники, как краткосрочные непросроченные обязательства компании перед поставщиками и подрядчиками, по оплате труда, перед бюджетом и различными фондами</a:t>
            </a:r>
            <a:r>
              <a:rPr lang="ru-RU" dirty="0" smtClean="0"/>
              <a:t>.</a:t>
            </a:r>
          </a:p>
          <a:p>
            <a:pPr algn="just"/>
            <a:endParaRPr lang="ru-RU" dirty="0"/>
          </a:p>
          <a:p>
            <a:pPr algn="just"/>
            <a:endParaRPr lang="ru-RU" dirty="0" smtClean="0"/>
          </a:p>
          <a:p>
            <a:pPr algn="just"/>
            <a:endParaRPr lang="ru-RU" dirty="0"/>
          </a:p>
          <a:p>
            <a:pPr algn="just"/>
            <a:r>
              <a:rPr lang="ru-RU" dirty="0" smtClean="0"/>
              <a:t>	Таким </a:t>
            </a:r>
            <a:r>
              <a:rPr lang="ru-RU" dirty="0"/>
              <a:t>образом, уровень затрат для поддержания экономического потенциала предприятия при сложившейся структуре источников средств составляет 26,9</a:t>
            </a:r>
            <a:r>
              <a:rPr lang="ru-RU" dirty="0" smtClean="0"/>
              <a:t>%.</a:t>
            </a:r>
            <a:endParaRPr lang="ru-RU"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6408712" cy="2385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4437112"/>
            <a:ext cx="46005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241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73069"/>
            <a:ext cx="8928992"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smtClean="0"/>
              <a:t>Помимо взвешенной цены капитала рассчитывается </a:t>
            </a:r>
            <a:r>
              <a:rPr lang="ru-RU" b="1" dirty="0" smtClean="0"/>
              <a:t>предельная </a:t>
            </a:r>
            <a:r>
              <a:rPr lang="ru-RU" b="1" dirty="0"/>
              <a:t>цена капитала </a:t>
            </a:r>
            <a:r>
              <a:rPr lang="ru-RU" dirty="0"/>
              <a:t>(</a:t>
            </a:r>
            <a:r>
              <a:rPr lang="ru-RU" dirty="0" err="1"/>
              <a:t>Marginal</a:t>
            </a:r>
            <a:r>
              <a:rPr lang="ru-RU" dirty="0"/>
              <a:t> </a:t>
            </a:r>
            <a:r>
              <a:rPr lang="ru-RU" dirty="0" err="1"/>
              <a:t>Cost</a:t>
            </a:r>
            <a:r>
              <a:rPr lang="ru-RU" dirty="0"/>
              <a:t> </a:t>
            </a:r>
            <a:r>
              <a:rPr lang="ru-RU" dirty="0" err="1"/>
              <a:t>of</a:t>
            </a:r>
            <a:r>
              <a:rPr lang="ru-RU" dirty="0"/>
              <a:t> </a:t>
            </a:r>
            <a:r>
              <a:rPr lang="ru-RU" dirty="0" err="1"/>
              <a:t>Capital</a:t>
            </a:r>
            <a:r>
              <a:rPr lang="ru-RU" dirty="0"/>
              <a:t>, МСС) — это стоимость капитала, предназначенного для финансирования новой единицы продукции.</a:t>
            </a:r>
          </a:p>
          <a:p>
            <a:pPr indent="457200" algn="just"/>
            <a:r>
              <a:rPr lang="ru-RU" dirty="0" smtClean="0"/>
              <a:t>Этот </a:t>
            </a:r>
            <a:r>
              <a:rPr lang="ru-RU" dirty="0"/>
              <a:t>показатель позволяет определить затраты компании при наращивании объемов финансирования или, другими словами, цену, которую придется уплатить за привлечение дополнительного объема капитала.</a:t>
            </a:r>
          </a:p>
          <a:p>
            <a:pPr indent="457200" algn="just"/>
            <a:r>
              <a:rPr lang="ru-RU" b="1" dirty="0" smtClean="0"/>
              <a:t>График </a:t>
            </a:r>
            <a:r>
              <a:rPr lang="ru-RU" b="1" dirty="0"/>
              <a:t>предельной стоимости капитала </a:t>
            </a:r>
            <a:r>
              <a:rPr lang="ru-RU" b="1" dirty="0" smtClean="0"/>
              <a:t>(график МСС)</a:t>
            </a:r>
            <a:r>
              <a:rPr lang="ru-RU" dirty="0" smtClean="0"/>
              <a:t> — </a:t>
            </a:r>
            <a:r>
              <a:rPr lang="ru-RU" dirty="0"/>
              <a:t>графическое изображение средневзвешенной стоимости капитала как функции объема привлекаемых финансовых ресурсов. </a:t>
            </a:r>
            <a:endParaRPr lang="ru-RU" dirty="0" smtClean="0"/>
          </a:p>
          <a:p>
            <a:pPr indent="457200" algn="just"/>
            <a:r>
              <a:rPr lang="ru-RU" dirty="0" smtClean="0"/>
              <a:t>Этот </a:t>
            </a:r>
            <a:r>
              <a:rPr lang="ru-RU" dirty="0"/>
              <a:t>график является возрастающим, поскольку увеличение объема инвестиций с неизбежностью приводит к необходимости привлечения заемного капитала. </a:t>
            </a:r>
            <a:endParaRPr lang="ru-RU" dirty="0" smtClean="0"/>
          </a:p>
          <a:p>
            <a:pPr indent="457200" algn="just"/>
            <a:r>
              <a:rPr lang="ru-RU" dirty="0" smtClean="0"/>
              <a:t>Увеличение </a:t>
            </a:r>
            <a:r>
              <a:rPr lang="ru-RU" dirty="0"/>
              <a:t>доли заемного капитала, в свою очередь, приводит к увеличению финансового риска и как следствие к росту значения средневзвешенной стоимости капитала</a:t>
            </a:r>
            <a:r>
              <a:rPr lang="ru-RU" dirty="0" smtClean="0"/>
              <a:t>.</a:t>
            </a:r>
          </a:p>
          <a:p>
            <a:pPr indent="457200" algn="just"/>
            <a:r>
              <a:rPr lang="ru-RU" dirty="0"/>
              <a:t>В инвестиционном анализе, наряду с графиком МСС, строят </a:t>
            </a:r>
            <a:r>
              <a:rPr lang="ru-RU" b="1" dirty="0"/>
              <a:t>график инвестиционных возможностей (</a:t>
            </a:r>
            <a:r>
              <a:rPr lang="ru-RU" b="1" dirty="0" err="1"/>
              <a:t>Investment</a:t>
            </a:r>
            <a:r>
              <a:rPr lang="ru-RU" b="1" dirty="0"/>
              <a:t> </a:t>
            </a:r>
            <a:r>
              <a:rPr lang="ru-RU" b="1" dirty="0" err="1"/>
              <a:t>Opportunity</a:t>
            </a:r>
            <a:r>
              <a:rPr lang="ru-RU" b="1" dirty="0"/>
              <a:t> </a:t>
            </a:r>
            <a:r>
              <a:rPr lang="ru-RU" b="1" dirty="0" err="1"/>
              <a:t>Schedule</a:t>
            </a:r>
            <a:r>
              <a:rPr lang="ru-RU" b="1" dirty="0"/>
              <a:t>, IOS)</a:t>
            </a:r>
            <a:r>
              <a:rPr lang="ru-RU" dirty="0"/>
              <a:t> — графическое изображение анализируемых проектов, расположенных в порядке снижения внутренней нормы прибыли IRR .</a:t>
            </a:r>
          </a:p>
          <a:p>
            <a:pPr indent="457200" algn="just"/>
            <a:r>
              <a:rPr lang="ru-RU" dirty="0"/>
              <a:t>В точке пересечения графиков МСС и IOS определяется </a:t>
            </a:r>
            <a:r>
              <a:rPr lang="ru-RU" b="1" dirty="0"/>
              <a:t>предельная стоимость капитала. </a:t>
            </a:r>
            <a:r>
              <a:rPr lang="ru-RU" dirty="0"/>
              <a:t>Значение этого показателя используется в качестве оценки минимально допустимой доходности по инвестициям в проекты средней степени риска. Кроме того, точка пересечения графиков характеризует и предельную величину допустимых инвестиций</a:t>
            </a:r>
            <a:r>
              <a:rPr lang="ru-RU" dirty="0" smtClean="0"/>
              <a:t>.</a:t>
            </a:r>
            <a:endParaRPr lang="ru-RU" dirty="0"/>
          </a:p>
        </p:txBody>
      </p:sp>
    </p:spTree>
    <p:extLst>
      <p:ext uri="{BB962C8B-B14F-4D97-AF65-F5344CB8AC3E}">
        <p14:creationId xmlns:p14="http://schemas.microsoft.com/office/powerpoint/2010/main" val="346171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628800"/>
            <a:ext cx="8280920" cy="4752528"/>
          </a:xfrm>
        </p:spPr>
        <p:txBody>
          <a:bodyPr>
            <a:normAutofit/>
          </a:bodyPr>
          <a:lstStyle/>
          <a:p>
            <a:pPr algn="just"/>
            <a:r>
              <a:rPr lang="ru-RU" dirty="0" smtClean="0"/>
              <a:t>	</a:t>
            </a:r>
            <a:r>
              <a:rPr lang="ru-RU" dirty="0"/>
              <a:t>Выбор оптимальной структуры источников финансирования является одним из решающих вопросов для инвестора. </a:t>
            </a:r>
            <a:endParaRPr lang="ru-RU" dirty="0" smtClean="0"/>
          </a:p>
          <a:p>
            <a:pPr algn="just"/>
            <a:r>
              <a:rPr lang="ru-RU" dirty="0"/>
              <a:t>	</a:t>
            </a:r>
            <a:r>
              <a:rPr lang="ru-RU" dirty="0" smtClean="0"/>
              <a:t>Для </a:t>
            </a:r>
            <a:r>
              <a:rPr lang="ru-RU" dirty="0"/>
              <a:t>каждого отдельного инвестиционного проекта должна разрабатываться индивидуальная схема его финансового </a:t>
            </a:r>
            <a:r>
              <a:rPr lang="ru-RU" dirty="0" smtClean="0"/>
              <a:t>обеспечения.</a:t>
            </a:r>
          </a:p>
          <a:p>
            <a:pPr algn="just"/>
            <a:r>
              <a:rPr lang="ru-RU" dirty="0" smtClean="0"/>
              <a:t>	Схема </a:t>
            </a:r>
            <a:r>
              <a:rPr lang="ru-RU" dirty="0"/>
              <a:t>финансирования подбирается в прогнозных ценах с целью обеспечения такой структуры денежных потоков порождающего его инвестиционного проекта, при которой на каждом шаге расчета имеется достаточное количество денег для его продолжения.</a:t>
            </a:r>
          </a:p>
          <a:p>
            <a:pPr algn="just"/>
            <a:endParaRPr lang="ru-RU" dirty="0"/>
          </a:p>
        </p:txBody>
      </p:sp>
      <p:sp>
        <p:nvSpPr>
          <p:cNvPr id="5" name="Прямоугольник 4"/>
          <p:cNvSpPr/>
          <p:nvPr/>
        </p:nvSpPr>
        <p:spPr>
          <a:xfrm>
            <a:off x="251520" y="260648"/>
            <a:ext cx="8712968" cy="954107"/>
          </a:xfrm>
          <a:prstGeom prst="rect">
            <a:avLst/>
          </a:prstGeom>
        </p:spPr>
        <p:txBody>
          <a:bodyPr wrap="square">
            <a:spAutoFit/>
          </a:bodyPr>
          <a:lstStyle/>
          <a:p>
            <a:pPr algn="ctr"/>
            <a:r>
              <a:rPr lang="ru-RU" sz="2800" b="1" dirty="0"/>
              <a:t>1. Понятие и классификация источников средств финансирования инвестиций. </a:t>
            </a:r>
            <a:endParaRPr lang="ru-RU" sz="2500" b="1" dirty="0"/>
          </a:p>
        </p:txBody>
      </p:sp>
    </p:spTree>
    <p:extLst>
      <p:ext uri="{BB962C8B-B14F-4D97-AF65-F5344CB8AC3E}">
        <p14:creationId xmlns:p14="http://schemas.microsoft.com/office/powerpoint/2010/main" val="142669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199674"/>
            <a:ext cx="874846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b="1" dirty="0" smtClean="0"/>
              <a:t>Пример.</a:t>
            </a:r>
            <a:r>
              <a:rPr lang="ru-RU" dirty="0" smtClean="0"/>
              <a:t> </a:t>
            </a:r>
          </a:p>
          <a:p>
            <a:pPr indent="457200" algn="just"/>
            <a:r>
              <a:rPr lang="ru-RU" dirty="0" smtClean="0"/>
              <a:t>Аналитики </a:t>
            </a:r>
            <a:r>
              <a:rPr lang="ru-RU" dirty="0"/>
              <a:t>компании «Альфа» составили сводные данные о стоимости источников финансирования потенциальных инвестиционных проектов (табл. 6.5).</a:t>
            </a:r>
          </a:p>
          <a:p>
            <a:pPr indent="457200" algn="just"/>
            <a:r>
              <a:rPr lang="ru-RU" dirty="0"/>
              <a:t>Целевая структура компании такова: обыкновенные акции составляют 65% всей величины источников финансирования, облигационный заем — 10%, банковский кредит — 25%. Имеется следующий портфель независимых инвестиционных проектов (табл. 6.6).</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2486024"/>
            <a:ext cx="5586413" cy="1917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Рисунок 38" descr="Описание: http://konspekta.net/poisk-ruru/baza8/1011298464747.files/image04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3550" y="4509120"/>
            <a:ext cx="5676900" cy="15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716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260648"/>
            <a:ext cx="87484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ru-RU" dirty="0" smtClean="0"/>
              <a:t>	Расчетные </a:t>
            </a:r>
            <a:r>
              <a:rPr lang="ru-RU" dirty="0"/>
              <a:t>значения WACC для каждого интервала источников финансирования </a:t>
            </a:r>
            <a:r>
              <a:rPr lang="ru-RU" dirty="0" smtClean="0"/>
              <a:t>составят(табл</a:t>
            </a:r>
            <a:r>
              <a:rPr lang="ru-RU" dirty="0"/>
              <a:t>. 6.7).</a:t>
            </a:r>
          </a:p>
        </p:txBody>
      </p:sp>
      <p:pic>
        <p:nvPicPr>
          <p:cNvPr id="15362" name="Рисунок 37" descr="Описание: http://konspekta.net/poisk-ruru/baza8/1011298464747.files/image05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5211"/>
            <a:ext cx="56769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Рисунок 36" descr="Описание: http://konspekta.net/poisk-ruru/baza8/1011298464747.files/image05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605" y="2907042"/>
            <a:ext cx="5162635" cy="297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716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631722"/>
            <a:ext cx="874846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b="1" dirty="0" smtClean="0"/>
              <a:t>Выводы по примеру:</a:t>
            </a:r>
          </a:p>
          <a:p>
            <a:pPr indent="457200" algn="just"/>
            <a:r>
              <a:rPr lang="ru-RU" dirty="0" smtClean="0"/>
              <a:t>К </a:t>
            </a:r>
            <a:r>
              <a:rPr lang="ru-RU" dirty="0"/>
              <a:t>реализации могут быть приняты проекты В и D, поскольку внутренняя норма доходности, ассоциируемая с этими проектами, выше уровня WACC</a:t>
            </a:r>
            <a:r>
              <a:rPr lang="ru-RU" dirty="0" smtClean="0"/>
              <a:t>.</a:t>
            </a:r>
          </a:p>
          <a:p>
            <a:pPr indent="457200" algn="just"/>
            <a:r>
              <a:rPr lang="ru-RU" dirty="0" smtClean="0"/>
              <a:t>Так</a:t>
            </a:r>
            <a:r>
              <a:rPr lang="ru-RU" dirty="0"/>
              <a:t>, проект В имеет значение IRR, равное 26%, в то время как средняя цена капитала проектов, имеющих такой объем источников финансирования, составляет 24,7%. </a:t>
            </a:r>
            <a:endParaRPr lang="ru-RU" dirty="0" smtClean="0"/>
          </a:p>
          <a:p>
            <a:pPr indent="457200" algn="just"/>
            <a:r>
              <a:rPr lang="ru-RU" dirty="0" smtClean="0"/>
              <a:t>Внутренняя </a:t>
            </a:r>
            <a:r>
              <a:rPr lang="ru-RU" dirty="0"/>
              <a:t>норма доходности по проекту D также выше уровня WACC для интервала 1000–1500 тыс. руб. (29 и 26,7% соответственно</a:t>
            </a:r>
            <a:r>
              <a:rPr lang="ru-RU" dirty="0" smtClean="0"/>
              <a:t>).</a:t>
            </a:r>
            <a:r>
              <a:rPr lang="ru-RU" dirty="0"/>
              <a:t> </a:t>
            </a:r>
            <a:endParaRPr lang="ru-RU" dirty="0" smtClean="0"/>
          </a:p>
          <a:p>
            <a:pPr indent="457200" algn="just"/>
            <a:r>
              <a:rPr lang="ru-RU" dirty="0" smtClean="0"/>
              <a:t>Проекты </a:t>
            </a:r>
            <a:r>
              <a:rPr lang="ru-RU" dirty="0"/>
              <a:t>А и С имеют уровень доходности, не превышающий стоимость источников финансирования. Следовательно, их реализация не целесообразна.</a:t>
            </a:r>
          </a:p>
          <a:p>
            <a:pPr indent="457200" algn="just"/>
            <a:endParaRPr lang="ru-RU" dirty="0"/>
          </a:p>
        </p:txBody>
      </p:sp>
    </p:spTree>
    <p:extLst>
      <p:ext uri="{BB962C8B-B14F-4D97-AF65-F5344CB8AC3E}">
        <p14:creationId xmlns:p14="http://schemas.microsoft.com/office/powerpoint/2010/main" val="3461716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216024" y="770221"/>
            <a:ext cx="874846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Важную роль в процессе обоснования оптимальной структуры средств финансирования играют показатели финансового рычага (FI), рентабельности собственного капитала (ROE), рентабельности инвестированного (постоянного) капитала (ROI). Данный набор показателей используется для оценки воздействия структуры капитала на уровень эффективности конкретного варианта капиталовложений</a:t>
            </a:r>
            <a:r>
              <a:rPr lang="ru-RU" dirty="0" smtClean="0"/>
              <a:t>.</a:t>
            </a:r>
          </a:p>
          <a:p>
            <a:pPr algn="ctr"/>
            <a:endParaRPr lang="ru-RU" b="1" i="1" dirty="0" smtClean="0"/>
          </a:p>
          <a:p>
            <a:pPr algn="ctr"/>
            <a:r>
              <a:rPr lang="ru-RU" b="1" i="1" dirty="0" smtClean="0"/>
              <a:t>Финансовый </a:t>
            </a:r>
            <a:r>
              <a:rPr lang="ru-RU" b="1" i="1" dirty="0"/>
              <a:t>рычаг </a:t>
            </a:r>
            <a:r>
              <a:rPr lang="ru-RU" b="1" dirty="0"/>
              <a:t>FI= ЗК /СК,</a:t>
            </a:r>
            <a:endParaRPr lang="ru-RU" dirty="0"/>
          </a:p>
          <a:p>
            <a:r>
              <a:rPr lang="ru-RU" dirty="0"/>
              <a:t>где ЗК — величина заемного капитала, тыс. руб.;</a:t>
            </a:r>
          </a:p>
          <a:p>
            <a:r>
              <a:rPr lang="ru-RU" dirty="0"/>
              <a:t>СК — величина средств из внешних (за счет эмиссии акций) и внутренних (амортизация и прибыль) источников собственного капитала компании, тыс. руб.</a:t>
            </a:r>
          </a:p>
          <a:p>
            <a:pPr algn="ctr"/>
            <a:endParaRPr lang="ru-RU" dirty="0" smtClean="0"/>
          </a:p>
          <a:p>
            <a:pPr algn="ctr"/>
            <a:r>
              <a:rPr lang="ru-RU" dirty="0"/>
              <a:t> </a:t>
            </a:r>
            <a:r>
              <a:rPr lang="ru-RU" b="1" i="1" dirty="0" smtClean="0"/>
              <a:t>Рентабельность </a:t>
            </a:r>
            <a:r>
              <a:rPr lang="ru-RU" b="1" i="1" dirty="0"/>
              <a:t>собственного капитала </a:t>
            </a:r>
            <a:r>
              <a:rPr lang="ru-RU" b="1" dirty="0"/>
              <a:t>ROE = P / СК,</a:t>
            </a:r>
            <a:endParaRPr lang="ru-RU" dirty="0"/>
          </a:p>
          <a:p>
            <a:r>
              <a:rPr lang="ru-RU" dirty="0"/>
              <a:t>где Р — величина проектной прибыли до налогообложения и выплаты процентов, тыс. руб.</a:t>
            </a:r>
          </a:p>
          <a:p>
            <a:pPr algn="ctr"/>
            <a:r>
              <a:rPr lang="ru-RU" dirty="0"/>
              <a:t> </a:t>
            </a:r>
            <a:endParaRPr lang="ru-RU" dirty="0" smtClean="0"/>
          </a:p>
          <a:p>
            <a:pPr algn="ctr"/>
            <a:r>
              <a:rPr lang="ru-RU" b="1" i="1" dirty="0" smtClean="0"/>
              <a:t>Рентабельность </a:t>
            </a:r>
            <a:r>
              <a:rPr lang="ru-RU" b="1" i="1" dirty="0"/>
              <a:t>инвестированного (постоянного) капитала</a:t>
            </a:r>
            <a:r>
              <a:rPr lang="ru-RU" b="1" dirty="0"/>
              <a:t> ROI = </a:t>
            </a:r>
            <a:r>
              <a:rPr lang="en-US" b="1" dirty="0"/>
              <a:t>P</a:t>
            </a:r>
            <a:r>
              <a:rPr lang="ru-RU" b="1" dirty="0"/>
              <a:t> / </a:t>
            </a:r>
            <a:r>
              <a:rPr lang="en-US" b="1" dirty="0"/>
              <a:t>I</a:t>
            </a:r>
            <a:r>
              <a:rPr lang="ru-RU" b="1" dirty="0"/>
              <a:t>,</a:t>
            </a:r>
            <a:endParaRPr lang="ru-RU" dirty="0"/>
          </a:p>
          <a:p>
            <a:r>
              <a:rPr lang="ru-RU" dirty="0"/>
              <a:t>где I — объем финансирования долгосрочных инвестиций (постоянный капитал: СК + ЗК), тыс. руб.</a:t>
            </a:r>
          </a:p>
          <a:p>
            <a:pPr indent="457200" algn="just"/>
            <a:endParaRPr lang="ru-RU" dirty="0"/>
          </a:p>
        </p:txBody>
      </p:sp>
      <p:sp>
        <p:nvSpPr>
          <p:cNvPr id="4" name="Прямоугольник 3"/>
          <p:cNvSpPr/>
          <p:nvPr/>
        </p:nvSpPr>
        <p:spPr>
          <a:xfrm>
            <a:off x="251520" y="260648"/>
            <a:ext cx="8712968" cy="523220"/>
          </a:xfrm>
          <a:prstGeom prst="rect">
            <a:avLst/>
          </a:prstGeom>
        </p:spPr>
        <p:txBody>
          <a:bodyPr wrap="square">
            <a:spAutoFit/>
          </a:bodyPr>
          <a:lstStyle/>
          <a:p>
            <a:pPr algn="ctr"/>
            <a:r>
              <a:rPr lang="ru-RU" sz="2800" b="1" dirty="0"/>
              <a:t>4. Эффект финансового рычага.</a:t>
            </a:r>
            <a:endParaRPr lang="ru-RU" sz="2800" dirty="0"/>
          </a:p>
        </p:txBody>
      </p:sp>
    </p:spTree>
    <p:extLst>
      <p:ext uri="{BB962C8B-B14F-4D97-AF65-F5344CB8AC3E}">
        <p14:creationId xmlns:p14="http://schemas.microsoft.com/office/powerpoint/2010/main" val="3461716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310298"/>
            <a:ext cx="874846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r>
              <a:rPr lang="ru-RU" dirty="0" smtClean="0"/>
              <a:t>Детерминированная </a:t>
            </a:r>
            <a:r>
              <a:rPr lang="ru-RU" dirty="0"/>
              <a:t>модель зависимости показателя ROE от влияния на его </a:t>
            </a:r>
            <a:r>
              <a:rPr lang="ru-RU" dirty="0" smtClean="0"/>
              <a:t>уровня </a:t>
            </a:r>
            <a:r>
              <a:rPr lang="ru-RU" dirty="0"/>
              <a:t>рентабельности инвестированного капитала (эффективности капиталовложений по всем источникам финансирования) и финансового рычага (показателя структуры инвестированного капитала</a:t>
            </a:r>
            <a:r>
              <a:rPr lang="ru-RU" dirty="0" smtClean="0"/>
              <a:t>) </a:t>
            </a:r>
            <a:r>
              <a:rPr lang="ru-RU" dirty="0"/>
              <a:t>иллюстрирует </a:t>
            </a:r>
            <a:r>
              <a:rPr lang="ru-RU" b="1" dirty="0"/>
              <a:t>эффект финансового рычага </a:t>
            </a:r>
            <a:r>
              <a:rPr lang="ru-RU" dirty="0" smtClean="0"/>
              <a:t>:</a:t>
            </a:r>
            <a:endParaRPr lang="ru-RU" dirty="0"/>
          </a:p>
          <a:p>
            <a:pPr indent="457200" algn="ctr"/>
            <a:r>
              <a:rPr lang="en-US" b="1" dirty="0"/>
              <a:t>ROE = ROI + (ROI - r</a:t>
            </a:r>
            <a:r>
              <a:rPr lang="ru-RU" b="1" baseline="-25000" dirty="0"/>
              <a:t>п</a:t>
            </a:r>
            <a:r>
              <a:rPr lang="en-US" b="1" dirty="0"/>
              <a:t>)FI,</a:t>
            </a:r>
            <a:endParaRPr lang="ru-RU" dirty="0"/>
          </a:p>
          <a:p>
            <a:pPr indent="457200"/>
            <a:r>
              <a:rPr lang="ru-RU" dirty="0"/>
              <a:t>где </a:t>
            </a:r>
            <a:r>
              <a:rPr lang="ru-RU" dirty="0" err="1"/>
              <a:t>r</a:t>
            </a:r>
            <a:r>
              <a:rPr lang="ru-RU" baseline="-25000" dirty="0" err="1"/>
              <a:t>п</a:t>
            </a:r>
            <a:r>
              <a:rPr lang="ru-RU" dirty="0"/>
              <a:t> — </a:t>
            </a:r>
            <a:r>
              <a:rPr lang="ru-RU" dirty="0" err="1"/>
              <a:t>посленалоговая</a:t>
            </a:r>
            <a:r>
              <a:rPr lang="ru-RU" dirty="0"/>
              <a:t> ставка, рассчитываемая как r(1 — </a:t>
            </a:r>
            <a:r>
              <a:rPr lang="ru-RU" dirty="0" err="1"/>
              <a:t>tax</a:t>
            </a:r>
            <a:r>
              <a:rPr lang="ru-RU" dirty="0"/>
              <a:t>);</a:t>
            </a:r>
          </a:p>
          <a:p>
            <a:pPr indent="457200"/>
            <a:r>
              <a:rPr lang="ru-RU" dirty="0" err="1"/>
              <a:t>tax</a:t>
            </a:r>
            <a:r>
              <a:rPr lang="ru-RU" dirty="0"/>
              <a:t> — ставка налога и прочих отчислений с прибыли предприятия.</a:t>
            </a:r>
          </a:p>
          <a:p>
            <a:pPr algn="just"/>
            <a:r>
              <a:rPr lang="ru-RU" dirty="0" smtClean="0"/>
              <a:t>	</a:t>
            </a:r>
          </a:p>
          <a:p>
            <a:pPr algn="just"/>
            <a:r>
              <a:rPr lang="ru-RU" dirty="0" smtClean="0"/>
              <a:t>	</a:t>
            </a:r>
            <a:r>
              <a:rPr lang="ru-RU" b="1" dirty="0"/>
              <a:t>Э</a:t>
            </a:r>
            <a:r>
              <a:rPr lang="ru-RU" b="1" dirty="0" smtClean="0"/>
              <a:t>ффект финансового рычага проявляется в следующем:</a:t>
            </a:r>
          </a:p>
          <a:p>
            <a:pPr algn="just"/>
            <a:r>
              <a:rPr lang="ru-RU" dirty="0" smtClean="0"/>
              <a:t>- если </a:t>
            </a:r>
            <a:r>
              <a:rPr lang="ru-RU" dirty="0"/>
              <a:t>общий уровень эффективности капиталовложений перед выплатой процентных и дивидендных платежей (ROI) превышает процентную ставку по заемным средствам финансирования, то финансовый рычаг будет увеличивать рентабельность собственного капитала. </a:t>
            </a:r>
          </a:p>
          <a:p>
            <a:pPr algn="just"/>
            <a:r>
              <a:rPr lang="ru-RU" dirty="0" smtClean="0"/>
              <a:t>- если </a:t>
            </a:r>
            <a:r>
              <a:rPr lang="ru-RU" dirty="0"/>
              <a:t>рентабельность инвестированного капитала будет ниже, чем норма процента по заемным средствам финансирования, FI будет снижать уровень эффективности вложения капитала собственников (акционеров).</a:t>
            </a:r>
          </a:p>
          <a:p>
            <a:pPr indent="457200"/>
            <a:r>
              <a:rPr lang="ru-RU" dirty="0"/>
              <a:t> </a:t>
            </a:r>
          </a:p>
        </p:txBody>
      </p:sp>
    </p:spTree>
    <p:extLst>
      <p:ext uri="{BB962C8B-B14F-4D97-AF65-F5344CB8AC3E}">
        <p14:creationId xmlns:p14="http://schemas.microsoft.com/office/powerpoint/2010/main" val="3461716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317267"/>
            <a:ext cx="892899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sz="1700" b="1" dirty="0" smtClean="0"/>
              <a:t>Пример.</a:t>
            </a:r>
            <a:r>
              <a:rPr lang="ru-RU" sz="1700" dirty="0" smtClean="0"/>
              <a:t> </a:t>
            </a:r>
          </a:p>
          <a:p>
            <a:pPr indent="457200" algn="just"/>
            <a:r>
              <a:rPr lang="ru-RU" sz="1700" dirty="0" smtClean="0"/>
              <a:t>Сравним </a:t>
            </a:r>
            <a:r>
              <a:rPr lang="ru-RU" sz="1700" dirty="0"/>
              <a:t>две компании. Компания «Омега» имеет в активе 1000 тыс. руб., в пассиве — также 1000 тыс. руб. собственных средств. У компании «Сигма» в активе 1000 тыс. руб., в пассиве — 500 тыс. руб. собственных средств и 500 тыс. руб. заемных средств.</a:t>
            </a:r>
          </a:p>
          <a:p>
            <a:pPr indent="457200" algn="just"/>
            <a:r>
              <a:rPr lang="ru-RU" sz="1700" dirty="0"/>
              <a:t>Валовую прибыль компании имеют одинаковую — 200 тыс. руб. Пусть прибыль облагается по ставке 30%, а процентная ставка за пользование заемным капиталом — 15% годовых.</a:t>
            </a:r>
          </a:p>
          <a:p>
            <a:pPr indent="457200" algn="just"/>
            <a:r>
              <a:rPr lang="ru-RU" sz="1700" dirty="0"/>
              <a:t>Рассчитаем рентабельность собственного капитала (табл. 6.8). </a:t>
            </a:r>
            <a:endParaRPr lang="ru-RU" sz="1700" dirty="0" smtClean="0"/>
          </a:p>
          <a:p>
            <a:pPr indent="457200" algn="just"/>
            <a:r>
              <a:rPr lang="ru-RU" sz="1700" dirty="0" smtClean="0"/>
              <a:t>Как </a:t>
            </a:r>
            <a:r>
              <a:rPr lang="ru-RU" sz="1700" dirty="0"/>
              <a:t>следует из расчетов, рентабельность собственных средств в компании «Омега», финансируемой полностью за счет собственных средств, ниже, чем в компании «Сигма», которая имеет 50% заемных источников. </a:t>
            </a:r>
            <a:endParaRPr lang="ru-RU" sz="1700" dirty="0" smtClean="0"/>
          </a:p>
          <a:p>
            <a:pPr indent="457200" algn="just"/>
            <a:r>
              <a:rPr lang="ru-RU" sz="1700" dirty="0" smtClean="0"/>
              <a:t>Очевидным </a:t>
            </a:r>
            <a:r>
              <a:rPr lang="ru-RU" sz="1700" dirty="0"/>
              <a:t>является тот факт, что использование заемных средств, несмотря на их платность, позволяет компании «Сигма» более эффективно распоряжаться собственными средствами. В этом проявляется действие эффекта финансового рычага.</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346401"/>
            <a:ext cx="5686425"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009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433695"/>
            <a:ext cx="892899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Эффект финансового рычага — это приращение к рентабельности собственных средств, получаемое благодаря использованию кредита, несмотря на его платность.</a:t>
            </a:r>
          </a:p>
          <a:p>
            <a:pPr indent="457200" algn="just"/>
            <a:r>
              <a:rPr lang="ru-RU" dirty="0"/>
              <a:t>Таким образом, предприятие, использующее кредит, увеличивает либо уменьшает рентабельность собственных средств в зависимости от соотношения собственных и заемных средств в пассиве и от величины процентной ставки.</a:t>
            </a:r>
          </a:p>
          <a:p>
            <a:pPr indent="457200" algn="just"/>
            <a:r>
              <a:rPr lang="ru-RU" dirty="0"/>
              <a:t>Увеличим в нашем примере цену заемных источников до 35% годовых. Расчет рентабельности собственного капитала тогда будет выглядеть следующим образом (табл. 6.9</a:t>
            </a:r>
            <a:r>
              <a:rPr lang="ru-RU" dirty="0" smtClean="0"/>
              <a:t>).</a:t>
            </a:r>
          </a:p>
          <a:p>
            <a:pPr indent="457200" algn="just"/>
            <a:r>
              <a:rPr lang="ru-RU" dirty="0"/>
              <a:t>Расчеты подтверждают вывод, сделанный ранее: при увеличении цены капитала рентабельность собственного капитала снижается</a:t>
            </a:r>
            <a:r>
              <a:rPr lang="ru-RU" dirty="0" smtClean="0"/>
              <a:t>.</a:t>
            </a:r>
            <a:endParaRPr lang="ru-RU" dirty="0"/>
          </a:p>
        </p:txBody>
      </p:sp>
      <p:pic>
        <p:nvPicPr>
          <p:cNvPr id="17410" name="Рисунок 41" descr="Описание: http://konspekta.net/poisk-ruru/baza8/1011298464747.files/image05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717032"/>
            <a:ext cx="6441016"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3009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1772817"/>
            <a:ext cx="874846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В качестве обобщающего критерия </a:t>
            </a:r>
            <a:r>
              <a:rPr lang="ru-RU" b="1" dirty="0"/>
              <a:t>оптимальности структуры капитала инвестиционного проекта </a:t>
            </a:r>
            <a:r>
              <a:rPr lang="ru-RU" dirty="0" smtClean="0"/>
              <a:t>используют </a:t>
            </a:r>
            <a:r>
              <a:rPr lang="ru-RU" dirty="0"/>
              <a:t>соотношение «рентабельность — финансовый риск»:</a:t>
            </a:r>
          </a:p>
          <a:p>
            <a:pPr indent="457200" algn="just"/>
            <a:endParaRPr lang="ru-RU" dirty="0" smtClean="0"/>
          </a:p>
          <a:p>
            <a:pPr indent="457200" algn="just"/>
            <a:endParaRPr lang="ru-RU" dirty="0"/>
          </a:p>
          <a:p>
            <a:pPr indent="457200" algn="just"/>
            <a:r>
              <a:rPr lang="ru-RU" dirty="0" smtClean="0"/>
              <a:t>Оптимальным </a:t>
            </a:r>
            <a:r>
              <a:rPr lang="ru-RU" dirty="0"/>
              <a:t>принято считать тот вариант структуры капитала, в котором показатель </a:t>
            </a:r>
            <a:r>
              <a:rPr lang="el-GR" dirty="0" smtClean="0"/>
              <a:t>λ</a:t>
            </a:r>
            <a:r>
              <a:rPr lang="ru-RU" dirty="0" smtClean="0"/>
              <a:t> будет </a:t>
            </a:r>
            <a:r>
              <a:rPr lang="ru-RU" dirty="0"/>
              <a:t>иметь наибольшее </a:t>
            </a:r>
            <a:r>
              <a:rPr lang="ru-RU" dirty="0" smtClean="0"/>
              <a:t>значение.</a:t>
            </a:r>
            <a:endParaRPr lang="ru-RU" dirty="0"/>
          </a:p>
        </p:txBody>
      </p:sp>
      <p:sp>
        <p:nvSpPr>
          <p:cNvPr id="4" name="Прямоугольник 3"/>
          <p:cNvSpPr/>
          <p:nvPr/>
        </p:nvSpPr>
        <p:spPr>
          <a:xfrm>
            <a:off x="251520" y="260648"/>
            <a:ext cx="8712968" cy="954107"/>
          </a:xfrm>
          <a:prstGeom prst="rect">
            <a:avLst/>
          </a:prstGeom>
        </p:spPr>
        <p:txBody>
          <a:bodyPr wrap="square">
            <a:spAutoFit/>
          </a:bodyPr>
          <a:lstStyle/>
          <a:p>
            <a:pPr algn="ctr"/>
            <a:r>
              <a:rPr lang="ru-RU" sz="2800" b="1" dirty="0"/>
              <a:t>5. Методика оценки оптимальности структуры капитала инвестиционного </a:t>
            </a:r>
            <a:r>
              <a:rPr lang="ru-RU" sz="2800" b="1" dirty="0" smtClean="0"/>
              <a:t>проекта.</a:t>
            </a:r>
            <a:endParaRPr lang="ru-RU" sz="28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522318"/>
            <a:ext cx="2598984" cy="53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009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50141"/>
            <a:ext cx="874846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Рассмотрим </a:t>
            </a:r>
            <a:r>
              <a:rPr lang="ru-RU" dirty="0" smtClean="0"/>
              <a:t>пример оценки </a:t>
            </a:r>
            <a:r>
              <a:rPr lang="ru-RU" dirty="0"/>
              <a:t>оптимальности структуры капитала.</a:t>
            </a:r>
          </a:p>
          <a:p>
            <a:pPr indent="457200" algn="just"/>
            <a:r>
              <a:rPr lang="ru-RU" i="1" dirty="0"/>
              <a:t> </a:t>
            </a:r>
            <a:endParaRPr lang="ru-RU" dirty="0"/>
          </a:p>
          <a:p>
            <a:pPr indent="457200" algn="just"/>
            <a:r>
              <a:rPr lang="ru-RU" b="1" dirty="0" smtClean="0"/>
              <a:t>Пример.</a:t>
            </a:r>
            <a:r>
              <a:rPr lang="ru-RU" dirty="0" smtClean="0"/>
              <a:t> </a:t>
            </a:r>
            <a:r>
              <a:rPr lang="ru-RU" dirty="0"/>
              <a:t>Выберите наилучший вариант структуры капитала инвестиционного проекта, используя критерии рентабельности собственного капитала (</a:t>
            </a:r>
            <a:r>
              <a:rPr lang="ru-RU" i="1" dirty="0"/>
              <a:t>ROE)</a:t>
            </a:r>
            <a:r>
              <a:rPr lang="ru-RU" dirty="0"/>
              <a:t> и финансового риска </a:t>
            </a:r>
            <a:r>
              <a:rPr lang="ru-RU" i="1" dirty="0"/>
              <a:t>(FR)</a:t>
            </a:r>
            <a:r>
              <a:rPr lang="ru-RU" dirty="0"/>
              <a:t> (табл. 6.10</a:t>
            </a:r>
            <a:r>
              <a:rPr lang="ru-RU" dirty="0" smtClean="0"/>
              <a:t>).</a:t>
            </a:r>
          </a:p>
          <a:p>
            <a:pPr indent="457200" algn="just"/>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207817361"/>
              </p:ext>
            </p:extLst>
          </p:nvPr>
        </p:nvGraphicFramePr>
        <p:xfrm>
          <a:off x="179511" y="1869979"/>
          <a:ext cx="8748467" cy="4871389"/>
        </p:xfrm>
        <a:graphic>
          <a:graphicData uri="http://schemas.openxmlformats.org/drawingml/2006/table">
            <a:tbl>
              <a:tblPr firstRow="1" firstCol="1" bandRow="1">
                <a:tableStyleId>{5C22544A-7EE6-4342-B048-85BDC9FD1C3A}</a:tableStyleId>
              </a:tblPr>
              <a:tblGrid>
                <a:gridCol w="5005445"/>
                <a:gridCol w="750900"/>
                <a:gridCol w="750900"/>
                <a:gridCol w="750900"/>
                <a:gridCol w="750900"/>
                <a:gridCol w="739422"/>
              </a:tblGrid>
              <a:tr h="208499">
                <a:tc rowSpan="2">
                  <a:txBody>
                    <a:bodyPr/>
                    <a:lstStyle/>
                    <a:p>
                      <a:pPr algn="just">
                        <a:spcAft>
                          <a:spcPts val="0"/>
                        </a:spcAft>
                      </a:pPr>
                      <a:r>
                        <a:rPr lang="ru-RU" sz="1000" dirty="0">
                          <a:effectLst/>
                        </a:rPr>
                        <a:t>Показатели</a:t>
                      </a:r>
                      <a:endParaRPr lang="ru-RU" sz="800" dirty="0">
                        <a:effectLst/>
                        <a:latin typeface="Times New Roman"/>
                        <a:ea typeface="Times New Roman"/>
                        <a:cs typeface="Times New Roman"/>
                      </a:endParaRPr>
                    </a:p>
                  </a:txBody>
                  <a:tcPr marL="7614" marR="7614" marT="7614" marB="7614" anchor="ctr"/>
                </a:tc>
                <a:tc gridSpan="5">
                  <a:txBody>
                    <a:bodyPr/>
                    <a:lstStyle/>
                    <a:p>
                      <a:pPr algn="ctr">
                        <a:spcAft>
                          <a:spcPts val="0"/>
                        </a:spcAft>
                      </a:pPr>
                      <a:r>
                        <a:rPr lang="ru-RU" sz="1000" dirty="0">
                          <a:effectLst/>
                        </a:rPr>
                        <a:t>Структура капитала ЗК / СК, %</a:t>
                      </a:r>
                      <a:endParaRPr lang="ru-RU" sz="800" dirty="0">
                        <a:effectLst/>
                        <a:latin typeface="Times New Roman"/>
                        <a:ea typeface="Times New Roman"/>
                        <a:cs typeface="Times New Roman"/>
                      </a:endParaRPr>
                    </a:p>
                  </a:txBody>
                  <a:tcPr marL="7614" marR="7614" marT="7614" marB="7614"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8499">
                <a:tc vMerge="1">
                  <a:txBody>
                    <a:bodyPr/>
                    <a:lstStyle/>
                    <a:p>
                      <a:endParaRPr lang="ru-RU"/>
                    </a:p>
                  </a:txBody>
                  <a:tcPr/>
                </a:tc>
                <a:tc>
                  <a:txBody>
                    <a:bodyPr/>
                    <a:lstStyle/>
                    <a:p>
                      <a:pPr algn="ctr">
                        <a:spcAft>
                          <a:spcPts val="0"/>
                        </a:spcAft>
                      </a:pPr>
                      <a:r>
                        <a:rPr lang="ru-RU" sz="1000">
                          <a:effectLst/>
                        </a:rPr>
                        <a:t>0/100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30/70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50/50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70/30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a:t>
                      </a:r>
                      <a:endParaRPr lang="ru-RU" sz="800">
                        <a:effectLst/>
                        <a:latin typeface="Times New Roman"/>
                        <a:ea typeface="Times New Roman"/>
                        <a:cs typeface="Times New Roman"/>
                      </a:endParaRPr>
                    </a:p>
                  </a:txBody>
                  <a:tcPr marL="7614" marR="7614" marT="7614" marB="7614" anchor="ctr"/>
                </a:tc>
              </a:tr>
              <a:tr h="208499">
                <a:tc gridSpan="6">
                  <a:txBody>
                    <a:bodyPr/>
                    <a:lstStyle/>
                    <a:p>
                      <a:pPr algn="ctr">
                        <a:spcAft>
                          <a:spcPts val="0"/>
                        </a:spcAft>
                      </a:pPr>
                      <a:r>
                        <a:rPr lang="ru-RU" sz="1000">
                          <a:effectLst/>
                        </a:rPr>
                        <a:t>Исходные данные</a:t>
                      </a:r>
                      <a:endParaRPr lang="ru-RU" sz="800">
                        <a:effectLst/>
                        <a:latin typeface="Times New Roman"/>
                        <a:ea typeface="Times New Roman"/>
                        <a:cs typeface="Times New Roman"/>
                      </a:endParaRPr>
                    </a:p>
                  </a:txBody>
                  <a:tcPr marL="7614" marR="7614" marT="7614" marB="7614"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98057">
                <a:tc>
                  <a:txBody>
                    <a:bodyPr/>
                    <a:lstStyle/>
                    <a:p>
                      <a:pPr algn="just">
                        <a:spcAft>
                          <a:spcPts val="0"/>
                        </a:spcAft>
                      </a:pPr>
                      <a:r>
                        <a:rPr lang="ru-RU" sz="1000">
                          <a:effectLst/>
                        </a:rPr>
                        <a:t>1. Потребность в капитале из всех источников финансирования, тыс. руб.</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r>
              <a:tr h="398057">
                <a:tc>
                  <a:txBody>
                    <a:bodyPr/>
                    <a:lstStyle/>
                    <a:p>
                      <a:pPr marL="457200" algn="just">
                        <a:spcAft>
                          <a:spcPts val="0"/>
                        </a:spcAft>
                      </a:pPr>
                      <a:r>
                        <a:rPr lang="ru-RU" sz="1000">
                          <a:effectLst/>
                        </a:rPr>
                        <a:t>2. В том числе:</a:t>
                      </a:r>
                      <a:endParaRPr lang="ru-RU" sz="800">
                        <a:effectLst/>
                      </a:endParaRPr>
                    </a:p>
                    <a:p>
                      <a:pPr marL="457200" algn="just">
                        <a:spcAft>
                          <a:spcPts val="0"/>
                        </a:spcAft>
                      </a:pPr>
                      <a:r>
                        <a:rPr lang="ru-RU" sz="1000">
                          <a:effectLst/>
                        </a:rPr>
                        <a:t>2.1. Собственные источники</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4340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3100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1860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a:t>
                      </a:r>
                      <a:endParaRPr lang="ru-RU" sz="800">
                        <a:effectLst/>
                        <a:latin typeface="Times New Roman"/>
                        <a:ea typeface="Times New Roman"/>
                        <a:cs typeface="Times New Roman"/>
                      </a:endParaRPr>
                    </a:p>
                  </a:txBody>
                  <a:tcPr marL="7614" marR="7614" marT="7614" marB="7614" anchor="ctr"/>
                </a:tc>
              </a:tr>
              <a:tr h="208499">
                <a:tc>
                  <a:txBody>
                    <a:bodyPr/>
                    <a:lstStyle/>
                    <a:p>
                      <a:pPr algn="just">
                        <a:spcAft>
                          <a:spcPts val="0"/>
                        </a:spcAft>
                      </a:pPr>
                      <a:r>
                        <a:rPr lang="ru-RU" sz="1000">
                          <a:effectLst/>
                        </a:rPr>
                        <a:t>            2.2. Заемные источники</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1860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3100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4340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6200</a:t>
                      </a:r>
                      <a:endParaRPr lang="ru-RU" sz="800">
                        <a:effectLst/>
                        <a:latin typeface="Times New Roman"/>
                        <a:ea typeface="Times New Roman"/>
                        <a:cs typeface="Times New Roman"/>
                      </a:endParaRPr>
                    </a:p>
                  </a:txBody>
                  <a:tcPr marL="7614" marR="7614" marT="7614" marB="7614" anchor="ctr"/>
                </a:tc>
              </a:tr>
              <a:tr h="398057">
                <a:tc>
                  <a:txBody>
                    <a:bodyPr/>
                    <a:lstStyle/>
                    <a:p>
                      <a:pPr algn="just">
                        <a:spcAft>
                          <a:spcPts val="0"/>
                        </a:spcAft>
                      </a:pPr>
                      <a:r>
                        <a:rPr lang="ru-RU" sz="1000">
                          <a:effectLst/>
                        </a:rPr>
                        <a:t>3. Годовая проектная прибыль до налогообложения и выплаты процентов</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10000</a:t>
                      </a:r>
                      <a:endParaRPr lang="ru-RU" sz="800">
                        <a:effectLst/>
                        <a:latin typeface="Times New Roman"/>
                        <a:ea typeface="Times New Roman"/>
                        <a:cs typeface="Times New Roman"/>
                      </a:endParaRPr>
                    </a:p>
                  </a:txBody>
                  <a:tcPr marL="7614" marR="7614" marT="7614" marB="7614" anchor="ctr"/>
                </a:tc>
              </a:tr>
              <a:tr h="208499">
                <a:tc>
                  <a:txBody>
                    <a:bodyPr/>
                    <a:lstStyle/>
                    <a:p>
                      <a:pPr algn="just">
                        <a:spcAft>
                          <a:spcPts val="0"/>
                        </a:spcAft>
                      </a:pPr>
                      <a:r>
                        <a:rPr lang="ru-RU" sz="1000">
                          <a:effectLst/>
                        </a:rPr>
                        <a:t>4. Ставка процента по займам</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0,35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0,35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0,35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0,35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0,35</a:t>
                      </a:r>
                      <a:endParaRPr lang="ru-RU" sz="800">
                        <a:effectLst/>
                        <a:latin typeface="Times New Roman"/>
                        <a:ea typeface="Times New Roman"/>
                        <a:cs typeface="Times New Roman"/>
                      </a:endParaRPr>
                    </a:p>
                  </a:txBody>
                  <a:tcPr marL="7614" marR="7614" marT="7614" marB="7614" anchor="ctr"/>
                </a:tc>
              </a:tr>
              <a:tr h="208499">
                <a:tc>
                  <a:txBody>
                    <a:bodyPr/>
                    <a:lstStyle/>
                    <a:p>
                      <a:pPr algn="just">
                        <a:spcAft>
                          <a:spcPts val="0"/>
                        </a:spcAft>
                      </a:pPr>
                      <a:r>
                        <a:rPr lang="ru-RU" sz="1000">
                          <a:effectLst/>
                        </a:rPr>
                        <a:t>5. Ставка налога на прибыль</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r>
              <a:tr h="208499">
                <a:tc>
                  <a:txBody>
                    <a:bodyPr/>
                    <a:lstStyle/>
                    <a:p>
                      <a:pPr algn="just">
                        <a:spcAft>
                          <a:spcPts val="0"/>
                        </a:spcAft>
                      </a:pPr>
                      <a:r>
                        <a:rPr lang="ru-RU" sz="1000">
                          <a:effectLst/>
                        </a:rPr>
                        <a:t>6. Безрисковая ставка доходности</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0,15</a:t>
                      </a:r>
                      <a:endParaRPr lang="ru-RU" sz="800">
                        <a:effectLst/>
                        <a:latin typeface="Times New Roman"/>
                        <a:ea typeface="Times New Roman"/>
                        <a:cs typeface="Times New Roman"/>
                      </a:endParaRPr>
                    </a:p>
                  </a:txBody>
                  <a:tcPr marL="7614" marR="7614" marT="7614" marB="7614" anchor="ctr"/>
                </a:tc>
              </a:tr>
              <a:tr h="208499">
                <a:tc gridSpan="6">
                  <a:txBody>
                    <a:bodyPr/>
                    <a:lstStyle/>
                    <a:p>
                      <a:pPr algn="ctr">
                        <a:spcAft>
                          <a:spcPts val="0"/>
                        </a:spcAft>
                      </a:pPr>
                      <a:r>
                        <a:rPr lang="ru-RU" sz="1000">
                          <a:effectLst/>
                        </a:rPr>
                        <a:t>Расчетные данные</a:t>
                      </a:r>
                      <a:endParaRPr lang="ru-RU" sz="800">
                        <a:effectLst/>
                        <a:latin typeface="Times New Roman"/>
                        <a:ea typeface="Times New Roman"/>
                        <a:cs typeface="Times New Roman"/>
                      </a:endParaRPr>
                    </a:p>
                  </a:txBody>
                  <a:tcPr marL="7614" marR="7614" marT="7614" marB="7614"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8499">
                <a:tc>
                  <a:txBody>
                    <a:bodyPr/>
                    <a:lstStyle/>
                    <a:p>
                      <a:pPr algn="just">
                        <a:spcAft>
                          <a:spcPts val="0"/>
                        </a:spcAft>
                      </a:pPr>
                      <a:r>
                        <a:rPr lang="ru-RU" sz="1000">
                          <a:effectLst/>
                        </a:rPr>
                        <a:t>7. Финансовый рычаг (п.2.2 /п.2.1)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0,43</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2,33</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a:t>
                      </a:r>
                      <a:endParaRPr lang="ru-RU" sz="800">
                        <a:effectLst/>
                        <a:latin typeface="Times New Roman"/>
                        <a:ea typeface="Times New Roman"/>
                        <a:cs typeface="Times New Roman"/>
                      </a:endParaRPr>
                    </a:p>
                  </a:txBody>
                  <a:tcPr marL="7614" marR="7614" marT="7614" marB="7614" anchor="ctr"/>
                </a:tc>
              </a:tr>
              <a:tr h="398057">
                <a:tc>
                  <a:txBody>
                    <a:bodyPr/>
                    <a:lstStyle/>
                    <a:p>
                      <a:pPr algn="just">
                        <a:spcAft>
                          <a:spcPts val="0"/>
                        </a:spcAft>
                      </a:pPr>
                      <a:r>
                        <a:rPr lang="ru-RU" sz="1000">
                          <a:effectLst/>
                        </a:rPr>
                        <a:t>8. Сумма процентных платежей (п. 2.2-П.4), тыс. руб.</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651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1085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1519</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3500</a:t>
                      </a:r>
                      <a:endParaRPr lang="ru-RU" sz="800">
                        <a:effectLst/>
                        <a:latin typeface="Times New Roman"/>
                        <a:ea typeface="Times New Roman"/>
                        <a:cs typeface="Times New Roman"/>
                      </a:endParaRPr>
                    </a:p>
                  </a:txBody>
                  <a:tcPr marL="7614" marR="7614" marT="7614" marB="7614" anchor="ctr"/>
                </a:tc>
              </a:tr>
              <a:tr h="398057">
                <a:tc>
                  <a:txBody>
                    <a:bodyPr/>
                    <a:lstStyle/>
                    <a:p>
                      <a:pPr algn="just">
                        <a:spcAft>
                          <a:spcPts val="0"/>
                        </a:spcAft>
                      </a:pPr>
                      <a:r>
                        <a:rPr lang="ru-RU" sz="1000">
                          <a:effectLst/>
                        </a:rPr>
                        <a:t>9. Ожидаемая величина чистой прибыли [(п. 3 — п. 8Ып.1 - п.5)], тыс. руб.</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8000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7479,2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7132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6784,8</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5200</a:t>
                      </a:r>
                      <a:endParaRPr lang="ru-RU" sz="800">
                        <a:effectLst/>
                        <a:latin typeface="Times New Roman"/>
                        <a:ea typeface="Times New Roman"/>
                        <a:cs typeface="Times New Roman"/>
                      </a:endParaRPr>
                    </a:p>
                  </a:txBody>
                  <a:tcPr marL="7614" marR="7614" marT="7614" marB="7614" anchor="ctr"/>
                </a:tc>
              </a:tr>
              <a:tr h="398057">
                <a:tc>
                  <a:txBody>
                    <a:bodyPr/>
                    <a:lstStyle/>
                    <a:p>
                      <a:pPr algn="just">
                        <a:spcAft>
                          <a:spcPts val="0"/>
                        </a:spcAft>
                      </a:pPr>
                      <a:r>
                        <a:rPr lang="ru-RU" sz="1000">
                          <a:effectLst/>
                        </a:rPr>
                        <a:t>10. Рентабельность собственного капитала ROE (п.9/п.2.1)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1,72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2,30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3,65</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a:t>
                      </a:r>
                      <a:endParaRPr lang="ru-RU" sz="800">
                        <a:effectLst/>
                        <a:latin typeface="Times New Roman"/>
                        <a:ea typeface="Times New Roman"/>
                        <a:cs typeface="Times New Roman"/>
                      </a:endParaRPr>
                    </a:p>
                  </a:txBody>
                  <a:tcPr marL="7614" marR="7614" marT="7614" marB="7614" anchor="ctr"/>
                </a:tc>
              </a:tr>
              <a:tr h="208499">
                <a:tc>
                  <a:txBody>
                    <a:bodyPr/>
                    <a:lstStyle/>
                    <a:p>
                      <a:pPr algn="just">
                        <a:spcAft>
                          <a:spcPts val="0"/>
                        </a:spcAft>
                      </a:pPr>
                      <a:r>
                        <a:rPr lang="ru-RU" sz="1000">
                          <a:effectLst/>
                        </a:rPr>
                        <a:t>11. Финансовый риск FR [(п.4 — п.6)п.2.2 / п.1]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0,06</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0,14</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0,2</a:t>
                      </a:r>
                      <a:endParaRPr lang="ru-RU" sz="800">
                        <a:effectLst/>
                        <a:latin typeface="Times New Roman"/>
                        <a:ea typeface="Times New Roman"/>
                        <a:cs typeface="Times New Roman"/>
                      </a:endParaRPr>
                    </a:p>
                  </a:txBody>
                  <a:tcPr marL="7614" marR="7614" marT="7614" marB="7614" anchor="ctr"/>
                </a:tc>
              </a:tr>
              <a:tr h="398057">
                <a:tc>
                  <a:txBody>
                    <a:bodyPr/>
                    <a:lstStyle/>
                    <a:p>
                      <a:pPr algn="just">
                        <a:spcAft>
                          <a:spcPts val="0"/>
                        </a:spcAft>
                      </a:pPr>
                      <a:r>
                        <a:rPr lang="ru-RU" sz="1000">
                          <a:effectLst/>
                        </a:rPr>
                        <a:t>12. Соотношение «Рентабельность — финансовый риск» (п. 10/п. 11)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28,72</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23,01</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a:effectLst/>
                        </a:rPr>
                        <a:t>26,06</a:t>
                      </a:r>
                      <a:endParaRPr lang="ru-RU" sz="800">
                        <a:effectLst/>
                        <a:latin typeface="Times New Roman"/>
                        <a:ea typeface="Times New Roman"/>
                        <a:cs typeface="Times New Roman"/>
                      </a:endParaRPr>
                    </a:p>
                  </a:txBody>
                  <a:tcPr marL="7614" marR="7614" marT="7614" marB="7614" anchor="ctr"/>
                </a:tc>
                <a:tc>
                  <a:txBody>
                    <a:bodyPr/>
                    <a:lstStyle/>
                    <a:p>
                      <a:pPr algn="ctr">
                        <a:spcAft>
                          <a:spcPts val="0"/>
                        </a:spcAft>
                      </a:pPr>
                      <a:r>
                        <a:rPr lang="ru-RU" sz="1000" dirty="0">
                          <a:effectLst/>
                        </a:rPr>
                        <a:t>-</a:t>
                      </a:r>
                      <a:endParaRPr lang="ru-RU" sz="800" dirty="0">
                        <a:effectLst/>
                        <a:latin typeface="Times New Roman"/>
                        <a:ea typeface="Times New Roman"/>
                        <a:cs typeface="Times New Roman"/>
                      </a:endParaRPr>
                    </a:p>
                  </a:txBody>
                  <a:tcPr marL="7614" marR="7614" marT="7614" marB="7614" anchor="ctr"/>
                </a:tc>
              </a:tr>
            </a:tbl>
          </a:graphicData>
        </a:graphic>
      </p:graphicFrame>
      <p:sp>
        <p:nvSpPr>
          <p:cNvPr id="5" name="Rectangle 1"/>
          <p:cNvSpPr>
            <a:spLocks noChangeArrowheads="1"/>
          </p:cNvSpPr>
          <p:nvPr/>
        </p:nvSpPr>
        <p:spPr bwMode="auto">
          <a:xfrm>
            <a:off x="22256" y="14596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6.10 - Анализ структуры капитала инвестиционного проекта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3009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79512" y="332656"/>
            <a:ext cx="874846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Как следует из расчета, наибольшее значение соотношение «рентабельность — финансовый риск» достигает при такой структуре капитала, когда инвестиционный проект финансируется на 30% из заемных источников и на 70% из собственных. </a:t>
            </a:r>
            <a:endParaRPr lang="ru-RU" dirty="0" smtClean="0"/>
          </a:p>
          <a:p>
            <a:pPr indent="457200" algn="just"/>
            <a:r>
              <a:rPr lang="ru-RU" dirty="0" smtClean="0"/>
              <a:t>В </a:t>
            </a:r>
            <a:r>
              <a:rPr lang="ru-RU" dirty="0"/>
              <a:t>этом случае финансовый риск является минимальным, а использование собственных источников финансирования — рентабельным. </a:t>
            </a:r>
            <a:endParaRPr lang="ru-RU" dirty="0" smtClean="0"/>
          </a:p>
          <a:p>
            <a:pPr indent="457200" algn="just"/>
            <a:r>
              <a:rPr lang="ru-RU" dirty="0" smtClean="0"/>
              <a:t>Показатель </a:t>
            </a:r>
            <a:r>
              <a:rPr lang="ru-RU" i="1" dirty="0"/>
              <a:t>ROE</a:t>
            </a:r>
            <a:r>
              <a:rPr lang="ru-RU" dirty="0"/>
              <a:t> свидетельствует о том, что на 1 руб. используемого собственного капитала приходится 1,72 руб. чистой прибыли.</a:t>
            </a:r>
          </a:p>
          <a:p>
            <a:pPr indent="457200" algn="just"/>
            <a:r>
              <a:rPr lang="ru-RU" dirty="0"/>
              <a:t>При других соотношениях заемных и собственных источников рентабельность собственного капитала проекта повышается, однако при этом увеличивается и уровень финансового риска.</a:t>
            </a:r>
          </a:p>
        </p:txBody>
      </p:sp>
    </p:spTree>
    <p:extLst>
      <p:ext uri="{BB962C8B-B14F-4D97-AF65-F5344CB8AC3E}">
        <p14:creationId xmlns:p14="http://schemas.microsoft.com/office/powerpoint/2010/main" val="117300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04664"/>
            <a:ext cx="8496944" cy="5976663"/>
          </a:xfrm>
        </p:spPr>
        <p:txBody>
          <a:bodyPr>
            <a:normAutofit/>
          </a:bodyPr>
          <a:lstStyle/>
          <a:p>
            <a:pPr algn="ctr"/>
            <a:r>
              <a:rPr lang="ru-RU" dirty="0" smtClean="0"/>
              <a:t>	</a:t>
            </a:r>
            <a:r>
              <a:rPr lang="ru-RU" b="1" dirty="0" smtClean="0"/>
              <a:t>Классификация </a:t>
            </a:r>
            <a:r>
              <a:rPr lang="ru-RU" b="1" dirty="0"/>
              <a:t>источников средств финансирования </a:t>
            </a:r>
            <a:r>
              <a:rPr lang="ru-RU" b="1" dirty="0" smtClean="0"/>
              <a:t>инвестиций</a:t>
            </a:r>
          </a:p>
          <a:p>
            <a:r>
              <a:rPr lang="ru-RU" sz="2400" b="1" i="1" dirty="0"/>
              <a:t>I. По отношению к проекту:</a:t>
            </a:r>
            <a:endParaRPr lang="ru-RU" sz="1600" b="1" i="1" dirty="0"/>
          </a:p>
          <a:p>
            <a:pPr lvl="0" algn="just"/>
            <a:r>
              <a:rPr lang="ru-RU" sz="2400" dirty="0"/>
              <a:t>1) средства, образующиеся в ходе осуществления проекта;</a:t>
            </a:r>
            <a:endParaRPr lang="ru-RU" sz="1600" dirty="0"/>
          </a:p>
          <a:p>
            <a:pPr lvl="0" algn="just"/>
            <a:r>
              <a:rPr lang="ru-RU" sz="2400" dirty="0"/>
              <a:t>2) средства, внешние по отношению к проекту: </a:t>
            </a:r>
            <a:endParaRPr lang="ru-RU" sz="1600" dirty="0"/>
          </a:p>
          <a:p>
            <a:pPr lvl="1" algn="just"/>
            <a:r>
              <a:rPr lang="ru-RU" dirty="0"/>
              <a:t>• средства инвесторов, образующие акционерный капитал проекта;</a:t>
            </a:r>
            <a:endParaRPr lang="ru-RU" sz="1400" dirty="0"/>
          </a:p>
          <a:p>
            <a:pPr lvl="1" algn="just"/>
            <a:r>
              <a:rPr lang="ru-RU" dirty="0"/>
              <a:t>• денежные заемные средства;</a:t>
            </a:r>
            <a:endParaRPr lang="ru-RU" sz="1400" dirty="0"/>
          </a:p>
          <a:p>
            <a:pPr lvl="1" algn="just"/>
            <a:r>
              <a:rPr lang="ru-RU" dirty="0"/>
              <a:t>• средства в виде имущества, предоставляемого в аренду (лизинг) и субсидии</a:t>
            </a:r>
            <a:r>
              <a:rPr lang="ru-RU" dirty="0" smtClean="0"/>
              <a:t>.</a:t>
            </a:r>
            <a:endParaRPr lang="ru-RU" sz="1400" dirty="0"/>
          </a:p>
        </p:txBody>
      </p:sp>
    </p:spTree>
    <p:extLst>
      <p:ext uri="{BB962C8B-B14F-4D97-AF65-F5344CB8AC3E}">
        <p14:creationId xmlns:p14="http://schemas.microsoft.com/office/powerpoint/2010/main" val="142669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88640"/>
            <a:ext cx="8712968" cy="6192688"/>
          </a:xfrm>
        </p:spPr>
        <p:txBody>
          <a:bodyPr>
            <a:normAutofit/>
          </a:bodyPr>
          <a:lstStyle/>
          <a:p>
            <a:pPr algn="just"/>
            <a:r>
              <a:rPr lang="ru-RU" dirty="0" smtClean="0"/>
              <a:t>	</a:t>
            </a:r>
          </a:p>
          <a:p>
            <a:pPr algn="just"/>
            <a:endParaRPr lang="ru-RU" dirty="0"/>
          </a:p>
          <a:p>
            <a:pPr algn="just"/>
            <a:endParaRPr lang="ru-RU" dirty="0"/>
          </a:p>
        </p:txBody>
      </p:sp>
      <p:sp>
        <p:nvSpPr>
          <p:cNvPr id="2" name="Rectangle 1"/>
          <p:cNvSpPr>
            <a:spLocks noChangeArrowheads="1"/>
          </p:cNvSpPr>
          <p:nvPr/>
        </p:nvSpPr>
        <p:spPr bwMode="auto">
          <a:xfrm>
            <a:off x="107504" y="44624"/>
            <a:ext cx="903649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Важной аналитической информацией являются данные </a:t>
            </a:r>
            <a:r>
              <a:rPr lang="ru-RU" b="1" dirty="0"/>
              <a:t>об объемах дополнительно привлеченных финансовых ресурсов </a:t>
            </a:r>
            <a:r>
              <a:rPr lang="ru-RU" dirty="0"/>
              <a:t>и уровне издержек, связанных с их обслуживанием. Для этих целей рекомендуется проводить следующие расчеты.</a:t>
            </a:r>
          </a:p>
          <a:p>
            <a:pPr indent="457200" algn="just"/>
            <a:r>
              <a:rPr lang="ru-RU" i="1" dirty="0"/>
              <a:t> </a:t>
            </a:r>
            <a:r>
              <a:rPr lang="ru-RU" b="1" dirty="0" smtClean="0"/>
              <a:t>Пример.</a:t>
            </a:r>
            <a:r>
              <a:rPr lang="ru-RU" dirty="0" smtClean="0"/>
              <a:t> </a:t>
            </a:r>
            <a:r>
              <a:rPr lang="ru-RU" dirty="0"/>
              <a:t>Провести анализ объемов и стоимости дополнительно привлекаемых финансовых ресурсов по двум рассматриваемым вариантам: А и Б (табл</a:t>
            </a:r>
            <a:r>
              <a:rPr lang="ru-RU" dirty="0" smtClean="0"/>
              <a:t>.).</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51564587"/>
              </p:ext>
            </p:extLst>
          </p:nvPr>
        </p:nvGraphicFramePr>
        <p:xfrm>
          <a:off x="107504" y="2132856"/>
          <a:ext cx="8892480" cy="4608510"/>
        </p:xfrm>
        <a:graphic>
          <a:graphicData uri="http://schemas.openxmlformats.org/drawingml/2006/table">
            <a:tbl>
              <a:tblPr firstRow="1" firstCol="1" bandRow="1">
                <a:tableStyleId>{5C22544A-7EE6-4342-B048-85BDC9FD1C3A}</a:tableStyleId>
              </a:tblPr>
              <a:tblGrid>
                <a:gridCol w="1872208"/>
                <a:gridCol w="936104"/>
                <a:gridCol w="864096"/>
                <a:gridCol w="773832"/>
                <a:gridCol w="1111560"/>
                <a:gridCol w="1111560"/>
                <a:gridCol w="1111560"/>
                <a:gridCol w="1111560"/>
              </a:tblGrid>
              <a:tr h="331038">
                <a:tc rowSpan="2">
                  <a:txBody>
                    <a:bodyPr/>
                    <a:lstStyle/>
                    <a:p>
                      <a:pPr algn="just">
                        <a:spcAft>
                          <a:spcPts val="0"/>
                        </a:spcAft>
                      </a:pPr>
                      <a:r>
                        <a:rPr lang="ru-RU" sz="1000" dirty="0">
                          <a:effectLst/>
                        </a:rPr>
                        <a:t>Источники финансирования</a:t>
                      </a:r>
                      <a:endParaRPr lang="ru-RU" sz="1000" dirty="0">
                        <a:effectLst/>
                        <a:latin typeface="Times New Roman"/>
                        <a:ea typeface="Times New Roman"/>
                        <a:cs typeface="Times New Roman"/>
                      </a:endParaRPr>
                    </a:p>
                  </a:txBody>
                  <a:tcPr marL="4646" marR="4646" marT="4646" marB="4646" anchor="ctr"/>
                </a:tc>
                <a:tc rowSpan="2">
                  <a:txBody>
                    <a:bodyPr/>
                    <a:lstStyle/>
                    <a:p>
                      <a:pPr algn="ctr">
                        <a:spcAft>
                          <a:spcPts val="0"/>
                        </a:spcAft>
                      </a:pPr>
                      <a:r>
                        <a:rPr lang="ru-RU" sz="1000">
                          <a:effectLst/>
                        </a:rPr>
                        <a:t>Итого средств на 01.01.13 г.</a:t>
                      </a:r>
                      <a:endParaRPr lang="ru-RU" sz="1000">
                        <a:effectLst/>
                        <a:latin typeface="Times New Roman"/>
                        <a:ea typeface="Times New Roman"/>
                        <a:cs typeface="Times New Roman"/>
                      </a:endParaRPr>
                    </a:p>
                  </a:txBody>
                  <a:tcPr marL="4646" marR="4646" marT="4646" marB="4646" anchor="ctr"/>
                </a:tc>
                <a:tc gridSpan="2">
                  <a:txBody>
                    <a:bodyPr/>
                    <a:lstStyle/>
                    <a:p>
                      <a:pPr algn="ctr">
                        <a:spcAft>
                          <a:spcPts val="0"/>
                        </a:spcAft>
                      </a:pPr>
                      <a:r>
                        <a:rPr lang="ru-RU" sz="1000" dirty="0">
                          <a:effectLst/>
                        </a:rPr>
                        <a:t>Дополнительные источники на 01.04.13 г.</a:t>
                      </a:r>
                      <a:endParaRPr lang="ru-RU" sz="1000" dirty="0">
                        <a:effectLst/>
                        <a:latin typeface="Times New Roman"/>
                        <a:ea typeface="Times New Roman"/>
                        <a:cs typeface="Times New Roman"/>
                      </a:endParaRPr>
                    </a:p>
                  </a:txBody>
                  <a:tcPr marL="4646" marR="4646" marT="4646" marB="4646" anchor="ctr"/>
                </a:tc>
                <a:tc hMerge="1">
                  <a:txBody>
                    <a:bodyPr/>
                    <a:lstStyle/>
                    <a:p>
                      <a:endParaRPr lang="ru-RU"/>
                    </a:p>
                  </a:txBody>
                  <a:tcPr/>
                </a:tc>
                <a:tc gridSpan="2">
                  <a:txBody>
                    <a:bodyPr/>
                    <a:lstStyle/>
                    <a:p>
                      <a:pPr algn="ctr">
                        <a:spcAft>
                          <a:spcPts val="0"/>
                        </a:spcAft>
                      </a:pPr>
                      <a:r>
                        <a:rPr lang="ru-RU" sz="1000">
                          <a:effectLst/>
                        </a:rPr>
                        <a:t>Итого средств на 01.01.14 г.</a:t>
                      </a:r>
                      <a:endParaRPr lang="ru-RU" sz="1000">
                        <a:effectLst/>
                        <a:latin typeface="Times New Roman"/>
                        <a:ea typeface="Times New Roman"/>
                        <a:cs typeface="Times New Roman"/>
                      </a:endParaRPr>
                    </a:p>
                  </a:txBody>
                  <a:tcPr marL="4646" marR="4646" marT="4646" marB="4646" anchor="ctr"/>
                </a:tc>
                <a:tc hMerge="1">
                  <a:txBody>
                    <a:bodyPr/>
                    <a:lstStyle/>
                    <a:p>
                      <a:endParaRPr lang="ru-RU"/>
                    </a:p>
                  </a:txBody>
                  <a:tcPr/>
                </a:tc>
                <a:tc gridSpan="2">
                  <a:txBody>
                    <a:bodyPr/>
                    <a:lstStyle/>
                    <a:p>
                      <a:pPr algn="ctr">
                        <a:spcAft>
                          <a:spcPts val="0"/>
                        </a:spcAft>
                      </a:pPr>
                      <a:r>
                        <a:rPr lang="ru-RU" sz="1000">
                          <a:effectLst/>
                        </a:rPr>
                        <a:t>Средняя взвешенная величина</a:t>
                      </a:r>
                      <a:endParaRPr lang="ru-RU" sz="1000">
                        <a:effectLst/>
                        <a:latin typeface="Times New Roman"/>
                        <a:ea typeface="Times New Roman"/>
                        <a:cs typeface="Times New Roman"/>
                      </a:endParaRPr>
                    </a:p>
                  </a:txBody>
                  <a:tcPr marL="4646" marR="4646" marT="4646" marB="4646" anchor="ctr"/>
                </a:tc>
                <a:tc hMerge="1">
                  <a:txBody>
                    <a:bodyPr/>
                    <a:lstStyle/>
                    <a:p>
                      <a:endParaRPr lang="ru-RU"/>
                    </a:p>
                  </a:txBody>
                  <a:tcPr/>
                </a:tc>
              </a:tr>
              <a:tr h="170415">
                <a:tc vMerge="1">
                  <a:txBody>
                    <a:bodyPr/>
                    <a:lstStyle/>
                    <a:p>
                      <a:endParaRPr lang="ru-RU"/>
                    </a:p>
                  </a:txBody>
                  <a:tcPr/>
                </a:tc>
                <a:tc vMerge="1">
                  <a:txBody>
                    <a:bodyPr/>
                    <a:lstStyle/>
                    <a:p>
                      <a:endParaRPr lang="ru-RU"/>
                    </a:p>
                  </a:txBody>
                  <a:tcPr/>
                </a:tc>
                <a:tc>
                  <a:txBody>
                    <a:bodyPr/>
                    <a:lstStyle/>
                    <a:p>
                      <a:pPr algn="ctr">
                        <a:spcAft>
                          <a:spcPts val="0"/>
                        </a:spcAft>
                      </a:pPr>
                      <a:r>
                        <a:rPr lang="ru-RU" sz="1000">
                          <a:effectLst/>
                        </a:rPr>
                        <a:t>вар. А</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вар. 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вар. А</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вар. 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вар. А</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вар. Б</a:t>
                      </a:r>
                      <a:endParaRPr lang="ru-RU" sz="1000">
                        <a:effectLst/>
                        <a:latin typeface="Times New Roman"/>
                        <a:ea typeface="Times New Roman"/>
                        <a:cs typeface="Times New Roman"/>
                      </a:endParaRPr>
                    </a:p>
                  </a:txBody>
                  <a:tcPr marL="4646" marR="4646" marT="4646" marB="4646" anchor="ctr"/>
                </a:tc>
              </a:tr>
              <a:tr h="473973">
                <a:tc>
                  <a:txBody>
                    <a:bodyPr/>
                    <a:lstStyle/>
                    <a:p>
                      <a:pPr algn="just">
                        <a:spcAft>
                          <a:spcPts val="0"/>
                        </a:spcAft>
                      </a:pPr>
                      <a:r>
                        <a:rPr lang="ru-RU" sz="1000">
                          <a:effectLst/>
                        </a:rPr>
                        <a:t>1. Средства от эмиссии акций (п. 1.1 + п.1.3),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1508</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2158</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1781</a:t>
                      </a:r>
                      <a:endParaRPr lang="ru-RU" sz="1000">
                        <a:effectLst/>
                        <a:latin typeface="Times New Roman"/>
                        <a:ea typeface="Times New Roman"/>
                        <a:cs typeface="Times New Roman"/>
                      </a:endParaRPr>
                    </a:p>
                  </a:txBody>
                  <a:tcPr marL="4646" marR="4646" marT="4646" marB="4646" anchor="ctr"/>
                </a:tc>
              </a:tr>
              <a:tr h="381491">
                <a:tc>
                  <a:txBody>
                    <a:bodyPr/>
                    <a:lstStyle/>
                    <a:p>
                      <a:pPr algn="just">
                        <a:spcAft>
                          <a:spcPts val="0"/>
                        </a:spcAft>
                      </a:pPr>
                      <a:r>
                        <a:rPr lang="ru-RU" sz="1000">
                          <a:effectLst/>
                        </a:rPr>
                        <a:t>1.1. Обыкновенные акции ОА,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500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1200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500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1700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500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1400</a:t>
                      </a:r>
                      <a:endParaRPr lang="ru-RU" sz="1000">
                        <a:effectLst/>
                        <a:latin typeface="Times New Roman"/>
                        <a:ea typeface="Times New Roman"/>
                        <a:cs typeface="Times New Roman"/>
                      </a:endParaRPr>
                    </a:p>
                  </a:txBody>
                  <a:tcPr marL="4646" marR="4646" marT="4646" marB="4646" anchor="ctr"/>
                </a:tc>
              </a:tr>
              <a:tr h="289009">
                <a:tc>
                  <a:txBody>
                    <a:bodyPr/>
                    <a:lstStyle/>
                    <a:p>
                      <a:pPr algn="just">
                        <a:spcAft>
                          <a:spcPts val="0"/>
                        </a:spcAft>
                      </a:pPr>
                      <a:r>
                        <a:rPr lang="ru-RU" sz="1000">
                          <a:effectLst/>
                        </a:rPr>
                        <a:t>1.2. Количество ОА, шт.</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1000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2400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1000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3400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1000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2800</a:t>
                      </a:r>
                      <a:endParaRPr lang="ru-RU" sz="1000">
                        <a:effectLst/>
                        <a:latin typeface="Times New Roman"/>
                        <a:ea typeface="Times New Roman"/>
                        <a:cs typeface="Times New Roman"/>
                      </a:endParaRPr>
                    </a:p>
                  </a:txBody>
                  <a:tcPr marL="4646" marR="4646" marT="4646" marB="4646" anchor="ctr"/>
                </a:tc>
              </a:tr>
              <a:tr h="381491">
                <a:tc>
                  <a:txBody>
                    <a:bodyPr/>
                    <a:lstStyle/>
                    <a:p>
                      <a:pPr algn="just">
                        <a:spcAft>
                          <a:spcPts val="0"/>
                        </a:spcAft>
                      </a:pPr>
                      <a:r>
                        <a:rPr lang="ru-RU" sz="1000">
                          <a:effectLst/>
                        </a:rPr>
                        <a:t>1.3. Привилегированные акции ПА,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308</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458</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381</a:t>
                      </a:r>
                      <a:endParaRPr lang="ru-RU" sz="1000">
                        <a:effectLst/>
                        <a:latin typeface="Times New Roman"/>
                        <a:ea typeface="Times New Roman"/>
                        <a:cs typeface="Times New Roman"/>
                      </a:endParaRPr>
                    </a:p>
                  </a:txBody>
                  <a:tcPr marL="4646" marR="4646" marT="4646" marB="4646" anchor="ctr"/>
                </a:tc>
              </a:tr>
              <a:tr h="289009">
                <a:tc>
                  <a:txBody>
                    <a:bodyPr/>
                    <a:lstStyle/>
                    <a:p>
                      <a:pPr algn="just">
                        <a:spcAft>
                          <a:spcPts val="0"/>
                        </a:spcAft>
                      </a:pPr>
                      <a:r>
                        <a:rPr lang="ru-RU" sz="1000">
                          <a:effectLst/>
                        </a:rPr>
                        <a:t>1.4. Количество ПА, шт.</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616</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916</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762</a:t>
                      </a:r>
                      <a:endParaRPr lang="ru-RU" sz="1000">
                        <a:effectLst/>
                        <a:latin typeface="Times New Roman"/>
                        <a:ea typeface="Times New Roman"/>
                        <a:cs typeface="Times New Roman"/>
                      </a:endParaRPr>
                    </a:p>
                  </a:txBody>
                  <a:tcPr marL="4646" marR="4646" marT="4646" marB="4646" anchor="ctr"/>
                </a:tc>
              </a:tr>
              <a:tr h="331038">
                <a:tc>
                  <a:txBody>
                    <a:bodyPr/>
                    <a:lstStyle/>
                    <a:p>
                      <a:pPr algn="just">
                        <a:spcAft>
                          <a:spcPts val="0"/>
                        </a:spcAft>
                      </a:pPr>
                      <a:r>
                        <a:rPr lang="ru-RU" sz="1000">
                          <a:effectLst/>
                        </a:rPr>
                        <a:t>1.5. Величина дивиденда по ПА, %</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34,0</a:t>
                      </a:r>
                      <a:endParaRPr lang="ru-RU" sz="1000">
                        <a:effectLst/>
                        <a:latin typeface="Times New Roman"/>
                        <a:ea typeface="Times New Roman"/>
                        <a:cs typeface="Times New Roman"/>
                      </a:endParaRPr>
                    </a:p>
                  </a:txBody>
                  <a:tcPr marL="4646" marR="4646" marT="4646" marB="4646" anchor="ctr"/>
                </a:tc>
              </a:tr>
              <a:tr h="473973">
                <a:tc>
                  <a:txBody>
                    <a:bodyPr/>
                    <a:lstStyle/>
                    <a:p>
                      <a:pPr algn="just">
                        <a:spcAft>
                          <a:spcPts val="0"/>
                        </a:spcAft>
                      </a:pPr>
                      <a:r>
                        <a:rPr lang="ru-RU" sz="1000">
                          <a:effectLst/>
                        </a:rPr>
                        <a:t>2. Заемные средства (п.2.1 + п.2.3 + п.2.5),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400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1600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250</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2000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1600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587,5</a:t>
                      </a:r>
                      <a:endParaRPr lang="ru-RU" sz="1000">
                        <a:effectLst/>
                        <a:latin typeface="Times New Roman"/>
                        <a:ea typeface="Times New Roman"/>
                        <a:cs typeface="Times New Roman"/>
                      </a:endParaRPr>
                    </a:p>
                  </a:txBody>
                  <a:tcPr marL="4646" marR="4646" marT="4646" marB="4646" anchor="ctr"/>
                </a:tc>
              </a:tr>
              <a:tr h="289009">
                <a:tc>
                  <a:txBody>
                    <a:bodyPr/>
                    <a:lstStyle/>
                    <a:p>
                      <a:pPr algn="just">
                        <a:spcAft>
                          <a:spcPts val="0"/>
                        </a:spcAft>
                      </a:pPr>
                      <a:r>
                        <a:rPr lang="ru-RU" sz="1000">
                          <a:effectLst/>
                        </a:rPr>
                        <a:t>2.1. Кредит банка,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1200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1550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600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1250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537,5</a:t>
                      </a:r>
                      <a:endParaRPr lang="ru-RU" sz="1000">
                        <a:effectLst/>
                        <a:latin typeface="Times New Roman"/>
                        <a:ea typeface="Times New Roman"/>
                        <a:cs typeface="Times New Roman"/>
                      </a:endParaRPr>
                    </a:p>
                  </a:txBody>
                  <a:tcPr marL="4646" marR="4646" marT="4646" marB="4646" anchor="ctr"/>
                </a:tc>
              </a:tr>
              <a:tr h="196526">
                <a:tc>
                  <a:txBody>
                    <a:bodyPr/>
                    <a:lstStyle/>
                    <a:p>
                      <a:pPr algn="just">
                        <a:spcAft>
                          <a:spcPts val="0"/>
                        </a:spcAft>
                      </a:pPr>
                      <a:r>
                        <a:rPr lang="ru-RU" sz="1000">
                          <a:effectLst/>
                        </a:rPr>
                        <a:t>2.2. Проценты по кредиту, %</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22,0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28,0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26,32</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21,3</a:t>
                      </a:r>
                      <a:endParaRPr lang="ru-RU" sz="1000">
                        <a:effectLst/>
                        <a:latin typeface="Times New Roman"/>
                        <a:ea typeface="Times New Roman"/>
                        <a:cs typeface="Times New Roman"/>
                      </a:endParaRPr>
                    </a:p>
                  </a:txBody>
                  <a:tcPr marL="4646" marR="4646" marT="4646" marB="4646" anchor="ctr"/>
                </a:tc>
              </a:tr>
              <a:tr h="331038">
                <a:tc>
                  <a:txBody>
                    <a:bodyPr/>
                    <a:lstStyle/>
                    <a:p>
                      <a:pPr algn="just">
                        <a:spcAft>
                          <a:spcPts val="0"/>
                        </a:spcAft>
                      </a:pPr>
                      <a:r>
                        <a:rPr lang="ru-RU" sz="1000">
                          <a:effectLst/>
                        </a:rPr>
                        <a:t>2.3.Выпуск облигаций,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400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400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r>
              <a:tr h="289009">
                <a:tc>
                  <a:txBody>
                    <a:bodyPr/>
                    <a:lstStyle/>
                    <a:p>
                      <a:pPr algn="just">
                        <a:spcAft>
                          <a:spcPts val="0"/>
                        </a:spcAft>
                      </a:pPr>
                      <a:r>
                        <a:rPr lang="ru-RU" sz="1000">
                          <a:effectLst/>
                        </a:rPr>
                        <a:t>2.4. Доход по облигациям, %</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30,0</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a:effectLst/>
                        </a:rPr>
                        <a:t>-</a:t>
                      </a:r>
                      <a:endParaRPr lang="ru-RU" sz="1000">
                        <a:effectLst/>
                        <a:latin typeface="Times New Roman"/>
                        <a:ea typeface="Times New Roman"/>
                        <a:cs typeface="Times New Roman"/>
                      </a:endParaRPr>
                    </a:p>
                  </a:txBody>
                  <a:tcPr marL="4646" marR="4646" marT="4646" marB="4646" anchor="ctr"/>
                </a:tc>
              </a:tr>
              <a:tr h="381491">
                <a:tc>
                  <a:txBody>
                    <a:bodyPr/>
                    <a:lstStyle/>
                    <a:p>
                      <a:pPr algn="just">
                        <a:spcAft>
                          <a:spcPts val="0"/>
                        </a:spcAft>
                      </a:pPr>
                      <a:r>
                        <a:rPr lang="ru-RU" sz="1000">
                          <a:effectLst/>
                        </a:rPr>
                        <a:t>2.5. Займы прочих организаций, тыс. руб.</a:t>
                      </a:r>
                      <a:endParaRPr lang="ru-RU" sz="100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50</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50</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50</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50</a:t>
                      </a:r>
                      <a:endParaRPr lang="ru-RU" sz="1000" dirty="0">
                        <a:effectLst/>
                        <a:latin typeface="Times New Roman"/>
                        <a:ea typeface="Times New Roman"/>
                        <a:cs typeface="Times New Roman"/>
                      </a:endParaRPr>
                    </a:p>
                  </a:txBody>
                  <a:tcPr marL="4646" marR="4646" marT="4646" marB="4646" anchor="ctr"/>
                </a:tc>
                <a:tc>
                  <a:txBody>
                    <a:bodyPr/>
                    <a:lstStyle/>
                    <a:p>
                      <a:pPr algn="ctr">
                        <a:spcAft>
                          <a:spcPts val="0"/>
                        </a:spcAft>
                      </a:pPr>
                      <a:r>
                        <a:rPr lang="ru-RU" sz="1000" dirty="0">
                          <a:effectLst/>
                        </a:rPr>
                        <a:t>50</a:t>
                      </a:r>
                      <a:endParaRPr lang="ru-RU" sz="1000" dirty="0">
                        <a:effectLst/>
                        <a:latin typeface="Times New Roman"/>
                        <a:ea typeface="Times New Roman"/>
                        <a:cs typeface="Times New Roman"/>
                      </a:endParaRPr>
                    </a:p>
                  </a:txBody>
                  <a:tcPr marL="4646" marR="4646" marT="4646" marB="4646" anchor="ctr"/>
                </a:tc>
              </a:tr>
            </a:tbl>
          </a:graphicData>
        </a:graphic>
      </p:graphicFrame>
      <p:sp>
        <p:nvSpPr>
          <p:cNvPr id="5" name="Rectangle 1"/>
          <p:cNvSpPr>
            <a:spLocks noChangeArrowheads="1"/>
          </p:cNvSpPr>
          <p:nvPr/>
        </p:nvSpPr>
        <p:spPr bwMode="auto">
          <a:xfrm>
            <a:off x="1529861" y="1772816"/>
            <a:ext cx="64433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Оценка движения денежных средств, поступивших из внешних источников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3241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504" y="4344199"/>
            <a:ext cx="903649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sz="1600" dirty="0"/>
              <a:t>Средневзвешенная величина средств, полученных от эмиссии обыкновенных акций по варианту Б, составит</a:t>
            </a:r>
          </a:p>
          <a:p>
            <a:pPr indent="457200" algn="just"/>
            <a:endParaRPr lang="ru-RU" sz="1600" dirty="0" smtClean="0"/>
          </a:p>
          <a:p>
            <a:pPr indent="457200" algn="just"/>
            <a:endParaRPr lang="ru-RU" sz="1600" dirty="0" smtClean="0"/>
          </a:p>
          <a:p>
            <a:pPr indent="457200" algn="just"/>
            <a:endParaRPr lang="ru-RU" sz="1600" dirty="0" smtClean="0"/>
          </a:p>
          <a:p>
            <a:pPr indent="457200" algn="just"/>
            <a:r>
              <a:rPr lang="ru-RU" sz="1600" dirty="0" smtClean="0"/>
              <a:t>Количество </a:t>
            </a:r>
            <a:r>
              <a:rPr lang="ru-RU" sz="1600" dirty="0"/>
              <a:t>обыкновенных акций при цене за единицу 500 руб. составит</a:t>
            </a:r>
          </a:p>
          <a:p>
            <a:pPr indent="457200" algn="just"/>
            <a:endParaRPr lang="ru-RU" sz="1600" dirty="0" smtClean="0"/>
          </a:p>
          <a:p>
            <a:pPr indent="457200" algn="just"/>
            <a:endParaRPr lang="ru-RU" sz="1600" dirty="0" smtClean="0"/>
          </a:p>
        </p:txBody>
      </p:sp>
      <p:graphicFrame>
        <p:nvGraphicFramePr>
          <p:cNvPr id="3" name="Таблица 2"/>
          <p:cNvGraphicFramePr>
            <a:graphicFrameLocks noGrp="1"/>
          </p:cNvGraphicFramePr>
          <p:nvPr>
            <p:extLst>
              <p:ext uri="{D42A27DB-BD31-4B8C-83A1-F6EECF244321}">
                <p14:modId xmlns:p14="http://schemas.microsoft.com/office/powerpoint/2010/main" val="3518296260"/>
              </p:ext>
            </p:extLst>
          </p:nvPr>
        </p:nvGraphicFramePr>
        <p:xfrm>
          <a:off x="191584" y="260649"/>
          <a:ext cx="8748464" cy="3960439"/>
        </p:xfrm>
        <a:graphic>
          <a:graphicData uri="http://schemas.openxmlformats.org/drawingml/2006/table">
            <a:tbl>
              <a:tblPr firstRow="1" firstCol="1" bandRow="1">
                <a:tableStyleId>{5C22544A-7EE6-4342-B048-85BDC9FD1C3A}</a:tableStyleId>
              </a:tblPr>
              <a:tblGrid>
                <a:gridCol w="1093558"/>
                <a:gridCol w="1093558"/>
                <a:gridCol w="1093558"/>
                <a:gridCol w="1093558"/>
                <a:gridCol w="1093558"/>
                <a:gridCol w="1093558"/>
                <a:gridCol w="1093558"/>
                <a:gridCol w="1093558"/>
              </a:tblGrid>
              <a:tr h="426123">
                <a:tc rowSpan="2">
                  <a:txBody>
                    <a:bodyPr/>
                    <a:lstStyle/>
                    <a:p>
                      <a:pPr algn="just">
                        <a:spcAft>
                          <a:spcPts val="0"/>
                        </a:spcAft>
                      </a:pPr>
                      <a:r>
                        <a:rPr lang="ru-RU" sz="1200">
                          <a:effectLst/>
                        </a:rPr>
                        <a:t>Источники финансирования</a:t>
                      </a:r>
                      <a:endParaRPr lang="ru-RU" sz="1200">
                        <a:effectLst/>
                        <a:latin typeface="Times New Roman"/>
                        <a:ea typeface="Times New Roman"/>
                        <a:cs typeface="Times New Roman"/>
                      </a:endParaRPr>
                    </a:p>
                  </a:txBody>
                  <a:tcPr marL="9525" marR="9525" marT="9525" marB="9525" anchor="ctr"/>
                </a:tc>
                <a:tc rowSpan="2">
                  <a:txBody>
                    <a:bodyPr/>
                    <a:lstStyle/>
                    <a:p>
                      <a:pPr algn="ctr">
                        <a:spcAft>
                          <a:spcPts val="0"/>
                        </a:spcAft>
                      </a:pPr>
                      <a:r>
                        <a:rPr lang="ru-RU" sz="1200" dirty="0">
                          <a:effectLst/>
                        </a:rPr>
                        <a:t>Итого средств на 01.01.13 г.</a:t>
                      </a:r>
                      <a:endParaRPr lang="ru-RU" sz="1200" dirty="0">
                        <a:effectLst/>
                        <a:latin typeface="Times New Roman"/>
                        <a:ea typeface="Times New Roman"/>
                        <a:cs typeface="Times New Roman"/>
                      </a:endParaRPr>
                    </a:p>
                  </a:txBody>
                  <a:tcPr marL="9525" marR="9525" marT="9525" marB="9525" anchor="ctr"/>
                </a:tc>
                <a:tc gridSpan="2">
                  <a:txBody>
                    <a:bodyPr/>
                    <a:lstStyle/>
                    <a:p>
                      <a:pPr algn="ctr">
                        <a:spcAft>
                          <a:spcPts val="0"/>
                        </a:spcAft>
                      </a:pPr>
                      <a:r>
                        <a:rPr lang="ru-RU" sz="1200">
                          <a:effectLst/>
                        </a:rPr>
                        <a:t>Дополнительные источники на 01.04.13 г.</a:t>
                      </a:r>
                      <a:endParaRPr lang="ru-RU" sz="1200">
                        <a:effectLst/>
                        <a:latin typeface="Times New Roman"/>
                        <a:ea typeface="Times New Roman"/>
                        <a:cs typeface="Times New Roman"/>
                      </a:endParaRPr>
                    </a:p>
                  </a:txBody>
                  <a:tcPr marL="9525" marR="9525" marT="9525" marB="9525" anchor="ctr"/>
                </a:tc>
                <a:tc hMerge="1">
                  <a:txBody>
                    <a:bodyPr/>
                    <a:lstStyle/>
                    <a:p>
                      <a:endParaRPr lang="ru-RU"/>
                    </a:p>
                  </a:txBody>
                  <a:tcPr/>
                </a:tc>
                <a:tc gridSpan="2">
                  <a:txBody>
                    <a:bodyPr/>
                    <a:lstStyle/>
                    <a:p>
                      <a:pPr algn="ctr">
                        <a:spcAft>
                          <a:spcPts val="0"/>
                        </a:spcAft>
                      </a:pPr>
                      <a:r>
                        <a:rPr lang="ru-RU" sz="1200">
                          <a:effectLst/>
                        </a:rPr>
                        <a:t>Итого средств на 01.01.14 г.</a:t>
                      </a:r>
                      <a:endParaRPr lang="ru-RU" sz="1200">
                        <a:effectLst/>
                        <a:latin typeface="Times New Roman"/>
                        <a:ea typeface="Times New Roman"/>
                        <a:cs typeface="Times New Roman"/>
                      </a:endParaRPr>
                    </a:p>
                  </a:txBody>
                  <a:tcPr marL="9525" marR="9525" marT="9525" marB="9525" anchor="ctr"/>
                </a:tc>
                <a:tc hMerge="1">
                  <a:txBody>
                    <a:bodyPr/>
                    <a:lstStyle/>
                    <a:p>
                      <a:endParaRPr lang="ru-RU"/>
                    </a:p>
                  </a:txBody>
                  <a:tcPr/>
                </a:tc>
                <a:tc gridSpan="2">
                  <a:txBody>
                    <a:bodyPr/>
                    <a:lstStyle/>
                    <a:p>
                      <a:pPr algn="ctr">
                        <a:spcAft>
                          <a:spcPts val="0"/>
                        </a:spcAft>
                      </a:pPr>
                      <a:r>
                        <a:rPr lang="ru-RU" sz="1200">
                          <a:effectLst/>
                        </a:rPr>
                        <a:t>Средняя взвешенная величина</a:t>
                      </a:r>
                      <a:endParaRPr lang="ru-RU" sz="1200">
                        <a:effectLst/>
                        <a:latin typeface="Times New Roman"/>
                        <a:ea typeface="Times New Roman"/>
                        <a:cs typeface="Times New Roman"/>
                      </a:endParaRPr>
                    </a:p>
                  </a:txBody>
                  <a:tcPr marL="9525" marR="9525" marT="9525" marB="9525" anchor="ctr"/>
                </a:tc>
                <a:tc hMerge="1">
                  <a:txBody>
                    <a:bodyPr/>
                    <a:lstStyle/>
                    <a:p>
                      <a:endParaRPr lang="ru-RU"/>
                    </a:p>
                  </a:txBody>
                  <a:tcPr/>
                </a:tc>
              </a:tr>
              <a:tr h="225594">
                <a:tc vMerge="1">
                  <a:txBody>
                    <a:bodyPr/>
                    <a:lstStyle/>
                    <a:p>
                      <a:endParaRPr lang="ru-RU"/>
                    </a:p>
                  </a:txBody>
                  <a:tcPr/>
                </a:tc>
                <a:tc vMerge="1">
                  <a:txBody>
                    <a:bodyPr/>
                    <a:lstStyle/>
                    <a:p>
                      <a:endParaRPr lang="ru-RU"/>
                    </a:p>
                  </a:txBody>
                  <a:tcPr/>
                </a:tc>
                <a:tc>
                  <a:txBody>
                    <a:bodyPr/>
                    <a:lstStyle/>
                    <a:p>
                      <a:pPr algn="ctr">
                        <a:spcAft>
                          <a:spcPts val="0"/>
                        </a:spcAft>
                      </a:pPr>
                      <a:r>
                        <a:rPr lang="ru-RU" sz="1200">
                          <a:effectLst/>
                        </a:rPr>
                        <a:t>вар. А</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вар. Б</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вар. А</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вар. Б</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вар. А</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вар. Б</a:t>
                      </a:r>
                      <a:endParaRPr lang="ru-RU" sz="1200">
                        <a:effectLst/>
                        <a:latin typeface="Times New Roman"/>
                        <a:ea typeface="Times New Roman"/>
                        <a:cs typeface="Times New Roman"/>
                      </a:endParaRPr>
                    </a:p>
                  </a:txBody>
                  <a:tcPr marL="9525" marR="9525" marT="9525" marB="9525" anchor="ctr"/>
                </a:tc>
              </a:tr>
              <a:tr h="626652">
                <a:tc>
                  <a:txBody>
                    <a:bodyPr/>
                    <a:lstStyle/>
                    <a:p>
                      <a:pPr algn="just">
                        <a:spcAft>
                          <a:spcPts val="0"/>
                        </a:spcAft>
                      </a:pPr>
                      <a:r>
                        <a:rPr lang="ru-RU" sz="1200">
                          <a:effectLst/>
                        </a:rPr>
                        <a:t>2.6. Процент по займам, %</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18,0</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18,0</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18,0</a:t>
                      </a:r>
                      <a:endParaRPr lang="ru-RU" sz="1200">
                        <a:effectLst/>
                        <a:latin typeface="Times New Roman"/>
                        <a:ea typeface="Times New Roman"/>
                        <a:cs typeface="Times New Roman"/>
                      </a:endParaRPr>
                    </a:p>
                  </a:txBody>
                  <a:tcPr marL="9525" marR="9525" marT="9525" marB="9525" anchor="ctr"/>
                </a:tc>
              </a:tr>
              <a:tr h="426123">
                <a:tc gridSpan="6">
                  <a:txBody>
                    <a:bodyPr/>
                    <a:lstStyle/>
                    <a:p>
                      <a:pPr>
                        <a:spcAft>
                          <a:spcPts val="0"/>
                        </a:spcAft>
                      </a:pPr>
                      <a:r>
                        <a:rPr lang="ru-RU" sz="1200">
                          <a:effectLst/>
                        </a:rPr>
                        <a:t>2.7. Средняя взвешенная годовая ставка процента по всем средствам из заемных источников финансирования, °/о </a:t>
                      </a:r>
                      <a:endParaRPr lang="ru-RU" sz="1200">
                        <a:effectLst/>
                        <a:latin typeface="Times New Roman"/>
                        <a:ea typeface="Times New Roman"/>
                        <a:cs typeface="Times New Roman"/>
                      </a:endParaRPr>
                    </a:p>
                  </a:txBody>
                  <a:tcPr marL="9525" marR="9525" marT="9525" marB="9525"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spcAft>
                          <a:spcPts val="0"/>
                        </a:spcAft>
                      </a:pPr>
                      <a:r>
                        <a:rPr lang="ru-RU" sz="1200">
                          <a:effectLst/>
                        </a:rPr>
                        <a:t>26,75</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21,01</a:t>
                      </a:r>
                      <a:endParaRPr lang="ru-RU" sz="1200">
                        <a:effectLst/>
                        <a:latin typeface="Times New Roman"/>
                        <a:ea typeface="Times New Roman"/>
                        <a:cs typeface="Times New Roman"/>
                      </a:endParaRPr>
                    </a:p>
                  </a:txBody>
                  <a:tcPr marL="9525" marR="9525" marT="9525" marB="9525" anchor="ctr"/>
                </a:tc>
              </a:tr>
              <a:tr h="1829824">
                <a:tc>
                  <a:txBody>
                    <a:bodyPr/>
                    <a:lstStyle/>
                    <a:p>
                      <a:pPr algn="just">
                        <a:spcAft>
                          <a:spcPts val="0"/>
                        </a:spcAft>
                      </a:pPr>
                      <a:r>
                        <a:rPr lang="ru-RU" sz="1200">
                          <a:effectLst/>
                        </a:rPr>
                        <a:t>3. Итого привлеченных средств из внешних источников финансирования (п.1+п.2), тыс. руб.</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1050</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dirty="0">
                          <a:effectLst/>
                        </a:rPr>
                        <a:t>1600</a:t>
                      </a:r>
                      <a:endParaRPr lang="ru-RU" sz="1200" dirty="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1758</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2650</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2808</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2250</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a:effectLst/>
                        </a:rPr>
                        <a:t>2368</a:t>
                      </a:r>
                      <a:endParaRPr lang="ru-RU" sz="1200">
                        <a:effectLst/>
                        <a:latin typeface="Times New Roman"/>
                        <a:ea typeface="Times New Roman"/>
                        <a:cs typeface="Times New Roman"/>
                      </a:endParaRPr>
                    </a:p>
                  </a:txBody>
                  <a:tcPr marL="9525" marR="9525" marT="9525" marB="9525" anchor="ctr"/>
                </a:tc>
              </a:tr>
              <a:tr h="426123">
                <a:tc gridSpan="6">
                  <a:txBody>
                    <a:bodyPr/>
                    <a:lstStyle/>
                    <a:p>
                      <a:pPr>
                        <a:spcAft>
                          <a:spcPts val="0"/>
                        </a:spcAft>
                      </a:pPr>
                      <a:r>
                        <a:rPr lang="ru-RU" sz="1200">
                          <a:effectLst/>
                        </a:rPr>
                        <a:t>4. Средний уровень постоянных финансовых издержек, связанных с обслуживанием привлеченных средств, %</a:t>
                      </a:r>
                      <a:endParaRPr lang="ru-RU" sz="1200">
                        <a:effectLst/>
                        <a:latin typeface="Times New Roman"/>
                        <a:ea typeface="Times New Roman"/>
                        <a:cs typeface="Times New Roman"/>
                      </a:endParaRPr>
                    </a:p>
                  </a:txBody>
                  <a:tcPr marL="9525" marR="9525" marT="9525" marB="9525"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spcAft>
                          <a:spcPts val="0"/>
                        </a:spcAft>
                      </a:pPr>
                      <a:r>
                        <a:rPr lang="ru-RU" sz="1200">
                          <a:effectLst/>
                        </a:rPr>
                        <a:t>21,02</a:t>
                      </a:r>
                      <a:endParaRPr lang="ru-RU" sz="1200">
                        <a:effectLst/>
                        <a:latin typeface="Times New Roman"/>
                        <a:ea typeface="Times New Roman"/>
                        <a:cs typeface="Times New Roman"/>
                      </a:endParaRPr>
                    </a:p>
                  </a:txBody>
                  <a:tcPr marL="9525" marR="9525" marT="9525" marB="9525" anchor="ctr"/>
                </a:tc>
                <a:tc>
                  <a:txBody>
                    <a:bodyPr/>
                    <a:lstStyle/>
                    <a:p>
                      <a:pPr algn="ctr">
                        <a:spcAft>
                          <a:spcPts val="0"/>
                        </a:spcAft>
                      </a:pPr>
                      <a:r>
                        <a:rPr lang="ru-RU" sz="1200" dirty="0">
                          <a:effectLst/>
                        </a:rPr>
                        <a:t>10,68</a:t>
                      </a:r>
                      <a:endParaRPr lang="ru-RU" sz="1200" dirty="0">
                        <a:effectLst/>
                        <a:latin typeface="Times New Roman"/>
                        <a:ea typeface="Times New Roman"/>
                        <a:cs typeface="Times New Roman"/>
                      </a:endParaRPr>
                    </a:p>
                  </a:txBody>
                  <a:tcPr marL="9525" marR="9525" marT="9525" marB="9525" anchor="ctr"/>
                </a:tc>
              </a:tr>
            </a:tbl>
          </a:graphicData>
        </a:graphic>
      </p:graphicFrame>
      <p:pic>
        <p:nvPicPr>
          <p:cNvPr id="26625" name="Picture 1" descr="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852069"/>
            <a:ext cx="5287963"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5955392"/>
            <a:ext cx="370522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598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244961"/>
            <a:ext cx="874846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Аналогично средневзвешенная величина средств, полученных от эмиссии привилегированных акций по варианту Б, </a:t>
            </a:r>
            <a:r>
              <a:rPr lang="ru-RU" dirty="0" smtClean="0"/>
              <a:t>составит</a:t>
            </a:r>
          </a:p>
          <a:p>
            <a:pPr indent="457200" algn="just"/>
            <a:endParaRPr lang="ru-RU" dirty="0"/>
          </a:p>
          <a:p>
            <a:pPr indent="457200" algn="just"/>
            <a:endParaRPr lang="ru-RU" dirty="0" smtClean="0"/>
          </a:p>
          <a:p>
            <a:pPr indent="457200" algn="just"/>
            <a:endParaRPr lang="ru-RU" dirty="0"/>
          </a:p>
          <a:p>
            <a:pPr indent="457200" algn="just"/>
            <a:r>
              <a:rPr lang="ru-RU" dirty="0"/>
              <a:t>Количество привилегированных акций при цене за единицу 500 руб. составит</a:t>
            </a:r>
          </a:p>
          <a:p>
            <a:pPr indent="457200" algn="just"/>
            <a:endParaRPr lang="ru-RU" dirty="0" smtClean="0"/>
          </a:p>
          <a:p>
            <a:pPr indent="457200" algn="just"/>
            <a:endParaRPr lang="ru-RU" dirty="0"/>
          </a:p>
          <a:p>
            <a:pPr indent="457200" algn="just"/>
            <a:r>
              <a:rPr lang="ru-RU" dirty="0" smtClean="0"/>
              <a:t>Средневзвешенная </a:t>
            </a:r>
            <a:r>
              <a:rPr lang="ru-RU" dirty="0"/>
              <a:t>величина годового дивидендного фонда по привилегированным акциям рассчитывается следующим образом:</a:t>
            </a:r>
          </a:p>
          <a:p>
            <a:pPr indent="457200" algn="just"/>
            <a:endParaRPr lang="ru-RU" dirty="0" smtClean="0"/>
          </a:p>
          <a:p>
            <a:pPr indent="457200" algn="just"/>
            <a:endParaRPr lang="ru-RU" dirty="0"/>
          </a:p>
          <a:p>
            <a:pPr indent="457200" algn="just"/>
            <a:endParaRPr lang="ru-RU" dirty="0" smtClean="0"/>
          </a:p>
          <a:p>
            <a:pPr indent="457200" algn="just"/>
            <a:r>
              <a:rPr lang="ru-RU" dirty="0" smtClean="0"/>
              <a:t>Показатель </a:t>
            </a:r>
            <a:r>
              <a:rPr lang="ru-RU" dirty="0"/>
              <a:t>«дивиденд на привилегированную акцию»: </a:t>
            </a:r>
            <a:endParaRPr lang="ru-RU" dirty="0" smtClean="0"/>
          </a:p>
          <a:p>
            <a:pPr indent="457200" algn="just"/>
            <a:endParaRPr lang="ru-RU" dirty="0"/>
          </a:p>
          <a:p>
            <a:pPr indent="457200" algn="just"/>
            <a:endParaRPr lang="ru-RU" dirty="0" smtClean="0"/>
          </a:p>
          <a:p>
            <a:pPr indent="457200" algn="just"/>
            <a:r>
              <a:rPr lang="ru-RU" dirty="0"/>
              <a:t>Средняя годовая ставка дивиденда по ПА:</a:t>
            </a:r>
          </a:p>
          <a:p>
            <a:pPr indent="457200" algn="just"/>
            <a:endParaRPr lang="ru-RU" dirty="0" smtClean="0"/>
          </a:p>
          <a:p>
            <a:pPr indent="457200" algn="just"/>
            <a:endParaRPr lang="ru-RU"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2733" y="952525"/>
            <a:ext cx="51435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509" y="2107704"/>
            <a:ext cx="345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376414"/>
            <a:ext cx="51054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4" name="Picture 4" descr="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4465935"/>
            <a:ext cx="44323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9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6537" y="5373216"/>
            <a:ext cx="35544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7598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496" y="183123"/>
            <a:ext cx="90010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Методика расчета средневзвешенной годовой процентной ставки по банковскому кредиту состоит из ряда последовательных операций.</a:t>
            </a:r>
          </a:p>
          <a:p>
            <a:pPr indent="457200" algn="just"/>
            <a:r>
              <a:rPr lang="ru-RU" dirty="0"/>
              <a:t>Для варианта А средневзвешенные годовые процентные платежи по банковскому кредиту составят</a:t>
            </a:r>
          </a:p>
          <a:p>
            <a:pPr indent="457200" algn="just"/>
            <a:endParaRPr lang="ru-RU" dirty="0" smtClean="0"/>
          </a:p>
          <a:p>
            <a:pPr indent="457200" algn="just"/>
            <a:endParaRPr lang="ru-RU" dirty="0"/>
          </a:p>
          <a:p>
            <a:pPr indent="457200" algn="just"/>
            <a:r>
              <a:rPr lang="ru-RU" dirty="0" smtClean="0"/>
              <a:t>Средняя </a:t>
            </a:r>
            <a:r>
              <a:rPr lang="ru-RU" dirty="0"/>
              <a:t>годовая процентная ставка по банковскому кредиту:</a:t>
            </a:r>
          </a:p>
          <a:p>
            <a:pPr indent="457200" algn="just"/>
            <a:endParaRPr lang="ru-RU" dirty="0" smtClean="0"/>
          </a:p>
          <a:p>
            <a:pPr indent="457200" algn="just"/>
            <a:endParaRPr lang="ru-RU" dirty="0"/>
          </a:p>
          <a:p>
            <a:pPr indent="457200" algn="just"/>
            <a:r>
              <a:rPr lang="ru-RU" dirty="0" smtClean="0"/>
              <a:t>Аналогично </a:t>
            </a:r>
            <a:r>
              <a:rPr lang="ru-RU" dirty="0"/>
              <a:t>осуществляется расчет для варианта Б. Средневзвешенные годовые процентные платежи по банковскому кредиту составят</a:t>
            </a:r>
          </a:p>
          <a:p>
            <a:pPr indent="457200" algn="just"/>
            <a:endParaRPr lang="ru-RU" dirty="0" smtClean="0"/>
          </a:p>
          <a:p>
            <a:pPr indent="457200" algn="just"/>
            <a:endParaRPr lang="ru-RU" dirty="0"/>
          </a:p>
          <a:p>
            <a:pPr indent="457200" algn="just"/>
            <a:r>
              <a:rPr lang="ru-RU" dirty="0" smtClean="0"/>
              <a:t>Средняя </a:t>
            </a:r>
            <a:r>
              <a:rPr lang="ru-RU" dirty="0"/>
              <a:t>годовая процентная ставка по банковскому кредиту:</a:t>
            </a:r>
          </a:p>
          <a:p>
            <a:pPr indent="457200" algn="just"/>
            <a:endParaRPr lang="ru-RU" dirty="0" smtClean="0"/>
          </a:p>
          <a:p>
            <a:pPr indent="457200" algn="just"/>
            <a:endParaRPr lang="ru-RU" dirty="0"/>
          </a:p>
          <a:p>
            <a:pPr indent="457200" algn="just"/>
            <a:r>
              <a:rPr lang="ru-RU" dirty="0" smtClean="0"/>
              <a:t>Средневзвешенная </a:t>
            </a:r>
            <a:r>
              <a:rPr lang="ru-RU" dirty="0"/>
              <a:t>годовая процентная ставка по всем средствам из заемных источников финансирования определяется следующим образом.</a:t>
            </a:r>
          </a:p>
          <a:p>
            <a:pPr indent="457200" algn="just"/>
            <a:endParaRPr lang="ru-RU" dirty="0" smtClean="0"/>
          </a:p>
          <a:p>
            <a:pPr indent="457200" algn="just"/>
            <a:r>
              <a:rPr lang="ru-RU" dirty="0" smtClean="0"/>
              <a:t>По </a:t>
            </a:r>
            <a:r>
              <a:rPr lang="ru-RU" dirty="0"/>
              <a:t>варианту А:</a:t>
            </a:r>
          </a:p>
          <a:p>
            <a:pPr indent="457200" algn="just"/>
            <a:endParaRPr lang="ru-RU" dirty="0" smtClean="0"/>
          </a:p>
          <a:p>
            <a:pPr indent="457200" algn="just"/>
            <a:endParaRPr lang="ru-RU" dirty="0"/>
          </a:p>
          <a:p>
            <a:pPr indent="457200" algn="just"/>
            <a:r>
              <a:rPr lang="ru-RU" dirty="0" smtClean="0"/>
              <a:t>По </a:t>
            </a:r>
            <a:r>
              <a:rPr lang="ru-RU" dirty="0"/>
              <a:t>варианту Б</a:t>
            </a:r>
            <a:r>
              <a:rPr lang="ru-RU" dirty="0" smtClean="0"/>
              <a:t>:</a:t>
            </a:r>
            <a:endParaRPr lang="ru-RU" dirty="0"/>
          </a:p>
        </p:txBody>
      </p:sp>
      <p:pic>
        <p:nvPicPr>
          <p:cNvPr id="2457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392957"/>
            <a:ext cx="4638675" cy="523875"/>
          </a:xfrm>
          <a:prstGeom prst="rect">
            <a:avLst/>
          </a:prstGeom>
          <a:noFill/>
          <a:extLst>
            <a:ext uri="{909E8E84-426E-40DD-AFC4-6F175D3DCCD1}">
              <a14:hiddenFill xmlns:a14="http://schemas.microsoft.com/office/drawing/2010/main">
                <a:solidFill>
                  <a:srgbClr val="FFFFFF"/>
                </a:solidFill>
              </a14:hiddenFill>
            </a:ext>
          </a:extLst>
        </p:spPr>
      </p:pic>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332112"/>
            <a:ext cx="419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457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1163" y="3280023"/>
            <a:ext cx="5781675" cy="581025"/>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4283" y="4200128"/>
            <a:ext cx="43815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458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5445224"/>
            <a:ext cx="5343525" cy="304800"/>
          </a:xfrm>
          <a:prstGeom prst="rect">
            <a:avLst/>
          </a:prstGeom>
          <a:noFill/>
          <a:extLst>
            <a:ext uri="{909E8E84-426E-40DD-AFC4-6F175D3DCCD1}">
              <a14:hiddenFill xmlns:a14="http://schemas.microsoft.com/office/drawing/2010/main">
                <a:solidFill>
                  <a:srgbClr val="FFFFFF"/>
                </a:solidFill>
              </a14:hiddenFill>
            </a:ext>
          </a:extLst>
        </p:spPr>
      </p:pic>
      <p:pic>
        <p:nvPicPr>
          <p:cNvPr id="2458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760" y="6237312"/>
            <a:ext cx="4581525"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5989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206052"/>
            <a:ext cx="8748464"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Средний уровень постоянных финансовых издержек, связанных с обслуживанием привлеченных средств, составит</a:t>
            </a:r>
            <a:r>
              <a:rPr lang="ru-RU" dirty="0" smtClean="0"/>
              <a:t>:</a:t>
            </a:r>
          </a:p>
          <a:p>
            <a:pPr indent="457200" algn="just"/>
            <a:endParaRPr lang="ru-RU" dirty="0"/>
          </a:p>
          <a:p>
            <a:pPr indent="457200" algn="just"/>
            <a:r>
              <a:rPr lang="ru-RU" dirty="0"/>
              <a:t>• по варианту А </a:t>
            </a:r>
            <a:endParaRPr lang="ru-RU" dirty="0" smtClean="0"/>
          </a:p>
          <a:p>
            <a:pPr indent="457200" algn="just"/>
            <a:endParaRPr lang="ru-RU" dirty="0"/>
          </a:p>
          <a:p>
            <a:pPr indent="457200" algn="just"/>
            <a:r>
              <a:rPr lang="ru-RU" dirty="0"/>
              <a:t>• по варианту </a:t>
            </a:r>
            <a:r>
              <a:rPr lang="ru-RU" dirty="0" smtClean="0"/>
              <a:t>Б</a:t>
            </a:r>
          </a:p>
          <a:p>
            <a:pPr indent="457200" algn="just"/>
            <a:endParaRPr lang="ru-RU" dirty="0"/>
          </a:p>
          <a:p>
            <a:pPr indent="457200" algn="just"/>
            <a:endParaRPr lang="ru-RU" dirty="0" smtClean="0"/>
          </a:p>
          <a:p>
            <a:pPr indent="457200" algn="just"/>
            <a:r>
              <a:rPr lang="ru-RU" dirty="0"/>
              <a:t>Анализ структуры источников финансирования показал, что организация имеет два альтернативных варианта финансового плана, различие между которыми состоит в том, что вариант А предполагает наличие в структуре капитала преобладающего количества заемных источников. Из привлекаемых дополнительно 1600 тыс. руб. заемные средства составляют 100%.</a:t>
            </a:r>
          </a:p>
          <a:p>
            <a:pPr indent="457200" algn="just"/>
            <a:r>
              <a:rPr lang="ru-RU" dirty="0"/>
              <a:t>По варианту Б дополнительно привлекается 1758 тыс. руб., из которых 85,77% составляют средства, полученные от эмиссии акций, и лишь 14,23% — заемные средства.</a:t>
            </a:r>
          </a:p>
          <a:p>
            <a:pPr indent="457200" algn="just"/>
            <a:r>
              <a:rPr lang="ru-RU" dirty="0"/>
              <a:t>Расчет среднего уровня постоянных финансовых издержек позволяет сделать вывод о том, что приблизительно в 2 раза (21,02/10,68) уровень расходов, связанных с обслуживанием привлеченных средств, по варианту А превышает аналогичный показатель по варианту Б. Таким образом, второй вариант с преобладающей долей средств, полученных в результате эмиссии акции, при сложившейся структуре и цене источников для организации предпочтительнее</a:t>
            </a:r>
            <a:r>
              <a:rPr lang="ru-RU" dirty="0" smtClean="0"/>
              <a:t>.</a:t>
            </a:r>
            <a:endParaRPr lang="ru-RU" dirty="0"/>
          </a:p>
        </p:txBody>
      </p:sp>
      <p:pic>
        <p:nvPicPr>
          <p:cNvPr id="235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124744"/>
            <a:ext cx="5229225" cy="304800"/>
          </a:xfrm>
          <a:prstGeom prst="rect">
            <a:avLst/>
          </a:prstGeom>
          <a:noFill/>
          <a:extLst>
            <a:ext uri="{909E8E84-426E-40DD-AFC4-6F175D3DCCD1}">
              <a14:hiddenFill xmlns:a14="http://schemas.microsoft.com/office/drawing/2010/main">
                <a:solidFill>
                  <a:srgbClr val="FFFFFF"/>
                </a:solidFill>
              </a14:hiddenFill>
            </a:ext>
          </a:extLst>
        </p:spPr>
      </p:pic>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700808"/>
            <a:ext cx="6038850" cy="35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598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1772817"/>
            <a:ext cx="874846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algn="just"/>
            <a:r>
              <a:rPr lang="ru-RU" dirty="0"/>
              <a:t>В качестве обобщающего критерия </a:t>
            </a:r>
            <a:r>
              <a:rPr lang="ru-RU" b="1" dirty="0"/>
              <a:t>оптимальности структуры капитала инвестиционного проекта </a:t>
            </a:r>
            <a:r>
              <a:rPr lang="ru-RU" dirty="0" smtClean="0"/>
              <a:t>используют </a:t>
            </a:r>
            <a:r>
              <a:rPr lang="ru-RU" dirty="0"/>
              <a:t>соотношение «рентабельность — финансовый риск»:</a:t>
            </a:r>
          </a:p>
          <a:p>
            <a:pPr indent="457200" algn="just"/>
            <a:endParaRPr lang="ru-RU" dirty="0" smtClean="0"/>
          </a:p>
          <a:p>
            <a:pPr indent="457200" algn="just"/>
            <a:endParaRPr lang="ru-RU" dirty="0"/>
          </a:p>
          <a:p>
            <a:pPr indent="457200" algn="just"/>
            <a:r>
              <a:rPr lang="ru-RU" dirty="0" smtClean="0"/>
              <a:t>Оптимальным </a:t>
            </a:r>
            <a:r>
              <a:rPr lang="ru-RU" dirty="0"/>
              <a:t>принято считать тот вариант структуры капитала, в котором показатель </a:t>
            </a:r>
            <a:r>
              <a:rPr lang="el-GR" dirty="0" smtClean="0"/>
              <a:t>λ</a:t>
            </a:r>
            <a:r>
              <a:rPr lang="ru-RU" dirty="0" smtClean="0"/>
              <a:t> будет </a:t>
            </a:r>
            <a:r>
              <a:rPr lang="ru-RU" dirty="0"/>
              <a:t>иметь наибольшее </a:t>
            </a:r>
            <a:r>
              <a:rPr lang="ru-RU" dirty="0" smtClean="0"/>
              <a:t>значение.</a:t>
            </a:r>
            <a:endParaRPr lang="ru-RU" dirty="0"/>
          </a:p>
        </p:txBody>
      </p:sp>
      <p:sp>
        <p:nvSpPr>
          <p:cNvPr id="4" name="Прямоугольник 3"/>
          <p:cNvSpPr/>
          <p:nvPr/>
        </p:nvSpPr>
        <p:spPr>
          <a:xfrm>
            <a:off x="251520" y="260648"/>
            <a:ext cx="8712968" cy="954107"/>
          </a:xfrm>
          <a:prstGeom prst="rect">
            <a:avLst/>
          </a:prstGeom>
        </p:spPr>
        <p:txBody>
          <a:bodyPr wrap="square">
            <a:spAutoFit/>
          </a:bodyPr>
          <a:lstStyle/>
          <a:p>
            <a:pPr algn="ctr"/>
            <a:r>
              <a:rPr lang="ru-RU" sz="2800" b="1" dirty="0"/>
              <a:t>5. Методика оценки оптимальности структуры капитала инвестиционного </a:t>
            </a:r>
            <a:r>
              <a:rPr lang="ru-RU" sz="2800" b="1" dirty="0" smtClean="0"/>
              <a:t>проекта.</a:t>
            </a:r>
            <a:endParaRPr lang="ru-RU" sz="28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522318"/>
            <a:ext cx="2598984" cy="53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59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640960" cy="6336703"/>
          </a:xfrm>
        </p:spPr>
        <p:txBody>
          <a:bodyPr>
            <a:normAutofit/>
          </a:bodyPr>
          <a:lstStyle/>
          <a:p>
            <a:r>
              <a:rPr lang="ru-RU" b="1" dirty="0" smtClean="0"/>
              <a:t>	</a:t>
            </a:r>
            <a:r>
              <a:rPr lang="ru-RU" b="1" i="1" dirty="0"/>
              <a:t> </a:t>
            </a:r>
            <a:r>
              <a:rPr lang="ru-RU" sz="2400" b="1" i="1" dirty="0"/>
              <a:t>II. По принадлежности:</a:t>
            </a:r>
            <a:endParaRPr lang="ru-RU" sz="1600" b="1" i="1" dirty="0"/>
          </a:p>
          <a:p>
            <a:pPr lvl="0" algn="just"/>
            <a:r>
              <a:rPr lang="ru-RU" sz="2400" dirty="0"/>
              <a:t>1) собственные финансовые ресурсы и внутрихозяйственные резервы инвестора: </a:t>
            </a:r>
            <a:endParaRPr lang="ru-RU" sz="1600" dirty="0"/>
          </a:p>
          <a:p>
            <a:pPr lvl="1" algn="just"/>
            <a:r>
              <a:rPr lang="ru-RU" dirty="0"/>
              <a:t>• первоначальные взносы учредителей в момент организации, часть денежных средств;</a:t>
            </a:r>
            <a:endParaRPr lang="ru-RU" sz="1400" dirty="0"/>
          </a:p>
          <a:p>
            <a:pPr lvl="1" algn="just"/>
            <a:r>
              <a:rPr lang="ru-RU" dirty="0"/>
              <a:t>• накопленная капитализированная прибыль (фонд развития);</a:t>
            </a:r>
            <a:endParaRPr lang="ru-RU" sz="1400" dirty="0"/>
          </a:p>
          <a:p>
            <a:pPr lvl="1" algn="just"/>
            <a:r>
              <a:rPr lang="ru-RU" dirty="0"/>
              <a:t>• амортизационный фонд и текущие амортизационные отчисления;</a:t>
            </a:r>
            <a:endParaRPr lang="ru-RU" sz="1400" dirty="0"/>
          </a:p>
          <a:p>
            <a:pPr lvl="1" algn="just"/>
            <a:r>
              <a:rPr lang="ru-RU" dirty="0"/>
              <a:t>• резервный фонд для покрытия временных текущих убытков предприятия;</a:t>
            </a:r>
            <a:endParaRPr lang="ru-RU" sz="1400" dirty="0"/>
          </a:p>
          <a:p>
            <a:pPr lvl="1" algn="just"/>
            <a:r>
              <a:rPr lang="ru-RU" dirty="0"/>
              <a:t>• мобилизация внутренних ресурсов и денежные накопления;</a:t>
            </a:r>
            <a:endParaRPr lang="ru-RU" sz="1400" dirty="0"/>
          </a:p>
          <a:p>
            <a:pPr lvl="1" algn="just"/>
            <a:r>
              <a:rPr lang="ru-RU" dirty="0"/>
              <a:t>• страховые выплаты по возмещению ущерба;</a:t>
            </a:r>
            <a:endParaRPr lang="ru-RU" sz="1400" dirty="0"/>
          </a:p>
          <a:p>
            <a:pPr lvl="1" algn="just"/>
            <a:r>
              <a:rPr lang="ru-RU" dirty="0"/>
              <a:t>• сбережения граждан и юридических лиц, переданные на безвозвратной основе;</a:t>
            </a:r>
            <a:endParaRPr lang="ru-RU" sz="1400" dirty="0"/>
          </a:p>
          <a:p>
            <a:pPr algn="just"/>
            <a:endParaRPr lang="ru-RU" dirty="0"/>
          </a:p>
        </p:txBody>
      </p:sp>
    </p:spTree>
    <p:extLst>
      <p:ext uri="{BB962C8B-B14F-4D97-AF65-F5344CB8AC3E}">
        <p14:creationId xmlns:p14="http://schemas.microsoft.com/office/powerpoint/2010/main" val="1426699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496" y="116632"/>
            <a:ext cx="9001000" cy="6480719"/>
          </a:xfrm>
        </p:spPr>
        <p:txBody>
          <a:bodyPr>
            <a:noAutofit/>
          </a:bodyPr>
          <a:lstStyle/>
          <a:p>
            <a:r>
              <a:rPr lang="ru-RU" sz="1700" dirty="0" smtClean="0"/>
              <a:t>	</a:t>
            </a:r>
            <a:r>
              <a:rPr lang="ru-RU" b="1" i="1" dirty="0"/>
              <a:t> </a:t>
            </a:r>
            <a:r>
              <a:rPr lang="ru-RU" b="1" i="1" dirty="0"/>
              <a:t>II. По принадлежности:</a:t>
            </a:r>
          </a:p>
          <a:p>
            <a:pPr lvl="0"/>
            <a:r>
              <a:rPr lang="ru-RU" sz="2400" dirty="0" smtClean="0"/>
              <a:t>2</a:t>
            </a:r>
            <a:r>
              <a:rPr lang="ru-RU" sz="2400" dirty="0"/>
              <a:t>) заемные финансовые средства: </a:t>
            </a:r>
            <a:endParaRPr lang="ru-RU" sz="1600" dirty="0"/>
          </a:p>
          <a:p>
            <a:pPr lvl="1" algn="just"/>
            <a:r>
              <a:rPr lang="ru-RU" dirty="0"/>
              <a:t>• банковские кредиты;</a:t>
            </a:r>
            <a:endParaRPr lang="ru-RU" sz="1400" dirty="0"/>
          </a:p>
          <a:p>
            <a:pPr lvl="1" algn="just"/>
            <a:r>
              <a:rPr lang="ru-RU" dirty="0"/>
              <a:t>• бюджетные кредиты отобранных на конкурсах инвестиционных проектов;</a:t>
            </a:r>
            <a:endParaRPr lang="ru-RU" sz="1400" dirty="0"/>
          </a:p>
          <a:p>
            <a:pPr lvl="1" algn="just"/>
            <a:r>
              <a:rPr lang="ru-RU" dirty="0"/>
              <a:t>• облигационные займы;</a:t>
            </a:r>
            <a:endParaRPr lang="ru-RU" sz="1400" dirty="0"/>
          </a:p>
          <a:p>
            <a:pPr lvl="1" algn="just"/>
            <a:r>
              <a:rPr lang="ru-RU" dirty="0"/>
              <a:t>• коммерческий (торговый) кредит поставщиков материальных ресурсов (счета к оплате);</a:t>
            </a:r>
            <a:endParaRPr lang="ru-RU" sz="1400" dirty="0"/>
          </a:p>
          <a:p>
            <a:pPr lvl="1" algn="just"/>
            <a:r>
              <a:rPr lang="ru-RU" dirty="0"/>
              <a:t>• инвестиционный налоговый кредит;</a:t>
            </a:r>
            <a:endParaRPr lang="ru-RU" sz="1400" dirty="0"/>
          </a:p>
          <a:p>
            <a:pPr lvl="1" algn="just"/>
            <a:r>
              <a:rPr lang="ru-RU" dirty="0"/>
              <a:t>• финансирование за счет товарно-материальных запасов;</a:t>
            </a:r>
            <a:endParaRPr lang="ru-RU" sz="1400" dirty="0"/>
          </a:p>
          <a:p>
            <a:pPr lvl="1" algn="just"/>
            <a:r>
              <a:rPr lang="ru-RU" dirty="0"/>
              <a:t>• другие заемные средства (факторинг, простые векселя, лизинг, накопленные расходы);</a:t>
            </a:r>
            <a:endParaRPr lang="ru-RU" sz="1400" dirty="0"/>
          </a:p>
          <a:p>
            <a:pPr lvl="0"/>
            <a:r>
              <a:rPr lang="ru-RU" sz="2400" dirty="0"/>
              <a:t>3) привлеченные финансовые средства инвесторов: </a:t>
            </a:r>
            <a:endParaRPr lang="ru-RU" sz="1600" dirty="0"/>
          </a:p>
          <a:p>
            <a:pPr lvl="1" algn="just"/>
            <a:r>
              <a:rPr lang="ru-RU" dirty="0"/>
              <a:t>• средства от продажи акций, паевые и иные взносы членов трудовых коллективов, граждан, юридических лиц;</a:t>
            </a:r>
            <a:endParaRPr lang="ru-RU" sz="1400" dirty="0"/>
          </a:p>
          <a:p>
            <a:pPr lvl="1" algn="just"/>
            <a:r>
              <a:rPr lang="ru-RU" dirty="0"/>
              <a:t>• средства от размещения новых выпусков акций или от дополнительных новых пайщиков;</a:t>
            </a:r>
            <a:endParaRPr lang="ru-RU" sz="1400" dirty="0"/>
          </a:p>
        </p:txBody>
      </p:sp>
    </p:spTree>
    <p:extLst>
      <p:ext uri="{BB962C8B-B14F-4D97-AF65-F5344CB8AC3E}">
        <p14:creationId xmlns:p14="http://schemas.microsoft.com/office/powerpoint/2010/main" val="1426699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35496" y="44624"/>
            <a:ext cx="9001000" cy="6813376"/>
          </a:xfrm>
        </p:spPr>
        <p:txBody>
          <a:bodyPr>
            <a:noAutofit/>
          </a:bodyPr>
          <a:lstStyle/>
          <a:p>
            <a:r>
              <a:rPr lang="ru-RU" sz="1700" dirty="0" smtClean="0"/>
              <a:t>	</a:t>
            </a:r>
            <a:r>
              <a:rPr lang="ru-RU" b="1" i="1" dirty="0"/>
              <a:t> </a:t>
            </a:r>
            <a:r>
              <a:rPr lang="ru-RU" b="1" i="1" dirty="0"/>
              <a:t>II. По принадлежности:</a:t>
            </a:r>
          </a:p>
          <a:p>
            <a:pPr lvl="0">
              <a:spcAft>
                <a:spcPts val="0"/>
              </a:spcAft>
            </a:pPr>
            <a:r>
              <a:rPr lang="ru-RU" sz="2400" dirty="0"/>
              <a:t>4) средства иностранных инвесторов: </a:t>
            </a:r>
            <a:endParaRPr lang="ru-RU" sz="1600" dirty="0"/>
          </a:p>
          <a:p>
            <a:pPr lvl="1" algn="just">
              <a:spcAft>
                <a:spcPts val="0"/>
              </a:spcAft>
            </a:pPr>
            <a:r>
              <a:rPr lang="ru-RU" dirty="0"/>
              <a:t>• финансовое или иное участия в уставном капитале совместных предприятий;</a:t>
            </a:r>
            <a:endParaRPr lang="ru-RU" sz="1400" dirty="0"/>
          </a:p>
          <a:p>
            <a:pPr lvl="1" algn="just">
              <a:spcAft>
                <a:spcPts val="0"/>
              </a:spcAft>
            </a:pPr>
            <a:r>
              <a:rPr lang="ru-RU" dirty="0"/>
              <a:t>• прямые вложения в денежной форме международных организаций и финансовых институтов, государств, предприятий различных форм собственности, частных лиц;</a:t>
            </a:r>
            <a:endParaRPr lang="ru-RU" sz="1400" dirty="0"/>
          </a:p>
          <a:p>
            <a:pPr lvl="0">
              <a:spcAft>
                <a:spcPts val="0"/>
              </a:spcAft>
            </a:pPr>
            <a:r>
              <a:rPr lang="ru-RU" sz="2400" dirty="0"/>
              <a:t>5) прочие (смешанные или нетрадиционные источники финансирования): </a:t>
            </a:r>
            <a:endParaRPr lang="ru-RU" sz="1600" dirty="0"/>
          </a:p>
          <a:p>
            <a:pPr lvl="1" algn="just">
              <a:spcAft>
                <a:spcPts val="0"/>
              </a:spcAft>
            </a:pPr>
            <a:r>
              <a:rPr lang="ru-RU" dirty="0"/>
              <a:t>• денежные средства, поступающие в порядке перераспределения из централизованных инвестиционных фондов, концернов, ассоциаций и других объединений предприятий;</a:t>
            </a:r>
            <a:endParaRPr lang="ru-RU" sz="1400" dirty="0"/>
          </a:p>
          <a:p>
            <a:pPr lvl="1" algn="just">
              <a:spcAft>
                <a:spcPts val="0"/>
              </a:spcAft>
            </a:pPr>
            <a:r>
              <a:rPr lang="ru-RU" dirty="0"/>
              <a:t>• прямые бюджетные инвестиции на безвозвратной основе;</a:t>
            </a:r>
            <a:endParaRPr lang="ru-RU" sz="1400" dirty="0"/>
          </a:p>
          <a:p>
            <a:pPr lvl="1" algn="just">
              <a:spcAft>
                <a:spcPts val="0"/>
              </a:spcAft>
            </a:pPr>
            <a:r>
              <a:rPr lang="ru-RU" dirty="0"/>
              <a:t>• средства внебюджетных фондов (инновационного, содействия конверсии);</a:t>
            </a:r>
            <a:endParaRPr lang="ru-RU" sz="1400" dirty="0"/>
          </a:p>
          <a:p>
            <a:pPr lvl="1" algn="just">
              <a:spcAft>
                <a:spcPts val="0"/>
              </a:spcAft>
            </a:pPr>
            <a:r>
              <a:rPr lang="ru-RU" dirty="0"/>
              <a:t>• выпуск и размещение конвертируемых друг в друга акций и облигаций;</a:t>
            </a:r>
            <a:endParaRPr lang="ru-RU" sz="1400" dirty="0"/>
          </a:p>
          <a:p>
            <a:pPr lvl="1" algn="just">
              <a:spcAft>
                <a:spcPts val="0"/>
              </a:spcAft>
            </a:pPr>
            <a:r>
              <a:rPr lang="ru-RU" dirty="0"/>
              <a:t>• инновационный кредит;</a:t>
            </a:r>
            <a:endParaRPr lang="ru-RU" sz="1400" dirty="0"/>
          </a:p>
          <a:p>
            <a:pPr lvl="1" algn="just">
              <a:spcAft>
                <a:spcPts val="0"/>
              </a:spcAft>
            </a:pPr>
            <a:r>
              <a:rPr lang="ru-RU" dirty="0"/>
              <a:t>• форвардные контракты.</a:t>
            </a:r>
            <a:endParaRPr lang="ru-RU" sz="1400" dirty="0"/>
          </a:p>
        </p:txBody>
      </p:sp>
    </p:spTree>
    <p:extLst>
      <p:ext uri="{BB962C8B-B14F-4D97-AF65-F5344CB8AC3E}">
        <p14:creationId xmlns:p14="http://schemas.microsoft.com/office/powerpoint/2010/main" val="311351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856984" cy="6480719"/>
          </a:xfrm>
        </p:spPr>
        <p:txBody>
          <a:bodyPr>
            <a:noAutofit/>
          </a:bodyPr>
          <a:lstStyle/>
          <a:p>
            <a:endParaRPr lang="ru-RU" sz="1700" dirty="0" smtClean="0"/>
          </a:p>
          <a:p>
            <a:r>
              <a:rPr lang="ru-RU" sz="1700" dirty="0" smtClean="0"/>
              <a:t>				</a:t>
            </a:r>
            <a:endParaRPr lang="ru-RU" sz="1700" dirty="0"/>
          </a:p>
        </p:txBody>
      </p:sp>
      <p:sp>
        <p:nvSpPr>
          <p:cNvPr id="4" name="Подзаголовок 2"/>
          <p:cNvSpPr txBox="1">
            <a:spLocks/>
          </p:cNvSpPr>
          <p:nvPr/>
        </p:nvSpPr>
        <p:spPr>
          <a:xfrm>
            <a:off x="35496" y="44624"/>
            <a:ext cx="9001000" cy="6813376"/>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ru-RU" sz="1700" dirty="0" smtClean="0"/>
              <a:t>	</a:t>
            </a:r>
            <a:r>
              <a:rPr lang="ru-RU" b="1" dirty="0" smtClean="0"/>
              <a:t> </a:t>
            </a:r>
            <a:r>
              <a:rPr lang="ru-RU" sz="2400" b="1" i="1" dirty="0"/>
              <a:t>III .По видам </a:t>
            </a:r>
            <a:r>
              <a:rPr lang="ru-RU" sz="2400" b="1" i="1" dirty="0" smtClean="0"/>
              <a:t>собственности.</a:t>
            </a:r>
            <a:endParaRPr lang="ru-RU" sz="1600" b="1" i="1" dirty="0"/>
          </a:p>
          <a:p>
            <a:pPr lvl="0"/>
            <a:r>
              <a:rPr lang="ru-RU" sz="2400" dirty="0"/>
              <a:t>1) государственные инвестиционные ресурсы: </a:t>
            </a:r>
            <a:endParaRPr lang="ru-RU" sz="1600" dirty="0"/>
          </a:p>
          <a:p>
            <a:pPr lvl="1" algn="just"/>
            <a:r>
              <a:rPr lang="ru-RU" dirty="0"/>
              <a:t>• бюджетные средства (переход от безвозвратного бюджетного финансирования на коммерческое кредитование из средств государственного бюджета);</a:t>
            </a:r>
            <a:endParaRPr lang="ru-RU" sz="1400" dirty="0"/>
          </a:p>
          <a:p>
            <a:pPr lvl="1" algn="just"/>
            <a:r>
              <a:rPr lang="ru-RU" dirty="0"/>
              <a:t>• средства внебюджетных фондов (отечественные негосударственные пенсионные фонды становятся значимым источником инвестиций);</a:t>
            </a:r>
            <a:endParaRPr lang="ru-RU" sz="1400" dirty="0"/>
          </a:p>
          <a:p>
            <a:pPr lvl="1" algn="just"/>
            <a:r>
              <a:rPr lang="ru-RU" dirty="0"/>
              <a:t>• привлеченные (государственные займы, международные кредиты).</a:t>
            </a:r>
            <a:endParaRPr lang="ru-RU" sz="1400" dirty="0"/>
          </a:p>
          <a:p>
            <a:pPr lvl="0"/>
            <a:r>
              <a:rPr lang="ru-RU" sz="2400" dirty="0"/>
              <a:t>2) частные инвестиционные ресурсы коммерческих и некоммерческих организаций, общественных объединений, физических лиц;</a:t>
            </a:r>
            <a:endParaRPr lang="ru-RU" sz="1600" dirty="0"/>
          </a:p>
          <a:p>
            <a:pPr lvl="0"/>
            <a:r>
              <a:rPr lang="ru-RU" sz="2400" dirty="0"/>
              <a:t>3) инвестиционные ресурсы иностранных инвесторов.</a:t>
            </a:r>
            <a:endParaRPr lang="ru-RU" sz="1600" dirty="0"/>
          </a:p>
        </p:txBody>
      </p:sp>
    </p:spTree>
    <p:extLst>
      <p:ext uri="{BB962C8B-B14F-4D97-AF65-F5344CB8AC3E}">
        <p14:creationId xmlns:p14="http://schemas.microsoft.com/office/powerpoint/2010/main" val="36798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2"/>
          <p:cNvSpPr txBox="1">
            <a:spLocks/>
          </p:cNvSpPr>
          <p:nvPr/>
        </p:nvSpPr>
        <p:spPr>
          <a:xfrm>
            <a:off x="35496" y="44624"/>
            <a:ext cx="9001000" cy="655272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ru-RU" sz="1700" dirty="0" smtClean="0"/>
              <a:t>	</a:t>
            </a:r>
            <a:r>
              <a:rPr lang="ru-RU" b="1" dirty="0" smtClean="0"/>
              <a:t> </a:t>
            </a:r>
            <a:r>
              <a:rPr lang="ru-RU" sz="2400" b="1" i="1" dirty="0"/>
              <a:t>IV. По целям и интересам инвесторов:</a:t>
            </a:r>
          </a:p>
          <a:p>
            <a:pPr lvl="0" algn="just"/>
            <a:r>
              <a:rPr lang="ru-RU" sz="2400" dirty="0"/>
              <a:t>1) инвестиции от портфельных инвесторов: небольшие пакеты акций;</a:t>
            </a:r>
          </a:p>
          <a:p>
            <a:pPr lvl="0" algn="just"/>
            <a:r>
              <a:rPr lang="ru-RU" sz="2400" dirty="0"/>
              <a:t>2) инвестиции от стратегических инвесторов: инвестиционные компании, подрядчики, конкуренты.</a:t>
            </a:r>
          </a:p>
          <a:p>
            <a:r>
              <a:rPr lang="ru-RU" sz="2400" dirty="0" smtClean="0"/>
              <a:t>	</a:t>
            </a:r>
            <a:r>
              <a:rPr lang="ru-RU" sz="2400" b="1" i="1" dirty="0" smtClean="0"/>
              <a:t>V</a:t>
            </a:r>
            <a:r>
              <a:rPr lang="ru-RU" sz="2400" b="1" i="1" dirty="0"/>
              <a:t>. По показателю централизации:</a:t>
            </a:r>
          </a:p>
          <a:p>
            <a:pPr lvl="0" algn="just"/>
            <a:r>
              <a:rPr lang="ru-RU" sz="2400" dirty="0"/>
              <a:t>1) централизованный: федеральный бюджет, бюджеты субъектов Федерации, централизованные внебюджетные инвестиционные фонды и другие;</a:t>
            </a:r>
          </a:p>
          <a:p>
            <a:pPr lvl="0" algn="just"/>
            <a:r>
              <a:rPr lang="ru-RU" sz="2400" dirty="0"/>
              <a:t>2) децентрализованный: источники предприятий и индивидуальных застройщиков.</a:t>
            </a:r>
          </a:p>
        </p:txBody>
      </p:sp>
    </p:spTree>
    <p:extLst>
      <p:ext uri="{BB962C8B-B14F-4D97-AF65-F5344CB8AC3E}">
        <p14:creationId xmlns:p14="http://schemas.microsoft.com/office/powerpoint/2010/main" val="2799488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421</TotalTime>
  <Words>2751</Words>
  <Application>Microsoft Office PowerPoint</Application>
  <PresentationFormat>Экран (4:3)</PresentationFormat>
  <Paragraphs>573</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Воздушный поток</vt:lpstr>
      <vt:lpstr>Тема 6.   Анализ источников средств финансирования инвестиций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54</cp:revision>
  <dcterms:created xsi:type="dcterms:W3CDTF">2020-03-24T18:04:32Z</dcterms:created>
  <dcterms:modified xsi:type="dcterms:W3CDTF">2020-04-22T10:04:14Z</dcterms:modified>
</cp:coreProperties>
</file>