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20717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Управление оборотными активами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215106"/>
          </a:xfrm>
        </p:spPr>
        <p:txBody>
          <a:bodyPr/>
          <a:lstStyle/>
          <a:p>
            <a:pPr marL="0" algn="just">
              <a:buNone/>
            </a:pPr>
            <a:r>
              <a:rPr lang="ru-RU" u="sng" dirty="0" smtClean="0"/>
              <a:t>Операционный цикл </a:t>
            </a:r>
            <a:r>
              <a:rPr lang="ru-RU" dirty="0" smtClean="0"/>
              <a:t>представляет собой период полного оборота всей суммы оборотных активов, в процессе которого происходит смена отдельных их видов. Постоянный процесс этого оборота представлен на рисунке.</a:t>
            </a:r>
          </a:p>
          <a:p>
            <a:pPr marL="0" algn="just">
              <a:buNone/>
            </a:pPr>
            <a:endParaRPr lang="ru-RU" dirty="0"/>
          </a:p>
        </p:txBody>
      </p:sp>
      <p:pic>
        <p:nvPicPr>
          <p:cNvPr id="4" name="Рисунок 3" descr="25"/>
          <p:cNvPicPr/>
          <p:nvPr/>
        </p:nvPicPr>
        <p:blipFill>
          <a:blip r:embed="rId2" cstate="print">
            <a:lum bright="-6000" contrast="6000"/>
          </a:blip>
          <a:srcRect b="11764"/>
          <a:stretch>
            <a:fillRect/>
          </a:stretch>
        </p:blipFill>
        <p:spPr bwMode="auto">
          <a:xfrm>
            <a:off x="785786" y="2285992"/>
            <a:ext cx="72866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Как видно из приведенного рисунка движение оборотных активов предприятия в процессе операционного цикла проходит </a:t>
            </a:r>
            <a:r>
              <a:rPr lang="ru-RU" i="1" u="sng" dirty="0" smtClean="0"/>
              <a:t>четыре основных стадии</a:t>
            </a:r>
            <a:r>
              <a:rPr lang="ru-RU" dirty="0" smtClean="0"/>
              <a:t>, последовательно меняя свои формы.</a:t>
            </a:r>
          </a:p>
          <a:p>
            <a:pPr>
              <a:buNone/>
            </a:pPr>
            <a:r>
              <a:rPr lang="ru-RU" u="sng" dirty="0" smtClean="0"/>
              <a:t>На первой стадии </a:t>
            </a:r>
            <a:r>
              <a:rPr lang="ru-RU" dirty="0" smtClean="0"/>
              <a:t>денежные активы (включая их субституты в форме краткосрочных финансовых вложений) используются для при­обретения сырья и материалов, т.е. входящих запасов материальных оборотных активов.</a:t>
            </a:r>
          </a:p>
          <a:p>
            <a:pPr>
              <a:buNone/>
            </a:pPr>
            <a:r>
              <a:rPr lang="ru-RU" u="sng" dirty="0" smtClean="0"/>
              <a:t>На второй стадии </a:t>
            </a:r>
            <a:r>
              <a:rPr lang="ru-RU" dirty="0" smtClean="0"/>
              <a:t>входящие запасы материальных оборотных активов в результате непосредственной производственной деятельности превращаются в запасы готовой продукции.</a:t>
            </a:r>
          </a:p>
          <a:p>
            <a:pPr>
              <a:buNone/>
            </a:pPr>
            <a:r>
              <a:rPr lang="ru-RU" u="sng" dirty="0" smtClean="0"/>
              <a:t>На третьей стадии </a:t>
            </a:r>
            <a:r>
              <a:rPr lang="ru-RU" dirty="0" smtClean="0"/>
              <a:t>запасы готовой продукции реализуются по­требителям и до наступления их оплаты преобразуются в дебитор­скую задолженность.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357982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На четвертой стадии </a:t>
            </a:r>
            <a:r>
              <a:rPr lang="ru-RU" dirty="0" smtClean="0"/>
              <a:t>инкассированная (т.е. оплаченная) дебиторская задолженность вновь преобразуется в денежные активы (часть которых до их производственного востребования может храниться в форме высоколиквидных краткосрочных финансовых вложении).</a:t>
            </a:r>
          </a:p>
          <a:p>
            <a:pPr>
              <a:buNone/>
            </a:pPr>
            <a:r>
              <a:rPr lang="ru-RU" dirty="0" smtClean="0"/>
              <a:t>Важнейшей характеристикой операционного цикла, существенно влияющей на объем, структуру и эффективность использования оборотных активов, является его </a:t>
            </a:r>
            <a:r>
              <a:rPr lang="ru-RU" u="sng" dirty="0" smtClean="0"/>
              <a:t>продолжительность.</a:t>
            </a:r>
          </a:p>
          <a:p>
            <a:pPr>
              <a:buNone/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4138" t="65192" r="22414" b="10715"/>
          <a:stretch>
            <a:fillRect/>
          </a:stretch>
        </p:blipFill>
        <p:spPr bwMode="auto">
          <a:xfrm>
            <a:off x="357158" y="571480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972452" cy="6259662"/>
          </a:xfrm>
        </p:spPr>
        <p:txBody>
          <a:bodyPr/>
          <a:lstStyle/>
          <a:p>
            <a:pPr marL="0" algn="just">
              <a:buNone/>
            </a:pPr>
            <a:r>
              <a:rPr lang="ru-RU" dirty="0" smtClean="0"/>
              <a:t>В процессе управления оборотными активами в рамках </a:t>
            </a:r>
            <a:r>
              <a:rPr lang="ru-RU" u="sng" dirty="0" smtClean="0"/>
              <a:t>операционного цикла выделяют две основные его составляющие:</a:t>
            </a:r>
            <a:r>
              <a:rPr lang="ru-RU" dirty="0" smtClean="0"/>
              <a:t> 1) производственный цикл предприятия; 2) финансовый цикл (или цикл денежного оборота) предприятия.</a:t>
            </a:r>
          </a:p>
          <a:p>
            <a:pPr marL="0" algn="just"/>
            <a:r>
              <a:rPr lang="ru-RU" b="1" dirty="0" smtClean="0"/>
              <a:t>Производственный цикл предприятия </a:t>
            </a:r>
            <a:r>
              <a:rPr lang="ru-RU" dirty="0" smtClean="0"/>
              <a:t>характеризует период полного оборота материальных элементов оборотных активов, используемых для обслуживания производственного процесса, начиная с момента поступления сырья, материалов и полуфабрикатов на предприятие и заканчивая моментом отгрузки изготовленной из них готовой продукции покупателям.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3623" t="63057" r="23091" b="15628"/>
          <a:stretch>
            <a:fillRect/>
          </a:stretch>
        </p:blipFill>
        <p:spPr bwMode="auto">
          <a:xfrm>
            <a:off x="142844" y="626625"/>
            <a:ext cx="7929618" cy="50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35798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Финансовый цикл предприятия </a:t>
            </a:r>
            <a:r>
              <a:rPr lang="ru-RU" dirty="0" smtClean="0"/>
              <a:t>представляет собой период полного оборота денежных средств, инвестированных в оборотные активы. </a:t>
            </a:r>
          </a:p>
          <a:p>
            <a:pPr>
              <a:buNone/>
            </a:pPr>
            <a:r>
              <a:rPr lang="ru-RU" dirty="0" smtClean="0"/>
              <a:t>Продолжительность финансового цикла (или цикла денежного оборота) предприятия определяется по следующей формуле:</a:t>
            </a:r>
          </a:p>
          <a:p>
            <a:pPr algn="ctr">
              <a:buNone/>
            </a:pPr>
            <a:r>
              <a:rPr lang="ru-RU" b="1" dirty="0" smtClean="0"/>
              <a:t>ПФЦ = ППЦ + ПО</a:t>
            </a:r>
            <a:r>
              <a:rPr lang="ru-RU" b="1" baseline="-25000" dirty="0" smtClean="0"/>
              <a:t>дз  </a:t>
            </a:r>
            <a:r>
              <a:rPr lang="ru-RU" b="1" dirty="0" smtClean="0"/>
              <a:t>- П</a:t>
            </a:r>
            <a:r>
              <a:rPr lang="ru-RU" b="1" baseline="-25000" dirty="0" smtClean="0"/>
              <a:t>кз,</a:t>
            </a:r>
          </a:p>
          <a:p>
            <a:pPr>
              <a:buNone/>
            </a:pPr>
            <a:r>
              <a:rPr lang="ru-RU" b="1" baseline="-25000" dirty="0" smtClean="0"/>
              <a:t> </a:t>
            </a:r>
            <a:r>
              <a:rPr lang="ru-RU" b="1" dirty="0" smtClean="0"/>
              <a:t>ПФЦ - </a:t>
            </a:r>
            <a:r>
              <a:rPr lang="ru-RU" b="1" baseline="-25000" dirty="0" smtClean="0"/>
              <a:t> </a:t>
            </a:r>
            <a:r>
              <a:rPr lang="ru-RU" dirty="0" smtClean="0"/>
              <a:t>продолжительность финансового цикла предприятия, в днях;</a:t>
            </a:r>
          </a:p>
          <a:p>
            <a:pPr>
              <a:buNone/>
            </a:pPr>
            <a:r>
              <a:rPr lang="ru-RU" b="1" dirty="0" smtClean="0"/>
              <a:t>ППЦ</a:t>
            </a:r>
            <a:r>
              <a:rPr lang="ru-RU" dirty="0" smtClean="0"/>
              <a:t> — продолжительность производственного цикла предприятия, в днях; </a:t>
            </a:r>
          </a:p>
          <a:p>
            <a:pPr>
              <a:buNone/>
            </a:pPr>
            <a:r>
              <a:rPr lang="ru-RU" b="1" dirty="0" smtClean="0"/>
              <a:t>ПО</a:t>
            </a:r>
            <a:r>
              <a:rPr lang="ru-RU" b="1" baseline="-25000" dirty="0" smtClean="0"/>
              <a:t>дз</a:t>
            </a:r>
            <a:r>
              <a:rPr lang="ru-RU" dirty="0" smtClean="0"/>
              <a:t> — средний период оборота дебиторской задолженности, в днях;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 П</a:t>
            </a:r>
            <a:r>
              <a:rPr lang="ru-RU" b="1" baseline="-25000" dirty="0" smtClean="0"/>
              <a:t>кз </a:t>
            </a:r>
            <a:r>
              <a:rPr lang="ru-RU" dirty="0" smtClean="0"/>
              <a:t>— средний период оборота кредиторской задолженности, в днях;</a:t>
            </a:r>
          </a:p>
          <a:p>
            <a:pPr algn="just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Политика управления оборотным капиталом</a:t>
            </a:r>
            <a:endParaRPr lang="ru-RU" dirty="0" smtClean="0"/>
          </a:p>
          <a:p>
            <a:pPr algn="just">
              <a:buNone/>
            </a:pPr>
            <a:r>
              <a:rPr lang="ru-RU" u="sng" dirty="0" smtClean="0"/>
              <a:t>Политика управления оборотными активами </a:t>
            </a:r>
            <a:r>
              <a:rPr lang="ru-RU" dirty="0" smtClean="0"/>
              <a:t>представляет собой часть общей финансовой стратегии предприятия, заключающейся в формировании необходимого объема и состава оборотных активов, рационализации и оптимизации структуры источников их финансирования.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-12000" contrast="48000"/>
          </a:blip>
          <a:srcRect r="887" b="8092"/>
          <a:stretch>
            <a:fillRect/>
          </a:stretch>
        </p:blipFill>
        <p:spPr bwMode="auto">
          <a:xfrm>
            <a:off x="928662" y="0"/>
            <a:ext cx="71438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3. Нормирование оборотных средств</a:t>
            </a:r>
            <a:endParaRPr lang="ru-RU" dirty="0" smtClean="0"/>
          </a:p>
          <a:p>
            <a:pPr marL="0" algn="just">
              <a:buNone/>
            </a:pPr>
            <a:r>
              <a:rPr lang="ru-RU" b="1" dirty="0" smtClean="0"/>
              <a:t> </a:t>
            </a:r>
            <a:r>
              <a:rPr lang="ru-RU" dirty="0" smtClean="0"/>
              <a:t>Потребность организации в оборотных средствах определяется с помощью их нормирования.</a:t>
            </a:r>
          </a:p>
          <a:p>
            <a:pPr marL="0" algn="just">
              <a:buNone/>
            </a:pPr>
            <a:r>
              <a:rPr lang="ru-RU" u="sng" dirty="0" smtClean="0"/>
              <a:t>Нормирование</a:t>
            </a:r>
            <a:r>
              <a:rPr lang="ru-RU" dirty="0" smtClean="0"/>
              <a:t> представляет собой процесс установления оптимальной величины оборотных средств, необходимых для осуществления нормальной хозяйственной деятельности организации.</a:t>
            </a:r>
          </a:p>
          <a:p>
            <a:pPr marL="0" algn="just">
              <a:buNone/>
            </a:pPr>
            <a:r>
              <a:rPr lang="ru-RU" i="1" u="sng" dirty="0" smtClean="0"/>
              <a:t>Норма</a:t>
            </a:r>
            <a:r>
              <a:rPr lang="ru-RU" dirty="0" smtClean="0"/>
              <a:t> — это относительный показатель, выражающий объем запасов материальных ценностей, необходимых для обеспечения нормальной работы, и исчисляемый в днях запаса, рублях и процентах.</a:t>
            </a:r>
          </a:p>
          <a:p>
            <a:pPr marL="0" algn="just">
              <a:buNone/>
            </a:pPr>
            <a:r>
              <a:rPr lang="ru-RU" u="sng" dirty="0" smtClean="0"/>
              <a:t>Норматив оборотных средств </a:t>
            </a:r>
            <a:r>
              <a:rPr lang="ru-RU" dirty="0" smtClean="0"/>
              <a:t>— денежное выражение запаса материальных ценностей, минимально необходимых для ритмичной работы хозяйствующего субъекта.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Понятие и классификация оборотных активов.</a:t>
            </a:r>
          </a:p>
          <a:p>
            <a:pPr>
              <a:buNone/>
            </a:pPr>
            <a:r>
              <a:rPr lang="ru-RU" b="1" dirty="0" smtClean="0"/>
              <a:t>2. Политика управления оборотным капиталом.</a:t>
            </a:r>
          </a:p>
          <a:p>
            <a:pPr>
              <a:buNone/>
            </a:pPr>
            <a:r>
              <a:rPr lang="ru-RU" b="1" dirty="0" smtClean="0"/>
              <a:t>3. Нормирование оборотных средств.</a:t>
            </a:r>
          </a:p>
          <a:p>
            <a:pPr>
              <a:buNone/>
            </a:pPr>
            <a:r>
              <a:rPr lang="ru-RU" b="1" dirty="0" smtClean="0"/>
              <a:t>4. Управления запасами.</a:t>
            </a:r>
          </a:p>
          <a:p>
            <a:pPr>
              <a:buNone/>
            </a:pPr>
            <a:r>
              <a:rPr lang="ru-RU" b="1" dirty="0" smtClean="0"/>
              <a:t>5. Управление дебиторской задолженностью.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1. Норматив производственных запасов (Нпз):</a:t>
            </a:r>
            <a:endParaRPr lang="ru-RU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Нпз = </a:t>
            </a:r>
            <a:r>
              <a:rPr lang="en-US" sz="2800" b="1" dirty="0" smtClean="0"/>
              <a:t>N</a:t>
            </a:r>
            <a:r>
              <a:rPr lang="ru-RU" sz="2800" b="1" dirty="0" smtClean="0"/>
              <a:t>пз * Спз, 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sz="2800" b="1" dirty="0" smtClean="0"/>
              <a:t>N</a:t>
            </a:r>
            <a:r>
              <a:rPr lang="ru-RU" sz="2800" b="1" dirty="0" smtClean="0"/>
              <a:t>пз </a:t>
            </a:r>
            <a:r>
              <a:rPr lang="ru-RU" dirty="0" smtClean="0"/>
              <a:t>– норма производственных запасов, дн.;</a:t>
            </a:r>
          </a:p>
          <a:p>
            <a:pPr>
              <a:buNone/>
            </a:pPr>
            <a:r>
              <a:rPr lang="ru-RU" sz="2800" b="1" dirty="0" smtClean="0"/>
              <a:t>Спз</a:t>
            </a:r>
            <a:r>
              <a:rPr lang="ru-RU" b="1" dirty="0" smtClean="0"/>
              <a:t> – </a:t>
            </a:r>
            <a:r>
              <a:rPr lang="ru-RU" dirty="0" smtClean="0"/>
              <a:t>однодневный расход производственных запасов, рассчитываемый по формуле: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Спз = Материальные затраты </a:t>
            </a:r>
            <a:r>
              <a:rPr lang="en-US" b="1" dirty="0" smtClean="0"/>
              <a:t>IV </a:t>
            </a:r>
            <a:r>
              <a:rPr lang="ru-RU" b="1" dirty="0" smtClean="0"/>
              <a:t>квартала / 90 дней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143932" cy="6188224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2. Норматив незавершённого производства (Ннп):</a:t>
            </a:r>
            <a:endParaRPr lang="ru-RU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Ннп = </a:t>
            </a:r>
            <a:r>
              <a:rPr lang="en-US" sz="2800" b="1" dirty="0" smtClean="0"/>
              <a:t>N</a:t>
            </a:r>
            <a:r>
              <a:rPr lang="ru-RU" sz="2800" b="1" dirty="0" smtClean="0"/>
              <a:t>нп * Свп, 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dirty="0" smtClean="0"/>
              <a:t>N</a:t>
            </a:r>
            <a:r>
              <a:rPr lang="ru-RU" b="1" dirty="0" smtClean="0"/>
              <a:t>нп </a:t>
            </a:r>
            <a:r>
              <a:rPr lang="ru-RU" dirty="0" smtClean="0"/>
              <a:t>– норма оборотных средств по незавершённому производству, дн.;</a:t>
            </a:r>
          </a:p>
          <a:p>
            <a:pPr>
              <a:buNone/>
            </a:pPr>
            <a:r>
              <a:rPr lang="ru-RU" b="1" dirty="0" smtClean="0"/>
              <a:t>Свп – </a:t>
            </a:r>
            <a:r>
              <a:rPr lang="ru-RU" dirty="0" smtClean="0"/>
              <a:t>однодневные затраты на производство валовой продукции, рассчитываемые по формуле: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Свп =  Себестоимость валовой продукции </a:t>
            </a:r>
            <a:r>
              <a:rPr lang="en-US" b="1" dirty="0" smtClean="0"/>
              <a:t>IV </a:t>
            </a:r>
            <a:r>
              <a:rPr lang="ru-RU" b="1" dirty="0" smtClean="0"/>
              <a:t>квартала / 90 дней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 marL="0" algn="just">
              <a:buNone/>
            </a:pPr>
            <a:r>
              <a:rPr lang="ru-RU" dirty="0" smtClean="0"/>
              <a:t>Норма оборотных средств по незавершенному производству устанавливается исходя из продолжительности производственного цикла (П</a:t>
            </a:r>
            <a:r>
              <a:rPr lang="ru-RU" baseline="-25000" dirty="0" smtClean="0"/>
              <a:t>ц</a:t>
            </a:r>
            <a:r>
              <a:rPr lang="ru-RU" dirty="0" smtClean="0"/>
              <a:t>) и степени готовности изделий, которая выражается через коэффициент нарастания затрат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н</a:t>
            </a:r>
            <a:r>
              <a:rPr lang="ru-RU" dirty="0" smtClean="0"/>
              <a:t>)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marL="0" algn="just">
              <a:buNone/>
            </a:pPr>
            <a:r>
              <a:rPr lang="ru-RU" dirty="0" smtClean="0"/>
              <a:t>Этот коэффициент характеризует степень готовности продукции и обусловлен тем, что затраты на производство осуществляются не одновременно, а в течение всего производственного цикла, последующие затраты наслаиваются на первоначальные. </a:t>
            </a:r>
          </a:p>
          <a:p>
            <a:pPr marL="0" algn="just">
              <a:buNone/>
            </a:pPr>
            <a:r>
              <a:rPr lang="ru-RU" dirty="0" smtClean="0"/>
              <a:t>Коэффициент нарастания затрат всегда больше 0 и меньше 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/>
              <a:t>Норматив оборотных средств на готовую продукцию (</a:t>
            </a:r>
            <a:r>
              <a:rPr lang="ru-RU" u="sng" dirty="0" err="1" smtClean="0"/>
              <a:t>Нгп</a:t>
            </a:r>
            <a:r>
              <a:rPr lang="ru-RU" u="sng" dirty="0" smtClean="0"/>
              <a:t>):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err="1" smtClean="0"/>
              <a:t>Нгп</a:t>
            </a:r>
            <a:r>
              <a:rPr lang="ru-RU" sz="2800" b="1" dirty="0" smtClean="0"/>
              <a:t> = </a:t>
            </a:r>
            <a:r>
              <a:rPr lang="en-US" sz="2800" b="1" dirty="0" smtClean="0"/>
              <a:t>N</a:t>
            </a:r>
            <a:r>
              <a:rPr lang="ru-RU" sz="2800" b="1" dirty="0" smtClean="0"/>
              <a:t>нп * Вгп, 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dirty="0" smtClean="0"/>
              <a:t>N</a:t>
            </a:r>
            <a:r>
              <a:rPr lang="ru-RU" b="1" dirty="0" err="1" smtClean="0"/>
              <a:t>гп</a:t>
            </a:r>
            <a:r>
              <a:rPr lang="ru-RU" b="1" dirty="0" smtClean="0"/>
              <a:t> </a:t>
            </a:r>
            <a:r>
              <a:rPr lang="ru-RU" dirty="0" smtClean="0"/>
              <a:t>– норма оборотных средств по готовой продукции, дн.;</a:t>
            </a:r>
          </a:p>
          <a:p>
            <a:pPr>
              <a:buNone/>
            </a:pPr>
            <a:r>
              <a:rPr lang="ru-RU" b="1" dirty="0" smtClean="0"/>
              <a:t>Вгп – </a:t>
            </a:r>
            <a:r>
              <a:rPr lang="ru-RU" dirty="0" smtClean="0"/>
              <a:t>однодневные выпуск готовой продукции, рассчитываемые по формуле: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Вгп = производственная себестоимость готовой продукции </a:t>
            </a:r>
            <a:r>
              <a:rPr lang="en-US" b="1" dirty="0" smtClean="0"/>
              <a:t>IV </a:t>
            </a:r>
            <a:r>
              <a:rPr lang="ru-RU" b="1" dirty="0" smtClean="0"/>
              <a:t>квартала / 90 дней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4.  Расчёт норматива по расходам будущих периодов (Нр.бп.)</a:t>
            </a:r>
            <a:r>
              <a:rPr lang="ru-RU" dirty="0" smtClean="0"/>
              <a:t> складывается из расходов будущих периодов на начало года (Рбп.н.г.) и расходов в плановом году (Рбп.пл.) минус расходы будущих периодов , списываемые на затраты в плановом периоде (Рбп.сп.):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Нр.бп. = Рбп.н.г. + Рбп.пл. - Рбп.сп.</a:t>
            </a:r>
          </a:p>
          <a:p>
            <a:pPr algn="ctr">
              <a:buNone/>
            </a:pPr>
            <a:endParaRPr lang="ru-RU" sz="2800" dirty="0" smtClean="0"/>
          </a:p>
          <a:p>
            <a:pPr marL="0" algn="just">
              <a:buNone/>
            </a:pPr>
            <a:r>
              <a:rPr lang="ru-RU" dirty="0" smtClean="0"/>
              <a:t>Завершается процесс нормирования установлением </a:t>
            </a:r>
            <a:r>
              <a:rPr lang="ru-RU" i="1" u="sng" dirty="0" smtClean="0"/>
              <a:t>совокупного норматива оборотных средств</a:t>
            </a:r>
            <a:r>
              <a:rPr lang="ru-RU" u="sng" dirty="0" smtClean="0"/>
              <a:t> (Н</a:t>
            </a:r>
            <a:r>
              <a:rPr lang="ru-RU" u="sng" baseline="-25000" dirty="0" smtClean="0"/>
              <a:t>ос</a:t>
            </a:r>
            <a:r>
              <a:rPr lang="ru-RU" u="sng" dirty="0" smtClean="0"/>
              <a:t>)</a:t>
            </a:r>
            <a:r>
              <a:rPr lang="ru-RU" dirty="0" smtClean="0"/>
              <a:t> путем сложения частных нормативов: по производственным запасам, незавершенному производству, расходам будущих периодов и готовой продукции.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4. Управления запасами.</a:t>
            </a:r>
            <a:endParaRPr lang="ru-RU" dirty="0" smtClean="0"/>
          </a:p>
          <a:p>
            <a:pPr marL="0" algn="just">
              <a:buNone/>
            </a:pPr>
            <a:r>
              <a:rPr lang="ru-RU" u="sng" dirty="0" smtClean="0"/>
              <a:t> Управление запасами </a:t>
            </a:r>
            <a:r>
              <a:rPr lang="ru-RU" dirty="0" smtClean="0"/>
              <a:t>— часть политики управления оборотными активами нацеленная на обеспечение бесперебойного процесса производства и реализации продукции при минимизации текущих затрат по обслуживанию запасов.</a:t>
            </a:r>
          </a:p>
          <a:p>
            <a:pPr marL="0" algn="just">
              <a:buNone/>
            </a:pPr>
            <a:r>
              <a:rPr lang="ru-RU" dirty="0" smtClean="0"/>
              <a:t>Процедура формирования политики управления запасами осуществляется в следующей последовательности:</a:t>
            </a:r>
          </a:p>
          <a:p>
            <a:pPr marL="0" lvl="0" algn="just"/>
            <a:r>
              <a:rPr lang="ru-RU" dirty="0" smtClean="0"/>
              <a:t>проводится анализ запасов товарно-материальных ценностей в предшествующем периоде;</a:t>
            </a:r>
          </a:p>
          <a:p>
            <a:pPr marL="0" lvl="0" algn="just"/>
            <a:r>
              <a:rPr lang="ru-RU" dirty="0" smtClean="0"/>
              <a:t>определяются цели политики формирования запасов;</a:t>
            </a:r>
          </a:p>
          <a:p>
            <a:pPr marL="0" algn="just"/>
            <a:r>
              <a:rPr lang="ru-RU" dirty="0" smtClean="0"/>
              <a:t>корректируется размер основных групп текущих запасов до величины, обеспечивающей их минимальную потребность;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286544"/>
          </a:xfrm>
        </p:spPr>
        <p:txBody>
          <a:bodyPr/>
          <a:lstStyle/>
          <a:p>
            <a:pPr lvl="0"/>
            <a:r>
              <a:rPr lang="ru-RU" dirty="0" smtClean="0"/>
              <a:t>оптимизируется общая сумма запасов товарно-материальных ценностей, формируемых за счет оборотного капитала;</a:t>
            </a:r>
          </a:p>
          <a:p>
            <a:pPr lvl="0"/>
            <a:r>
              <a:rPr lang="ru-RU" dirty="0" smtClean="0"/>
              <a:t>разрабатывается эффективная система контроля за движением запасов.</a:t>
            </a:r>
          </a:p>
          <a:p>
            <a:pPr>
              <a:buNone/>
            </a:pPr>
            <a:r>
              <a:rPr lang="ru-RU" dirty="0" smtClean="0"/>
              <a:t>Для оптимизации размера текущих запасов товарно-материальных ценностей используется ряд моделей, среди которых наибольшее распространение получила «Модель экономически обоснованного размера заказа» (</a:t>
            </a:r>
            <a:r>
              <a:rPr lang="en-US" dirty="0" smtClean="0"/>
              <a:t>Economic Ordering Quantity</a:t>
            </a:r>
            <a:r>
              <a:rPr lang="ru-RU" dirty="0" smtClean="0"/>
              <a:t>, </a:t>
            </a:r>
            <a:r>
              <a:rPr lang="en-US" i="1" dirty="0" smtClean="0"/>
              <a:t>EOQ</a:t>
            </a:r>
            <a:r>
              <a:rPr lang="ru-RU" i="1" dirty="0" smtClean="0"/>
              <a:t>).</a:t>
            </a:r>
            <a:r>
              <a:rPr lang="ru-RU" dirty="0" smtClean="0"/>
              <a:t> Она может быть использована для оптимизации размера, как запасов, так и запасов готовой продукции.</a:t>
            </a:r>
          </a:p>
          <a:p>
            <a:pPr>
              <a:buNone/>
            </a:pPr>
            <a:r>
              <a:rPr lang="ru-RU" dirty="0" smtClean="0"/>
              <a:t>Размер оптимальной партии заказа может быть рассчитан по следующей формуле: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0717" t="55289" r="19713" b="31808"/>
          <a:stretch>
            <a:fillRect/>
          </a:stretch>
        </p:blipFill>
        <p:spPr bwMode="auto">
          <a:xfrm>
            <a:off x="1071538" y="571480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735" t="28243" r="22202" b="56126"/>
          <a:stretch>
            <a:fillRect/>
          </a:stretch>
        </p:blipFill>
        <p:spPr bwMode="auto">
          <a:xfrm>
            <a:off x="142844" y="714356"/>
            <a:ext cx="8501122" cy="41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Среди систем контроля за движением запасов в странах с развитой экономикой наиболее широкое применение получила </a:t>
            </a:r>
            <a:r>
              <a:rPr lang="ru-RU" u="sng" dirty="0" smtClean="0"/>
              <a:t>«Система АВС». </a:t>
            </a:r>
          </a:p>
          <a:p>
            <a:pPr marL="0" algn="just">
              <a:buNone/>
            </a:pPr>
            <a:r>
              <a:rPr lang="ru-RU" dirty="0" smtClean="0"/>
              <a:t>Суть этой контролирующей системы состоит в разделении всей совокупности запасов товарно-материальных ценностей на три категории, исходя из их стоимости, объема и частоты расходования, отрицательных последствий их нехватки для хода операционной деятельности и финансовых результатов и т.п.:</a:t>
            </a:r>
          </a:p>
          <a:p>
            <a:pPr marL="0" lvl="0" algn="just"/>
            <a:r>
              <a:rPr lang="ru-RU" i="1" dirty="0" smtClean="0"/>
              <a:t>в категорию «А»</a:t>
            </a:r>
            <a:r>
              <a:rPr lang="ru-RU" dirty="0" smtClean="0"/>
              <a:t> включают наиболее дорогостоящие виды запасов с продолжительным циклом заказа, которые требуют постоянного мониторинга в связи с серьезностью финансовых последствий, вызываемых их недостатком.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/>
              <a:t>1. Понятие и классификация оборотных активов</a:t>
            </a:r>
          </a:p>
          <a:p>
            <a:pPr marL="0" indent="-457200" algn="just">
              <a:buNone/>
            </a:pPr>
            <a:r>
              <a:rPr lang="ru-RU" u="sng" dirty="0" smtClean="0"/>
              <a:t>Оборотные активы</a:t>
            </a:r>
            <a:r>
              <a:rPr lang="ru-RU" dirty="0" smtClean="0"/>
              <a:t> – это активы, которые используются в течение 12 месяцев, либо в течение нормального операционного цикла организации (если он превышает 1 год). </a:t>
            </a:r>
          </a:p>
          <a:p>
            <a:pPr marL="0" indent="-457200" algn="just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972452" cy="6259662"/>
          </a:xfrm>
        </p:spPr>
        <p:txBody>
          <a:bodyPr/>
          <a:lstStyle/>
          <a:p>
            <a:pPr marL="0" lvl="0" algn="just">
              <a:buNone/>
            </a:pPr>
            <a:r>
              <a:rPr lang="ru-RU" dirty="0" smtClean="0"/>
              <a:t>Круг конкретных товарно-материальных ценностей, входящих в категорию «А», обычно ограничен и требует еженедельного контроля;</a:t>
            </a:r>
          </a:p>
          <a:p>
            <a:pPr marL="0" lvl="0" algn="just"/>
            <a:r>
              <a:rPr lang="ru-RU" i="1" dirty="0" smtClean="0"/>
              <a:t>в категорию «В»</a:t>
            </a:r>
            <a:r>
              <a:rPr lang="ru-RU" dirty="0" smtClean="0"/>
              <a:t> входят товарно-материальные ценности, имеющие меньшую значимость в обеспечении бесперебойного операционного процесса и формировании конечных результатов финансовой деятельности. Запасы этой группы контролируются обычно один раз в месяц;</a:t>
            </a:r>
          </a:p>
          <a:p>
            <a:pPr marL="0" lvl="0" algn="just"/>
            <a:r>
              <a:rPr lang="ru-RU" i="1" dirty="0" smtClean="0"/>
              <a:t>в категорию «С»</a:t>
            </a:r>
            <a:r>
              <a:rPr lang="ru-RU" dirty="0" smtClean="0"/>
              <a:t> включают все остальные товарно-материальные ценности с низкой стоимостью, не играющие значимой роли в формировании конечных финансовых результатов. Объем закупок таких ценностей может быть довольно большим, поэтому контроль за их движением осуществляется с периодичностью один раз в квартал.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5. Управление дебиторской задолженностью</a:t>
            </a:r>
          </a:p>
          <a:p>
            <a:pPr marL="0" algn="just">
              <a:buNone/>
            </a:pPr>
            <a:r>
              <a:rPr lang="ru-RU" u="sng" dirty="0" smtClean="0"/>
              <a:t>Дебиторская задолженность </a:t>
            </a:r>
            <a:r>
              <a:rPr lang="ru-RU" dirty="0" smtClean="0"/>
              <a:t>— комплексная статья, включающая расчеты:</a:t>
            </a:r>
          </a:p>
          <a:p>
            <a:pPr marL="0" algn="just"/>
            <a:r>
              <a:rPr lang="ru-RU" dirty="0" smtClean="0"/>
              <a:t>с покупателями и заказчиками;</a:t>
            </a:r>
          </a:p>
          <a:p>
            <a:pPr marL="0" lvl="0" algn="just"/>
            <a:r>
              <a:rPr lang="ru-RU" dirty="0" smtClean="0"/>
              <a:t>по векселям к получению;</a:t>
            </a:r>
          </a:p>
          <a:p>
            <a:pPr marL="0" lvl="0" algn="just"/>
            <a:r>
              <a:rPr lang="ru-RU" dirty="0" smtClean="0"/>
              <a:t>с дочерними и зависимыми обществами;</a:t>
            </a:r>
          </a:p>
          <a:p>
            <a:pPr marL="0" lvl="0" algn="just"/>
            <a:r>
              <a:rPr lang="ru-RU" dirty="0" smtClean="0"/>
              <a:t>с участниками (учредителями) по взносам в уставный капитал;</a:t>
            </a:r>
          </a:p>
          <a:p>
            <a:pPr marL="0" lvl="0" algn="just"/>
            <a:r>
              <a:rPr lang="ru-RU" dirty="0" smtClean="0"/>
              <a:t>по выданным авансам;</a:t>
            </a:r>
          </a:p>
          <a:p>
            <a:pPr marL="0" algn="just"/>
            <a:r>
              <a:rPr lang="ru-RU" dirty="0" smtClean="0"/>
              <a:t>с прочими дебиторами.</a:t>
            </a:r>
          </a:p>
          <a:p>
            <a:pPr marL="0" algn="just">
              <a:buNone/>
            </a:pPr>
            <a:r>
              <a:rPr lang="ru-RU" dirty="0" smtClean="0"/>
              <a:t>Дебиторская задолженность условно делится на две группы — нормальная и ненормальная. </a:t>
            </a:r>
            <a:r>
              <a:rPr lang="ru-RU" u="sng" dirty="0" smtClean="0"/>
              <a:t>Нормальной</a:t>
            </a:r>
            <a:r>
              <a:rPr lang="ru-RU" dirty="0" smtClean="0"/>
              <a:t> считается задолженность, платежи по которой ожидаются в течение 12 месяцев после отчетной даты. </a:t>
            </a:r>
            <a:r>
              <a:rPr lang="ru-RU" u="sng" dirty="0" smtClean="0"/>
              <a:t>Ненормальная</a:t>
            </a:r>
            <a:r>
              <a:rPr lang="ru-RU" i="1" dirty="0" smtClean="0"/>
              <a:t> —</a:t>
            </a:r>
            <a:r>
              <a:rPr lang="ru-RU" dirty="0" smtClean="0"/>
              <a:t> задолженность, платежи по которой ожидаются более чем через 12 месяцев после отчетной даты.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Сомнительным долгом </a:t>
            </a:r>
            <a:r>
              <a:rPr lang="ru-RU" dirty="0" smtClean="0"/>
              <a:t>признается дебиторская задолженность организации, которая не погашена в сроки, установленные договорами, и не обеспечена соответствующими гарантиями.</a:t>
            </a:r>
          </a:p>
          <a:p>
            <a:pPr>
              <a:buNone/>
            </a:pPr>
            <a:r>
              <a:rPr lang="ru-RU" u="sng" dirty="0" smtClean="0"/>
              <a:t>Российские экономисты выделяют два подхода к управлению дебиторской задолженностью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сравнение дополнительной прибыли, связанной с той или иной схемой спонтанного финансирования (предоставление покупателям скидки с цены товара), с затратами и потерями, возникающими при изменении политики реализации продукции (предоплата или продажа в кредит);</a:t>
            </a:r>
          </a:p>
          <a:p>
            <a:pPr lvl="0"/>
            <a:r>
              <a:rPr lang="ru-RU" dirty="0" smtClean="0"/>
              <a:t>сравнение и оптимизация величины и сроков дебиторской и кредиторской задолженностей.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01014" cy="604534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dirty="0" smtClean="0"/>
              <a:t>Анализ и контроль дебиторской задолженности производят с помощью абсолютных и относительных показателей в динамике за ряд кварталов или лет, важнейшие среди которых следующие:</a:t>
            </a:r>
          </a:p>
          <a:p>
            <a:pPr marL="0" indent="-457200" algn="just">
              <a:buNone/>
            </a:pPr>
            <a:r>
              <a:rPr lang="ru-RU" b="1" u="sng" dirty="0" smtClean="0"/>
              <a:t>1. Коэффициенты инкассации (</a:t>
            </a:r>
            <a:r>
              <a:rPr lang="ru-RU" b="1" u="sng" dirty="0" err="1" smtClean="0"/>
              <a:t>К</a:t>
            </a:r>
            <a:r>
              <a:rPr lang="ru-RU" b="1" u="sng" baseline="-25000" dirty="0" err="1" smtClean="0"/>
              <a:t>инк</a:t>
            </a:r>
            <a:r>
              <a:rPr lang="ru-RU" u="sng" dirty="0" smtClean="0"/>
              <a:t>) </a:t>
            </a:r>
            <a:r>
              <a:rPr lang="ru-RU" dirty="0" smtClean="0"/>
              <a:t>позволяют установить, когда и в какой сумме ожидается поступление денежных средств от продаж данного периода.</a:t>
            </a:r>
          </a:p>
          <a:p>
            <a:pPr marL="0" indent="-457200" algn="just">
              <a:buNone/>
            </a:pPr>
            <a:r>
              <a:rPr lang="ru-RU" u="sng" dirty="0" smtClean="0"/>
              <a:t>Инкассация наличности </a:t>
            </a:r>
            <a:r>
              <a:rPr lang="ru-RU" i="1" dirty="0" smtClean="0"/>
              <a:t>—</a:t>
            </a:r>
            <a:r>
              <a:rPr lang="ru-RU" dirty="0" smtClean="0"/>
              <a:t> процесс получения денежных средств за реализованную продукцию.</a:t>
            </a:r>
          </a:p>
          <a:p>
            <a:pPr marL="0" algn="just">
              <a:buNone/>
            </a:pPr>
            <a:r>
              <a:rPr lang="ru-RU" dirty="0" smtClean="0"/>
              <a:t>Коэффициент инкассации выражает процент ожидаемых денежных поступлений от продаж в определенном интервале времени начиная от момента реализации продукции: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err="1" smtClean="0"/>
              <a:t>К</a:t>
            </a:r>
            <a:r>
              <a:rPr lang="ru-RU" b="1" baseline="-25000" dirty="0" err="1" smtClean="0"/>
              <a:t>инк</a:t>
            </a:r>
            <a:r>
              <a:rPr lang="ru-RU" b="1" dirty="0" smtClean="0"/>
              <a:t> </a:t>
            </a:r>
            <a:r>
              <a:rPr lang="ru-RU" b="1" baseline="30000" dirty="0" smtClean="0"/>
              <a:t>=</a:t>
            </a:r>
            <a:r>
              <a:rPr lang="ru-RU" b="1" dirty="0" smtClean="0"/>
              <a:t> (Изменение величины дебиторской задолженности в интервале </a:t>
            </a:r>
            <a:r>
              <a:rPr lang="en-US" b="1" dirty="0" smtClean="0"/>
              <a:t>n</a:t>
            </a:r>
            <a:r>
              <a:rPr lang="ru-RU" b="1" dirty="0" smtClean="0"/>
              <a:t> / Продажи месяца </a:t>
            </a:r>
            <a:r>
              <a:rPr lang="en-US" b="1" i="1" dirty="0" smtClean="0"/>
              <a:t>t</a:t>
            </a:r>
            <a:r>
              <a:rPr lang="ru-RU" b="1" i="1" dirty="0" smtClean="0"/>
              <a:t>)</a:t>
            </a:r>
            <a:r>
              <a:rPr lang="ru-RU" b="1" dirty="0" smtClean="0"/>
              <a:t> • 100,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dirty="0" smtClean="0"/>
              <a:t>n</a:t>
            </a:r>
            <a:r>
              <a:rPr lang="ru-RU" i="1" dirty="0" smtClean="0"/>
              <a:t> —</a:t>
            </a:r>
            <a:r>
              <a:rPr lang="ru-RU" dirty="0" smtClean="0"/>
              <a:t> первый месяц отгрузки товара;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b="1" i="1" dirty="0" smtClean="0"/>
              <a:t>t</a:t>
            </a:r>
            <a:r>
              <a:rPr lang="ru-RU" b="1" dirty="0" smtClean="0"/>
              <a:t> </a:t>
            </a:r>
            <a:r>
              <a:rPr lang="ru-RU" dirty="0" smtClean="0"/>
              <a:t>— 1-, 2-, 3-й, ..., </a:t>
            </a:r>
            <a:r>
              <a:rPr lang="en-US" b="1" dirty="0" smtClean="0"/>
              <a:t>n </a:t>
            </a:r>
            <a:r>
              <a:rPr lang="ru-RU" i="1" dirty="0" smtClean="0"/>
              <a:t>-</a:t>
            </a:r>
            <a:r>
              <a:rPr lang="ru-RU" dirty="0" err="1" smtClean="0"/>
              <a:t>й</a:t>
            </a:r>
            <a:r>
              <a:rPr lang="ru-RU" dirty="0" smtClean="0"/>
              <a:t> месяц продаж.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2. Период погашения дебиторской задолженности</a:t>
            </a:r>
            <a:r>
              <a:rPr lang="ru-RU" b="1" i="1" dirty="0" smtClean="0"/>
              <a:t> = 365 </a:t>
            </a:r>
            <a:r>
              <a:rPr lang="ru-RU" b="1" i="1" dirty="0" err="1" smtClean="0"/>
              <a:t>дн</a:t>
            </a:r>
            <a:r>
              <a:rPr lang="ru-RU" b="1" i="1" dirty="0" smtClean="0"/>
              <a:t>.: </a:t>
            </a:r>
            <a:r>
              <a:rPr lang="ru-RU" b="1" dirty="0" smtClean="0"/>
              <a:t>К</a:t>
            </a:r>
            <a:r>
              <a:rPr lang="ru-RU" b="1" i="1" dirty="0" smtClean="0"/>
              <a:t>, 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К</a:t>
            </a:r>
            <a:r>
              <a:rPr lang="ru-RU" dirty="0" smtClean="0"/>
              <a:t> — коэффициент оборачиваемости средств в дебиторской задолженности.</a:t>
            </a:r>
          </a:p>
          <a:p>
            <a:pPr>
              <a:buNone/>
            </a:pPr>
            <a:r>
              <a:rPr lang="ru-RU" b="1" u="sng" dirty="0" smtClean="0"/>
              <a:t>3. Коэффициент оборачиваемости средств в дебиторской </a:t>
            </a:r>
            <a:r>
              <a:rPr lang="ru-RU" dirty="0" smtClean="0"/>
              <a:t>задолженности</a:t>
            </a:r>
            <a:r>
              <a:rPr lang="ru-RU" i="1" dirty="0" smtClean="0"/>
              <a:t> рассчитывается по формуле: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  = П : ДЗ,	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П</a:t>
            </a:r>
            <a:r>
              <a:rPr lang="ru-RU" dirty="0" smtClean="0"/>
              <a:t> — объем отгруженной продукции по отпускным ценам;</a:t>
            </a:r>
          </a:p>
          <a:p>
            <a:pPr>
              <a:buNone/>
            </a:pPr>
            <a:r>
              <a:rPr lang="ru-RU" b="1" dirty="0" smtClean="0"/>
              <a:t>ДЗ</a:t>
            </a:r>
            <a:r>
              <a:rPr lang="ru-RU" dirty="0" smtClean="0"/>
              <a:t> — дебиторская задолженность за период.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Ускорение оборачиваемости дебиторской задолженности в динамике рассматривается как положительная тенденция. Замедление оборачиваемости свидетельствует об отвлечении из оборота денежных средств организации, предназначенных для расчетов с поставщиками и подрядчиками, а также с другими партнерами.</a:t>
            </a:r>
          </a:p>
          <a:p>
            <a:pPr>
              <a:buNone/>
            </a:pPr>
            <a:r>
              <a:rPr lang="ru-RU" b="1" u="sng" dirty="0" smtClean="0"/>
              <a:t>4. Коэффициент погашаемости дебиторской задолженности (</a:t>
            </a:r>
            <a:r>
              <a:rPr lang="ru-RU" b="1" u="sng" dirty="0" err="1" smtClean="0"/>
              <a:t>К</a:t>
            </a:r>
            <a:r>
              <a:rPr lang="ru-RU" b="1" u="sng" baseline="-25000" dirty="0" err="1" smtClean="0"/>
              <a:t>пдз</a:t>
            </a:r>
            <a:r>
              <a:rPr lang="ru-RU" b="1" u="sng" dirty="0" smtClean="0"/>
              <a:t>)</a:t>
            </a:r>
            <a:r>
              <a:rPr lang="ru-RU" b="1" i="1" u="sng" dirty="0" smtClean="0"/>
              <a:t> </a:t>
            </a:r>
            <a:r>
              <a:rPr lang="ru-RU" i="1" dirty="0" smtClean="0"/>
              <a:t>определяется по формуле: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err="1" smtClean="0"/>
              <a:t>К</a:t>
            </a:r>
            <a:r>
              <a:rPr lang="ru-RU" b="1" baseline="-25000" dirty="0" err="1" smtClean="0"/>
              <a:t>пдз</a:t>
            </a:r>
            <a:r>
              <a:rPr lang="ru-RU" b="1" dirty="0" smtClean="0"/>
              <a:t> = </a:t>
            </a:r>
            <a:r>
              <a:rPr lang="ru-RU" b="1" dirty="0" err="1" smtClean="0"/>
              <a:t>ДЗ</a:t>
            </a:r>
            <a:r>
              <a:rPr lang="ru-RU" b="1" baseline="-25000" dirty="0" err="1" smtClean="0"/>
              <a:t>ср</a:t>
            </a:r>
            <a:r>
              <a:rPr lang="ru-RU" b="1" dirty="0" smtClean="0"/>
              <a:t> : П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err="1" smtClean="0"/>
              <a:t>ДЗср</a:t>
            </a:r>
            <a:r>
              <a:rPr lang="ru-RU" b="1" dirty="0" smtClean="0"/>
              <a:t> </a:t>
            </a:r>
            <a:r>
              <a:rPr lang="ru-RU" dirty="0" smtClean="0"/>
              <a:t>— средняя за расчетный период дебиторская задолженность.</a:t>
            </a:r>
          </a:p>
          <a:p>
            <a:pPr algn="just">
              <a:buNone/>
            </a:pPr>
            <a:r>
              <a:rPr lang="ru-RU" dirty="0" smtClean="0"/>
              <a:t>В состав средней за расчетный период дебиторской задолженно­сти включаются: задолженность покупателей и заказчиков, векселя к получению, авансы выданные, прочие дебиторы.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5. Доля сомнительной задолженности (со сроком погашения более 12 месяцев) в общем объеме дебиторской задолженности</a:t>
            </a:r>
            <a:r>
              <a:rPr lang="ru-RU" dirty="0" smtClean="0"/>
              <a:t> определяется как: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ДЗ</a:t>
            </a:r>
            <a:r>
              <a:rPr lang="ru-RU" b="1" baseline="-25000" dirty="0" smtClean="0"/>
              <a:t>С</a:t>
            </a:r>
            <a:r>
              <a:rPr lang="ru-RU" b="1" dirty="0" smtClean="0"/>
              <a:t> = (</a:t>
            </a:r>
            <a:r>
              <a:rPr lang="ru-RU" b="1" dirty="0" err="1" smtClean="0"/>
              <a:t>Д</a:t>
            </a:r>
            <a:r>
              <a:rPr lang="ru-RU" b="1" baseline="-25000" dirty="0" err="1" smtClean="0"/>
              <a:t>с</a:t>
            </a:r>
            <a:r>
              <a:rPr lang="ru-RU" b="1" dirty="0" smtClean="0"/>
              <a:t> / ДЗ) • 100,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ДЗ</a:t>
            </a:r>
            <a:r>
              <a:rPr lang="ru-RU" b="1" baseline="-25000" dirty="0" smtClean="0"/>
              <a:t>С</a:t>
            </a:r>
            <a:r>
              <a:rPr lang="ru-RU" dirty="0" smtClean="0"/>
              <a:t> — доля сомнительной дебиторской задолженности;</a:t>
            </a:r>
          </a:p>
          <a:p>
            <a:pPr>
              <a:buNone/>
            </a:pPr>
            <a:r>
              <a:rPr lang="ru-RU" b="1" dirty="0" err="1" smtClean="0"/>
              <a:t>Д</a:t>
            </a:r>
            <a:r>
              <a:rPr lang="ru-RU" b="1" baseline="-25000" dirty="0" err="1" smtClean="0"/>
              <a:t>с</a:t>
            </a:r>
            <a:r>
              <a:rPr lang="ru-RU" dirty="0" smtClean="0"/>
              <a:t> — сомнительные дебиторы.</a:t>
            </a:r>
          </a:p>
          <a:p>
            <a:pPr marL="0" algn="just">
              <a:buNone/>
            </a:pPr>
            <a:endParaRPr lang="ru-RU" dirty="0" smtClean="0"/>
          </a:p>
          <a:p>
            <a:pPr marL="0" algn="just">
              <a:buNone/>
            </a:pPr>
            <a:r>
              <a:rPr lang="ru-RU" dirty="0" smtClean="0"/>
              <a:t>Данный показатель характеризует «качество» дебиторской задолженности. Тенденция к ее росту свидетельствует о снижении ликвидности дебиторов, а следовательно, об ухудшении финансового состояния организации.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972452" cy="62596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контроля за своевременным погашением дебиторской задолженности составляется </a:t>
            </a:r>
            <a:r>
              <a:rPr lang="ru-RU" u="sng" dirty="0" smtClean="0"/>
              <a:t>реестр старения счетов дебиторов:</a:t>
            </a:r>
          </a:p>
          <a:p>
            <a:pPr>
              <a:buNone/>
            </a:pPr>
            <a:endParaRPr lang="ru-RU" u="sng" dirty="0" smtClean="0"/>
          </a:p>
          <a:p>
            <a:r>
              <a:rPr lang="ru-RU" u="sng" dirty="0" smtClean="0"/>
              <a:t>В категорию «А» </a:t>
            </a:r>
            <a:r>
              <a:rPr lang="ru-RU" dirty="0" smtClean="0"/>
              <a:t>включаются наиболее крупные и сомнительные виды дебиторской задолженности (так называемые «проблемные кредиты»).</a:t>
            </a:r>
          </a:p>
          <a:p>
            <a:endParaRPr lang="ru-RU" dirty="0" smtClean="0"/>
          </a:p>
          <a:p>
            <a:r>
              <a:rPr lang="ru-RU" u="sng" dirty="0" smtClean="0"/>
              <a:t>В категорию «В» </a:t>
            </a:r>
            <a:r>
              <a:rPr lang="ru-RU" dirty="0" smtClean="0"/>
              <a:t>— кредиты средних размеров.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В категорию «С» </a:t>
            </a:r>
            <a:r>
              <a:rPr lang="ru-RU" dirty="0" smtClean="0"/>
              <a:t>- остальные виды дебиторской задолженности, не оказывающие серьёзного влияния на финансово-хозяйственную деятельность организации.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marL="0" indent="274320" algn="just">
              <a:buNone/>
            </a:pPr>
            <a:r>
              <a:rPr lang="ru-RU" dirty="0" smtClean="0"/>
              <a:t>Рост доли дебиторской задолженности (в %), особенно дебиторов с длительным сроком погашения, свидетельствует о снижении ликвидности оборотных активов организации. </a:t>
            </a:r>
            <a:r>
              <a:rPr lang="ru-RU" u="sng" dirty="0" smtClean="0"/>
              <a:t>Доля дебиторской задолженности </a:t>
            </a:r>
            <a:r>
              <a:rPr lang="ru-RU" b="1" u="sng" dirty="0" smtClean="0"/>
              <a:t>(</a:t>
            </a:r>
            <a:r>
              <a:rPr lang="ru-RU" b="1" u="sng" dirty="0" err="1" smtClean="0"/>
              <a:t>Д</a:t>
            </a:r>
            <a:r>
              <a:rPr lang="ru-RU" b="1" u="sng" baseline="-25000" dirty="0" err="1" smtClean="0"/>
              <a:t>дз</a:t>
            </a:r>
            <a:r>
              <a:rPr lang="ru-RU" b="1" u="sng" dirty="0" smtClean="0"/>
              <a:t>) </a:t>
            </a:r>
            <a:r>
              <a:rPr lang="ru-RU" u="sng" dirty="0" smtClean="0"/>
              <a:t>в общем объеме оборотных активов</a:t>
            </a:r>
            <a:r>
              <a:rPr lang="ru-RU" dirty="0" smtClean="0"/>
              <a:t> рассчитывается по формуле:</a:t>
            </a:r>
          </a:p>
          <a:p>
            <a:pPr algn="ctr">
              <a:buNone/>
            </a:pPr>
            <a:r>
              <a:rPr lang="ru-RU" b="1" dirty="0" err="1" smtClean="0"/>
              <a:t>Дз</a:t>
            </a:r>
            <a:r>
              <a:rPr lang="ru-RU" b="1" dirty="0" smtClean="0"/>
              <a:t> = (ДЗ / ОА) • 100,	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ОА</a:t>
            </a:r>
            <a:r>
              <a:rPr lang="ru-RU" dirty="0" smtClean="0"/>
              <a:t> — оборотные активы </a:t>
            </a:r>
            <a:r>
              <a:rPr lang="ru-RU" b="1" dirty="0" smtClean="0"/>
              <a:t>(II </a:t>
            </a:r>
            <a:r>
              <a:rPr lang="ru-RU" dirty="0" smtClean="0"/>
              <a:t>раздел баланса).</a:t>
            </a:r>
          </a:p>
          <a:p>
            <a:pPr marL="0" algn="just">
              <a:buNone/>
            </a:pPr>
            <a:endParaRPr lang="ru-RU" dirty="0" smtClean="0"/>
          </a:p>
          <a:p>
            <a:pPr marL="0" algn="just">
              <a:buNone/>
            </a:pPr>
            <a:r>
              <a:rPr lang="ru-RU" u="sng" dirty="0" smtClean="0"/>
              <a:t>Коэффициент соотношения между дебиторской и кредиторской задолженностями за расчетный пери</a:t>
            </a:r>
            <a:r>
              <a:rPr lang="ru-RU" dirty="0" smtClean="0"/>
              <a:t>од </a:t>
            </a:r>
            <a:r>
              <a:rPr lang="ru-RU" b="1" dirty="0" smtClean="0"/>
              <a:t>(К</a:t>
            </a:r>
            <a:r>
              <a:rPr lang="ru-RU" b="1" baseline="-25000" dirty="0" smtClean="0"/>
              <a:t>с</a:t>
            </a:r>
            <a:r>
              <a:rPr lang="ru-RU" b="1" dirty="0" smtClean="0"/>
              <a:t>) </a:t>
            </a:r>
            <a:r>
              <a:rPr lang="ru-RU" dirty="0" smtClean="0"/>
              <a:t>определяется:</a:t>
            </a:r>
          </a:p>
          <a:p>
            <a:pPr algn="ctr">
              <a:buNone/>
            </a:pPr>
            <a:r>
              <a:rPr lang="ru-RU" b="1" i="1" dirty="0" smtClean="0"/>
              <a:t>К</a:t>
            </a:r>
            <a:r>
              <a:rPr lang="ru-RU" b="1" i="1" baseline="-25000" dirty="0" smtClean="0"/>
              <a:t>с = </a:t>
            </a:r>
            <a:r>
              <a:rPr lang="ru-RU" b="1" i="1" dirty="0" smtClean="0"/>
              <a:t>ДЗ</a:t>
            </a:r>
            <a:r>
              <a:rPr lang="ru-RU" b="1" i="1" baseline="-25000" dirty="0" smtClean="0"/>
              <a:t>С  </a:t>
            </a:r>
            <a:r>
              <a:rPr lang="ru-RU" b="1" i="1" dirty="0" smtClean="0"/>
              <a:t>/ </a:t>
            </a:r>
            <a:r>
              <a:rPr lang="ru-RU" b="1" i="1" dirty="0" err="1" smtClean="0"/>
              <a:t>КЗс</a:t>
            </a:r>
            <a:r>
              <a:rPr lang="ru-RU" b="1" i="1" dirty="0" smtClean="0"/>
              <a:t>,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err="1" smtClean="0"/>
              <a:t>КЗ</a:t>
            </a:r>
            <a:r>
              <a:rPr lang="ru-RU" b="1" baseline="-25000" dirty="0" err="1" smtClean="0"/>
              <a:t>с</a:t>
            </a:r>
            <a:r>
              <a:rPr lang="ru-RU" dirty="0" smtClean="0"/>
              <a:t>— средняя за расчетный период кредиторская задолженность.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i="1" dirty="0" smtClean="0"/>
              <a:t>Многие экономисты-аналитики полагают, что превышение кредиторской задолженности над дебиторской свидетельствует об эффективном использовании средств организации. В этом случае происходит большее привлечение денежных ресурсов в оборот, чем их отвлечение. В мировой учетно-аналитической практике считается правомерным и оправданным сопоставление дебиторской и кредиторской задолженностей. При этом сумма превышения расчетов с кредиторами по товарным операциям над дебиторской задолженностью считается дополнительным источником краткосрочного финансирования фирмы. Однако бухгалтеры относятся к данному явлению негативно, мотивируя это тем, что кредиторскую задолженность организация обязана погашать независимо от состояния расчетов с дебиторами.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44735" t="18974" r="26243" b="12308"/>
          <a:stretch>
            <a:fillRect/>
          </a:stretch>
        </p:blipFill>
        <p:spPr bwMode="auto">
          <a:xfrm>
            <a:off x="785786" y="142852"/>
            <a:ext cx="721523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043890" cy="63311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u="sng" dirty="0" smtClean="0"/>
              <a:t>По характеру финансовых источников формирования </a:t>
            </a:r>
            <a:r>
              <a:rPr lang="ru-RU" dirty="0" smtClean="0"/>
              <a:t>выделяют валовые, чистые и собственные оборотные активы.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i="1" dirty="0" smtClean="0"/>
              <a:t>Валовые оборотные активы (или оборотные средства в целом) </a:t>
            </a:r>
            <a:r>
              <a:rPr lang="ru-RU" dirty="0" smtClean="0"/>
              <a:t>характеризуют общий их объем, сформированный за счет как собственного, так и заемного капитала. В составе отчетного баланса предприятия они отражаются как сумма второго и третьего разделов его актива.</a:t>
            </a:r>
          </a:p>
          <a:p>
            <a:pPr>
              <a:buNone/>
            </a:pPr>
            <a:r>
              <a:rPr lang="ru-RU" dirty="0" smtClean="0"/>
              <a:t>б)  </a:t>
            </a:r>
            <a:r>
              <a:rPr lang="ru-RU" i="1" dirty="0" smtClean="0"/>
              <a:t>Чистые оборотные активы (или чистый рабочий капитал) </a:t>
            </a:r>
            <a:r>
              <a:rPr lang="ru-RU" dirty="0" smtClean="0"/>
              <a:t>характеризует ту часть их объема, которая сформирована за счет собственного и долгосрочного заемного капитала.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Сумму </a:t>
            </a:r>
            <a:r>
              <a:rPr lang="ru-RU" u="sng" dirty="0" smtClean="0"/>
              <a:t>чистых оборотных активов </a:t>
            </a:r>
            <a:r>
              <a:rPr lang="ru-RU" dirty="0" smtClean="0"/>
              <a:t>рассчитывают по следующей формуле: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ЧОА = ОА – КФО,</a:t>
            </a:r>
          </a:p>
          <a:p>
            <a:pPr algn="ctr"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dirty="0" smtClean="0"/>
              <a:t>где</a:t>
            </a:r>
            <a:r>
              <a:rPr lang="ru-RU" b="1" dirty="0" smtClean="0"/>
              <a:t> ЧОА</a:t>
            </a:r>
            <a:r>
              <a:rPr lang="ru-RU" dirty="0" smtClean="0"/>
              <a:t>  — сумма чистых оборотных активов предприятия;</a:t>
            </a:r>
          </a:p>
          <a:p>
            <a:pPr>
              <a:buNone/>
            </a:pPr>
            <a:r>
              <a:rPr lang="ru-RU" b="1" dirty="0" smtClean="0"/>
              <a:t>ОА</a:t>
            </a:r>
            <a:r>
              <a:rPr lang="ru-RU" dirty="0" smtClean="0"/>
              <a:t> — сумма валовых оборотных активов предприятия; </a:t>
            </a:r>
          </a:p>
          <a:p>
            <a:pPr>
              <a:buNone/>
            </a:pPr>
            <a:r>
              <a:rPr lang="ru-RU" b="1" dirty="0" smtClean="0"/>
              <a:t>КФО</a:t>
            </a:r>
            <a:r>
              <a:rPr lang="ru-RU" dirty="0" smtClean="0"/>
              <a:t> — краткосрочные текущие финансовые обязательства предприятия.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в) </a:t>
            </a:r>
            <a:r>
              <a:rPr lang="ru-RU" i="1" dirty="0" smtClean="0"/>
              <a:t>Собственные оборотные активы (или собственные оборотные средства) </a:t>
            </a:r>
            <a:r>
              <a:rPr lang="ru-RU" dirty="0" smtClean="0"/>
              <a:t>характеризуют ту их часть, которая сформирована за счет собственного капитала предприятия.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Сумму собственных оборотных активов предприятия рассчитывают по формуле:</a:t>
            </a:r>
          </a:p>
          <a:p>
            <a:pPr algn="ctr">
              <a:buNone/>
            </a:pPr>
            <a:r>
              <a:rPr lang="ru-RU" b="1" dirty="0" smtClean="0"/>
              <a:t>СОА = ОА – ДЗК – КФО,</a:t>
            </a: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СОА</a:t>
            </a:r>
            <a:r>
              <a:rPr lang="ru-RU" dirty="0" smtClean="0"/>
              <a:t>  — сумма собственных оборотных активов предприятия; </a:t>
            </a:r>
          </a:p>
          <a:p>
            <a:pPr>
              <a:buNone/>
            </a:pPr>
            <a:r>
              <a:rPr lang="ru-RU" b="1" dirty="0" smtClean="0"/>
              <a:t>ОА </a:t>
            </a:r>
            <a:r>
              <a:rPr lang="ru-RU" dirty="0" smtClean="0"/>
              <a:t>— сумма валовых оборотных активов предприятия;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ДЗК </a:t>
            </a:r>
            <a:r>
              <a:rPr lang="ru-RU" dirty="0" smtClean="0"/>
              <a:t>—долгосрочный заемный капитал, инвестированный в оборотные активы предприятия;</a:t>
            </a:r>
          </a:p>
          <a:p>
            <a:pPr>
              <a:buNone/>
            </a:pPr>
            <a:r>
              <a:rPr lang="ru-RU" b="1" dirty="0" smtClean="0"/>
              <a:t>КФО</a:t>
            </a:r>
            <a:r>
              <a:rPr lang="ru-RU" dirty="0" smtClean="0"/>
              <a:t> — краткосрочные (текущие) финансовые обязательства предприятия.</a:t>
            </a:r>
          </a:p>
          <a:p>
            <a:pPr>
              <a:buNone/>
            </a:pPr>
            <a:r>
              <a:rPr lang="ru-RU" i="1" dirty="0" smtClean="0"/>
              <a:t>Если предприятие не использует долгосрочный заемный капитал для финансирования оборотных средств, то суммы собственных и чистых оборотных активов совпадают.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Виды </a:t>
            </a:r>
            <a:r>
              <a:rPr lang="ru-RU" dirty="0" smtClean="0"/>
              <a:t>оборотных активов. По этому признаку они классифицируются в практике финансового менеджмента следующим образом:</a:t>
            </a:r>
          </a:p>
          <a:p>
            <a:pPr>
              <a:buNone/>
            </a:pPr>
            <a:r>
              <a:rPr lang="ru-RU" dirty="0" smtClean="0"/>
              <a:t>а)  </a:t>
            </a:r>
            <a:r>
              <a:rPr lang="ru-RU" i="1" dirty="0" smtClean="0"/>
              <a:t>Запасы сырья, материалов и полуфабрикатов. </a:t>
            </a:r>
            <a:r>
              <a:rPr lang="ru-RU" dirty="0" smtClean="0"/>
              <a:t>Этот вид оборотных активов характеризует объем входящих материальных их потоков в форме запасов, обеспечивающих производственную деятельность предприятия.</a:t>
            </a:r>
          </a:p>
          <a:p>
            <a:pPr>
              <a:buNone/>
            </a:pPr>
            <a:r>
              <a:rPr lang="ru-RU" dirty="0" smtClean="0"/>
              <a:t>б)  </a:t>
            </a:r>
            <a:r>
              <a:rPr lang="ru-RU" i="1" dirty="0" smtClean="0"/>
              <a:t>Запасы готовой продукции. </a:t>
            </a:r>
            <a:r>
              <a:rPr lang="ru-RU" dirty="0" smtClean="0"/>
              <a:t>Этот вид оборотных активов характеризует текущий объем выходящих материальных их потоков в форме запасов произведенной продукции, предназначенной к реализации.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i="1" dirty="0" smtClean="0"/>
              <a:t>Дебиторская задолженность. </a:t>
            </a:r>
            <a:r>
              <a:rPr lang="ru-RU" dirty="0" smtClean="0"/>
              <a:t>Она характеризует сумму задолженности в пользу предприятия, представленную финансовыми обязательствами юридических и физических лиц по расчетам за товары, работы, услуги, выданные авансы и т.п.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г)  </a:t>
            </a:r>
            <a:r>
              <a:rPr lang="ru-RU" i="1" dirty="0" smtClean="0"/>
              <a:t>Денежные активы.</a:t>
            </a:r>
          </a:p>
          <a:p>
            <a:pPr>
              <a:buNone/>
            </a:pPr>
            <a:r>
              <a:rPr lang="ru-RU" dirty="0" smtClean="0"/>
              <a:t>д)  </a:t>
            </a:r>
            <a:r>
              <a:rPr lang="ru-RU" i="1" dirty="0" smtClean="0"/>
              <a:t>Прочие Виды оборотных активов. </a:t>
            </a:r>
            <a:r>
              <a:rPr lang="ru-RU" dirty="0" smtClean="0"/>
              <a:t>К ним относятся оборотные активы, не включенные в состав вышерассмотренных их видов, если они отражаются в общей их сумме (расходы будущих периодов и т. п.).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Характер участия в операционном процессе.</a:t>
            </a:r>
            <a:r>
              <a:rPr lang="ru-RU" dirty="0" smtClean="0"/>
              <a:t> В соответствии с этим признаком оборотные активы дифференцируются следующим образом: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i="1" dirty="0" smtClean="0"/>
              <a:t>Оборотные активы, обслуживающие производственный цикл предприятия </a:t>
            </a:r>
            <a:r>
              <a:rPr lang="ru-RU" dirty="0" smtClean="0"/>
              <a:t>(запасы сырья, материалов и полуфабрикатов; объем незавершенного производства, запасы готовой продукции);</a:t>
            </a:r>
          </a:p>
          <a:p>
            <a:pPr>
              <a:buNone/>
            </a:pPr>
            <a:r>
              <a:rPr lang="ru-RU" dirty="0" smtClean="0"/>
              <a:t>б)  </a:t>
            </a:r>
            <a:r>
              <a:rPr lang="ru-RU" i="1" dirty="0" smtClean="0"/>
              <a:t>Оборотные активы, обслуживающие финансовый (денеж­ный) цикл предприятия </a:t>
            </a:r>
            <a:r>
              <a:rPr lang="ru-RU" dirty="0" smtClean="0"/>
              <a:t>(дебиторская задолженность и др.).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2191</Words>
  <Application>Microsoft Office PowerPoint</Application>
  <PresentationFormat>Экран (4:3)</PresentationFormat>
  <Paragraphs>162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Управление оборотными активами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оборотными активами</dc:title>
  <dc:creator>user</dc:creator>
  <cp:lastModifiedBy>Админ</cp:lastModifiedBy>
  <cp:revision>26</cp:revision>
  <dcterms:created xsi:type="dcterms:W3CDTF">2016-08-17T08:13:12Z</dcterms:created>
  <dcterms:modified xsi:type="dcterms:W3CDTF">2020-03-19T11:25:48Z</dcterms:modified>
</cp:coreProperties>
</file>