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19.03.2020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19.03.2020</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19.03.2020</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19.03.2020</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19.03.2020</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19.03.2020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1214422"/>
            <a:ext cx="6172200" cy="1894362"/>
          </a:xfrm>
        </p:spPr>
        <p:txBody>
          <a:bodyPr>
            <a:normAutofit/>
          </a:bodyPr>
          <a:lstStyle/>
          <a:p>
            <a:pPr algn="ctr"/>
            <a:r>
              <a:rPr lang="ru-RU" sz="4400" dirty="0" smtClean="0">
                <a:solidFill>
                  <a:schemeClr val="tx1"/>
                </a:solidFill>
              </a:rPr>
              <a:t>Управление денежным потоком</a:t>
            </a:r>
            <a:endParaRPr lang="ru-RU" sz="4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7972452" cy="6188224"/>
          </a:xfrm>
        </p:spPr>
        <p:txBody>
          <a:bodyPr/>
          <a:lstStyle/>
          <a:p>
            <a:pPr>
              <a:buNone/>
            </a:pPr>
            <a:r>
              <a:rPr lang="ru-RU" dirty="0" smtClean="0"/>
              <a:t>Основными </a:t>
            </a:r>
            <a:r>
              <a:rPr lang="ru-RU" u="sng" dirty="0" smtClean="0"/>
              <a:t>объектами</a:t>
            </a:r>
            <a:r>
              <a:rPr lang="ru-RU" dirty="0" smtClean="0"/>
              <a:t> управления денежными потоками являются:</a:t>
            </a:r>
          </a:p>
          <a:p>
            <a:pPr lvl="0"/>
            <a:r>
              <a:rPr lang="ru-RU" dirty="0" smtClean="0"/>
              <a:t>положительный денежный поток (поступления денежных средств);</a:t>
            </a:r>
          </a:p>
          <a:p>
            <a:pPr lvl="0"/>
            <a:r>
              <a:rPr lang="ru-RU" dirty="0" smtClean="0"/>
              <a:t>отрицательный денежный поток (выбытие денежных средств);</a:t>
            </a:r>
          </a:p>
          <a:p>
            <a:pPr lvl="0"/>
            <a:r>
              <a:rPr lang="ru-RU" dirty="0" smtClean="0"/>
              <a:t>свободный (чистый) денежный поток;</a:t>
            </a:r>
          </a:p>
          <a:p>
            <a:pPr lvl="0"/>
            <a:r>
              <a:rPr lang="ru-RU" dirty="0" smtClean="0"/>
              <a:t>остаток денежных средств.</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8043890" cy="6188224"/>
          </a:xfrm>
        </p:spPr>
        <p:txBody>
          <a:bodyPr/>
          <a:lstStyle/>
          <a:p>
            <a:pPr>
              <a:buNone/>
            </a:pPr>
            <a:r>
              <a:rPr lang="ru-RU" b="1" dirty="0" smtClean="0"/>
              <a:t>3. Методы оценки и анализа денежных потоков</a:t>
            </a:r>
            <a:endParaRPr lang="ru-RU" dirty="0" smtClean="0"/>
          </a:p>
          <a:p>
            <a:pPr marL="0" algn="just">
              <a:buNone/>
            </a:pPr>
            <a:r>
              <a:rPr lang="ru-RU" dirty="0" smtClean="0"/>
              <a:t>1</a:t>
            </a:r>
            <a:r>
              <a:rPr lang="ru-RU" u="sng" dirty="0" smtClean="0"/>
              <a:t>. При </a:t>
            </a:r>
            <a:r>
              <a:rPr lang="ru-RU" i="1" u="sng" dirty="0" smtClean="0"/>
              <a:t>прямом</a:t>
            </a:r>
            <a:r>
              <a:rPr lang="ru-RU" u="sng" dirty="0" smtClean="0"/>
              <a:t> (бухгалтерском) </a:t>
            </a:r>
            <a:r>
              <a:rPr lang="ru-RU" i="1" u="sng" dirty="0" smtClean="0"/>
              <a:t>методе</a:t>
            </a:r>
            <a:r>
              <a:rPr lang="ru-RU" dirty="0" smtClean="0"/>
              <a:t> расчет осуществляется на основе счетов бухгалтерского учета («Расчетный счет» и «Касса»), отражающих прямое движение денежных средств организации. Данный метод основан на анализе денежных средств по статьям прихода и расхода по бухгалтерским проводкам.</a:t>
            </a:r>
          </a:p>
          <a:p>
            <a:pPr marL="0" algn="just">
              <a:buNone/>
            </a:pPr>
            <a:r>
              <a:rPr lang="ru-RU" dirty="0" smtClean="0"/>
              <a:t>Прямой метод направлен на получение данных, характеризующих как валовой, так и чистый денежный поток организации в отчетном периоде. </a:t>
            </a:r>
          </a:p>
          <a:p>
            <a:pPr marL="0" algn="just">
              <a:buNone/>
            </a:pPr>
            <a:r>
              <a:rPr lang="ru-RU" dirty="0" smtClean="0"/>
              <a:t>Форма составления аналитического отчета о движении денежных средств прямым методом представлена в таблице ниже.</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quarter" idx="1"/>
          </p:nvPr>
        </p:nvPicPr>
        <p:blipFill>
          <a:blip r:embed="rId2"/>
          <a:srcRect l="26724" t="22414" r="25862" b="14138"/>
          <a:stretch>
            <a:fillRect/>
          </a:stretch>
        </p:blipFill>
        <p:spPr bwMode="auto">
          <a:xfrm>
            <a:off x="428596" y="142852"/>
            <a:ext cx="8215370" cy="657229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rcRect l="26548" t="23547" r="25664" b="39381"/>
          <a:stretch>
            <a:fillRect/>
          </a:stretch>
        </p:blipFill>
        <p:spPr bwMode="auto">
          <a:xfrm>
            <a:off x="428596" y="0"/>
            <a:ext cx="8001056" cy="285749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26562" t="42500" r="25976" b="27500"/>
          <a:stretch>
            <a:fillRect/>
          </a:stretch>
        </p:blipFill>
        <p:spPr bwMode="auto">
          <a:xfrm>
            <a:off x="428596" y="2857496"/>
            <a:ext cx="8001056" cy="400050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0"/>
            <a:ext cx="8429684" cy="6643710"/>
          </a:xfrm>
        </p:spPr>
        <p:txBody>
          <a:bodyPr>
            <a:normAutofit/>
          </a:bodyPr>
          <a:lstStyle/>
          <a:p>
            <a:pPr marL="0" algn="just">
              <a:buNone/>
            </a:pPr>
            <a:r>
              <a:rPr lang="ru-RU" dirty="0" smtClean="0"/>
              <a:t>При использовании данного метода в долгосрочном планировании </a:t>
            </a:r>
            <a:r>
              <a:rPr lang="ru-RU" i="1" u="sng" dirty="0" smtClean="0"/>
              <a:t>преимуществом</a:t>
            </a:r>
            <a:r>
              <a:rPr lang="ru-RU" dirty="0" smtClean="0"/>
              <a:t> расчета величины чистого денежного потока является возможность оценки ликвидности организации и степени покрытия инвестиционных и финансовых потребностей имеющимися денежными ресурсами.</a:t>
            </a:r>
          </a:p>
          <a:p>
            <a:pPr marL="0" algn="just">
              <a:buNone/>
            </a:pPr>
            <a:r>
              <a:rPr lang="ru-RU" b="1" dirty="0" smtClean="0"/>
              <a:t>2</a:t>
            </a:r>
            <a:r>
              <a:rPr lang="ru-RU" b="1" u="sng" dirty="0" smtClean="0"/>
              <a:t>. Косвенный метод</a:t>
            </a:r>
            <a:r>
              <a:rPr lang="ru-RU" b="1" i="1" u="sng" dirty="0" smtClean="0"/>
              <a:t> </a:t>
            </a:r>
            <a:r>
              <a:rPr lang="ru-RU" dirty="0" smtClean="0"/>
              <a:t>направлен на получение данных, характеризующих чистый денежный поток организации в отчетном периоде. Информационная база для расчета чистого денежного потока — бухгалтерский баланс организации (форма № 1) и отчет о прибылях и убытках (форма № 2).</a:t>
            </a:r>
          </a:p>
          <a:p>
            <a:pPr marL="0" algn="just">
              <a:buNone/>
            </a:pPr>
            <a:r>
              <a:rPr lang="ru-RU" u="sng" dirty="0" smtClean="0"/>
              <a:t>В основе расчетов </a:t>
            </a:r>
            <a:r>
              <a:rPr lang="ru-RU" dirty="0" smtClean="0"/>
              <a:t>— чистая прибыль, амортизационные отчисления, а также изменения величин активов и пассивов организации. При росте пассивов положительные денежные потоки увеличиваются, а при росте активов — уменьшаются. </a:t>
            </a:r>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8043890" cy="6188224"/>
          </a:xfrm>
        </p:spPr>
        <p:txBody>
          <a:bodyPr/>
          <a:lstStyle/>
          <a:p>
            <a:pPr marL="0" algn="just">
              <a:buNone/>
            </a:pPr>
            <a:r>
              <a:rPr lang="ru-RU" dirty="0" smtClean="0"/>
              <a:t>Расчет чистого денежного потока организации косвенным методом осуществляется по видам хозяйственной деятельности и организации в целом. Этот метод позволяет увязать разные виды деятельности организации и установить соотношение между чистой прибылью и изменениями в активах и пассивах баланса организации в отчетном периоде.</a:t>
            </a:r>
          </a:p>
          <a:p>
            <a:pPr marL="0" algn="just">
              <a:buNone/>
            </a:pPr>
            <a:r>
              <a:rPr lang="ru-RU" i="1" u="sng" dirty="0" smtClean="0"/>
              <a:t>Преимуществом</a:t>
            </a:r>
            <a:r>
              <a:rPr lang="ru-RU" u="sng" dirty="0" smtClean="0"/>
              <a:t> косвенного метода </a:t>
            </a:r>
            <a:r>
              <a:rPr lang="ru-RU" dirty="0" smtClean="0"/>
              <a:t>является то, что он позволяет установить соответствие между прибылью и собственными оборотными средствами.</a:t>
            </a:r>
          </a:p>
          <a:p>
            <a:pPr marL="0" algn="just">
              <a:buNone/>
            </a:pPr>
            <a:r>
              <a:rPr lang="ru-RU" dirty="0" smtClean="0"/>
              <a:t>Форма составления аналитического отчёта о движении денежных средств по текущей деятельности (косвенный способ) представлена ниже.</a:t>
            </a:r>
          </a:p>
          <a:p>
            <a:pPr marL="0" algn="just">
              <a:buNone/>
            </a:pPr>
            <a:endParaRPr lang="ru-RU" dirty="0" smtClean="0"/>
          </a:p>
          <a:p>
            <a:endParaRPr lang="ru-RU" dirty="0" smtClean="0"/>
          </a:p>
          <a:p>
            <a:pPr>
              <a:buNone/>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srcRect l="26287" t="48137" r="25755" b="17760"/>
          <a:stretch>
            <a:fillRect/>
          </a:stretch>
        </p:blipFill>
        <p:spPr bwMode="auto">
          <a:xfrm>
            <a:off x="357158" y="0"/>
            <a:ext cx="8358246"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8043890" cy="6259662"/>
          </a:xfrm>
        </p:spPr>
        <p:txBody>
          <a:bodyPr>
            <a:normAutofit/>
          </a:bodyPr>
          <a:lstStyle/>
          <a:p>
            <a:pPr marL="0" algn="just">
              <a:buNone/>
            </a:pPr>
            <a:r>
              <a:rPr lang="ru-RU" dirty="0" smtClean="0"/>
              <a:t>3. С помощью </a:t>
            </a:r>
            <a:r>
              <a:rPr lang="ru-RU" b="1" i="1" u="sng" dirty="0" smtClean="0"/>
              <a:t>метода ликвидного денежного потока</a:t>
            </a:r>
            <a:r>
              <a:rPr lang="ru-RU" b="1" u="sng" dirty="0" smtClean="0"/>
              <a:t>,</a:t>
            </a:r>
            <a:r>
              <a:rPr lang="ru-RU" b="1" dirty="0" smtClean="0"/>
              <a:t> </a:t>
            </a:r>
            <a:r>
              <a:rPr lang="ru-RU" dirty="0" smtClean="0"/>
              <a:t>оценивается финансовое положение организации. Этот метод позволяет оперативно рассчитать величину потока денежных средств в организации и может быть использован для экспресс-диагностики ее финансового состояния.</a:t>
            </a:r>
          </a:p>
          <a:p>
            <a:pPr marL="0" algn="just">
              <a:buNone/>
            </a:pPr>
            <a:r>
              <a:rPr lang="ru-RU" dirty="0" smtClean="0"/>
              <a:t>Ликвидный денежный поток является показателем избыточного или дефицитного сальдо денежных средств организации. </a:t>
            </a:r>
          </a:p>
          <a:p>
            <a:pPr marL="0" algn="just">
              <a:buNone/>
            </a:pPr>
            <a:r>
              <a:rPr lang="ru-RU" dirty="0" smtClean="0"/>
              <a:t>При сравнительном анализе долговых обязательств и остатка денежных средств на начало и конец расчетного периода может возникнуть как избыточный, так и дефицитный ликвидный денежный поток, который рассчитывается по следующей формуле:</a:t>
            </a:r>
          </a:p>
          <a:p>
            <a:pPr>
              <a:buNone/>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357166"/>
            <a:ext cx="8143932" cy="6116786"/>
          </a:xfrm>
        </p:spPr>
        <p:txBody>
          <a:bodyPr/>
          <a:lstStyle/>
          <a:p>
            <a:pPr algn="ctr">
              <a:buNone/>
            </a:pPr>
            <a:endParaRPr lang="ru-RU" sz="2800" b="1" dirty="0" smtClean="0"/>
          </a:p>
          <a:p>
            <a:pPr algn="ctr">
              <a:buNone/>
            </a:pPr>
            <a:r>
              <a:rPr lang="ru-RU" sz="2800" b="1" dirty="0" smtClean="0"/>
              <a:t>ЛДП = (ДК</a:t>
            </a:r>
            <a:r>
              <a:rPr lang="ru-RU" sz="2800" b="1" baseline="-25000" dirty="0" smtClean="0"/>
              <a:t>1 </a:t>
            </a:r>
            <a:r>
              <a:rPr lang="ru-RU" sz="2800" b="1" dirty="0" smtClean="0"/>
              <a:t>+ КК</a:t>
            </a:r>
            <a:r>
              <a:rPr lang="ru-RU" sz="2800" b="1" baseline="-25000" dirty="0" smtClean="0"/>
              <a:t>1 </a:t>
            </a:r>
            <a:r>
              <a:rPr lang="ru-RU" sz="2800" b="1" dirty="0" smtClean="0"/>
              <a:t>– ДС</a:t>
            </a:r>
            <a:r>
              <a:rPr lang="ru-RU" sz="2800" b="1" baseline="-25000" dirty="0" smtClean="0"/>
              <a:t>1</a:t>
            </a:r>
            <a:r>
              <a:rPr lang="ru-RU" sz="2800" b="1" dirty="0" smtClean="0"/>
              <a:t>) - (ДКо + ККо - ДСо),</a:t>
            </a:r>
          </a:p>
          <a:p>
            <a:pPr>
              <a:buNone/>
            </a:pPr>
            <a:endParaRPr lang="ru-RU" dirty="0" smtClean="0"/>
          </a:p>
          <a:p>
            <a:pPr>
              <a:buNone/>
            </a:pPr>
            <a:r>
              <a:rPr lang="ru-RU" dirty="0" smtClean="0"/>
              <a:t>где  </a:t>
            </a:r>
            <a:r>
              <a:rPr lang="ru-RU" b="1" dirty="0" smtClean="0"/>
              <a:t>ДК</a:t>
            </a:r>
            <a:r>
              <a:rPr lang="ru-RU" b="1" baseline="-25000" dirty="0" smtClean="0"/>
              <a:t>1</a:t>
            </a:r>
            <a:r>
              <a:rPr lang="ru-RU" b="1" dirty="0" smtClean="0"/>
              <a:t>, ДКо </a:t>
            </a:r>
            <a:r>
              <a:rPr lang="ru-RU" dirty="0" smtClean="0"/>
              <a:t>— долгосрочные кредиты и займы на конец и начало рас­четного периода;</a:t>
            </a:r>
          </a:p>
          <a:p>
            <a:pPr>
              <a:buNone/>
            </a:pPr>
            <a:r>
              <a:rPr lang="ru-RU" b="1" dirty="0" smtClean="0"/>
              <a:t>КК</a:t>
            </a:r>
            <a:r>
              <a:rPr lang="ru-RU" b="1" baseline="-25000" dirty="0" smtClean="0"/>
              <a:t>1</a:t>
            </a:r>
            <a:r>
              <a:rPr lang="ru-RU" b="1" dirty="0" smtClean="0"/>
              <a:t>, КК</a:t>
            </a:r>
            <a:r>
              <a:rPr lang="ru-RU" b="1" baseline="-25000" dirty="0" smtClean="0"/>
              <a:t>о</a:t>
            </a:r>
            <a:r>
              <a:rPr lang="ru-RU" b="1" dirty="0" smtClean="0"/>
              <a:t> </a:t>
            </a:r>
            <a:r>
              <a:rPr lang="ru-RU" dirty="0" smtClean="0"/>
              <a:t>— краткосрочные кредиты и займы на конец и начало расчетного периода;</a:t>
            </a:r>
          </a:p>
          <a:p>
            <a:pPr>
              <a:buNone/>
            </a:pPr>
            <a:r>
              <a:rPr lang="ru-RU" b="1" dirty="0" smtClean="0"/>
              <a:t>ДС</a:t>
            </a:r>
            <a:r>
              <a:rPr lang="ru-RU" b="1" baseline="-25000" dirty="0" smtClean="0"/>
              <a:t>1</a:t>
            </a:r>
            <a:r>
              <a:rPr lang="ru-RU" b="1" dirty="0" smtClean="0"/>
              <a:t>, ДС</a:t>
            </a:r>
            <a:r>
              <a:rPr lang="ru-RU" b="1" baseline="-25000" dirty="0" smtClean="0"/>
              <a:t>о</a:t>
            </a:r>
            <a:r>
              <a:rPr lang="ru-RU" b="1" dirty="0" smtClean="0"/>
              <a:t> </a:t>
            </a:r>
            <a:r>
              <a:rPr lang="ru-RU" dirty="0" smtClean="0"/>
              <a:t>— остаток денежных средств, находящийся в кассе, на расчетных и валютных счетах в банках на конец и на­чало расчетного периода.</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143932" cy="6188224"/>
          </a:xfrm>
        </p:spPr>
        <p:txBody>
          <a:bodyPr/>
          <a:lstStyle/>
          <a:p>
            <a:pPr marL="0" algn="just">
              <a:buNone/>
            </a:pPr>
            <a:r>
              <a:rPr lang="ru-RU" dirty="0" smtClean="0"/>
              <a:t>Отличие показателя ликвидного денежного потока от других показателей ликвидности (абсолютной, текущей и общей) состоит в том, что коэффициенты ликвидности отражают способность организации погашать свои обязательства перед внешними кредиторами, а ликвидный денежный поток характеризует абсолютную величину денежных средств, получаемых от собственной деятельности. Именно поэтому он является более «внутренним» показателем, выражающим результативность работы организации и так важен для потенциальных инвесторов и кредиторов</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04"/>
            <a:ext cx="8043890" cy="6045348"/>
          </a:xfrm>
        </p:spPr>
        <p:txBody>
          <a:bodyPr/>
          <a:lstStyle/>
          <a:p>
            <a:pPr>
              <a:buNone/>
            </a:pPr>
            <a:r>
              <a:rPr lang="ru-RU" b="1" dirty="0" smtClean="0"/>
              <a:t>1. Денежный поток: понятие и классификация.</a:t>
            </a:r>
          </a:p>
          <a:p>
            <a:pPr>
              <a:buNone/>
            </a:pPr>
            <a:r>
              <a:rPr lang="ru-RU" b="1" dirty="0" smtClean="0"/>
              <a:t>2. Принципы управления денежным потоком.</a:t>
            </a:r>
          </a:p>
          <a:p>
            <a:pPr>
              <a:buNone/>
            </a:pPr>
            <a:r>
              <a:rPr lang="ru-RU" b="1" dirty="0" smtClean="0"/>
              <a:t>3. Методы управления денежным потоком.</a:t>
            </a:r>
          </a:p>
          <a:p>
            <a:pPr>
              <a:buNone/>
            </a:pPr>
            <a:r>
              <a:rPr lang="ru-RU" b="1" dirty="0" smtClean="0"/>
              <a:t>4. Оптимизация остатка денежных средств.</a:t>
            </a:r>
          </a:p>
          <a:p>
            <a:pPr>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42852"/>
            <a:ext cx="8215370" cy="6331100"/>
          </a:xfrm>
        </p:spPr>
        <p:txBody>
          <a:bodyPr/>
          <a:lstStyle/>
          <a:p>
            <a:pPr marL="0" algn="just">
              <a:buNone/>
            </a:pPr>
            <a:r>
              <a:rPr lang="ru-RU" i="1" dirty="0" smtClean="0"/>
              <a:t>Для определения сбалансированности денежных потоков по объему и во времени рассчитывается </a:t>
            </a:r>
            <a:r>
              <a:rPr lang="ru-RU" dirty="0" smtClean="0"/>
              <a:t>коэффициент корреляции положительных </a:t>
            </a:r>
            <a:r>
              <a:rPr lang="ru-RU" b="1" dirty="0" smtClean="0"/>
              <a:t>(ПДП)</a:t>
            </a:r>
            <a:r>
              <a:rPr lang="ru-RU" b="1" i="1" dirty="0" smtClean="0"/>
              <a:t> </a:t>
            </a:r>
            <a:r>
              <a:rPr lang="ru-RU" i="1" dirty="0" smtClean="0"/>
              <a:t>и </a:t>
            </a:r>
            <a:r>
              <a:rPr lang="ru-RU" dirty="0" smtClean="0"/>
              <a:t>отрицательных</a:t>
            </a:r>
            <a:r>
              <a:rPr lang="ru-RU" i="1" dirty="0" smtClean="0"/>
              <a:t> </a:t>
            </a:r>
            <a:r>
              <a:rPr lang="ru-RU" b="1" i="1" dirty="0" smtClean="0"/>
              <a:t>(</a:t>
            </a:r>
            <a:r>
              <a:rPr lang="ru-RU" b="1" dirty="0" smtClean="0"/>
              <a:t>ОДП) </a:t>
            </a:r>
            <a:r>
              <a:rPr lang="ru-RU" dirty="0" smtClean="0"/>
              <a:t>денежных потоков организаций</a:t>
            </a:r>
            <a:r>
              <a:rPr lang="ru-RU" i="1" dirty="0" smtClean="0"/>
              <a:t> по следующей формуле:</a:t>
            </a:r>
          </a:p>
          <a:p>
            <a:pPr marL="0" algn="just">
              <a:buNone/>
            </a:pPr>
            <a:endParaRPr lang="ru-RU" dirty="0" smtClean="0"/>
          </a:p>
          <a:p>
            <a:r>
              <a:rPr lang="ru-RU" dirty="0" smtClean="0"/>
              <a:t> </a:t>
            </a:r>
          </a:p>
          <a:p>
            <a:endParaRPr lang="ru-RU" dirty="0"/>
          </a:p>
        </p:txBody>
      </p:sp>
      <p:pic>
        <p:nvPicPr>
          <p:cNvPr id="4" name="Рисунок 3"/>
          <p:cNvPicPr/>
          <p:nvPr/>
        </p:nvPicPr>
        <p:blipFill>
          <a:blip r:embed="rId2"/>
          <a:srcRect l="17270" t="17256" r="53900" b="70894"/>
          <a:stretch>
            <a:fillRect/>
          </a:stretch>
        </p:blipFill>
        <p:spPr bwMode="auto">
          <a:xfrm>
            <a:off x="357158" y="2285992"/>
            <a:ext cx="7858180" cy="407196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259662"/>
          </a:xfrm>
        </p:spPr>
        <p:txBody>
          <a:bodyPr/>
          <a:lstStyle/>
          <a:p>
            <a:pPr marL="0" algn="just">
              <a:buNone/>
            </a:pPr>
            <a:r>
              <a:rPr lang="ru-RU" u="sng" dirty="0" smtClean="0"/>
              <a:t>Коэффициент равномерности </a:t>
            </a:r>
            <a:r>
              <a:rPr lang="ru-RU" b="1" dirty="0" smtClean="0"/>
              <a:t>(</a:t>
            </a:r>
            <a:r>
              <a:rPr lang="ru-RU" b="1" dirty="0" err="1" smtClean="0"/>
              <a:t>К</a:t>
            </a:r>
            <a:r>
              <a:rPr lang="ru-RU" b="1" baseline="-25000" dirty="0" err="1" smtClean="0"/>
              <a:t>равн</a:t>
            </a:r>
            <a:r>
              <a:rPr lang="ru-RU" b="1" dirty="0" smtClean="0"/>
              <a:t>) </a:t>
            </a:r>
            <a:r>
              <a:rPr lang="ru-RU" dirty="0" smtClean="0"/>
              <a:t>распределения объемов притока и оттока денежных средств по временным промежуткам:</a:t>
            </a:r>
          </a:p>
          <a:p>
            <a:pPr marL="0" algn="just">
              <a:buNone/>
            </a:pPr>
            <a:endParaRPr lang="ru-RU" dirty="0" smtClean="0"/>
          </a:p>
          <a:p>
            <a:pPr>
              <a:buNone/>
            </a:pPr>
            <a:endParaRPr lang="ru-RU" dirty="0"/>
          </a:p>
        </p:txBody>
      </p:sp>
      <p:pic>
        <p:nvPicPr>
          <p:cNvPr id="4" name="Рисунок 3"/>
          <p:cNvPicPr/>
          <p:nvPr/>
        </p:nvPicPr>
        <p:blipFill>
          <a:blip r:embed="rId2"/>
          <a:srcRect l="18941" t="81737" r="54875" b="13140"/>
          <a:stretch>
            <a:fillRect/>
          </a:stretch>
        </p:blipFill>
        <p:spPr bwMode="auto">
          <a:xfrm>
            <a:off x="1142976" y="1571612"/>
            <a:ext cx="6357982" cy="1571636"/>
          </a:xfrm>
          <a:prstGeom prst="rect">
            <a:avLst/>
          </a:prstGeom>
          <a:noFill/>
          <a:ln w="9525">
            <a:noFill/>
            <a:miter lim="800000"/>
            <a:headEnd/>
            <a:tailEnd/>
          </a:ln>
        </p:spPr>
      </p:pic>
      <p:pic>
        <p:nvPicPr>
          <p:cNvPr id="5" name="Рисунок 4"/>
          <p:cNvPicPr/>
          <p:nvPr/>
        </p:nvPicPr>
        <p:blipFill>
          <a:blip r:embed="rId2"/>
          <a:srcRect l="51950" t="17372" r="16852" b="63252"/>
          <a:stretch>
            <a:fillRect/>
          </a:stretch>
        </p:blipFill>
        <p:spPr bwMode="auto">
          <a:xfrm>
            <a:off x="857224" y="3214686"/>
            <a:ext cx="7143800" cy="342902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8043890" cy="6259662"/>
          </a:xfrm>
        </p:spPr>
        <p:txBody>
          <a:bodyPr/>
          <a:lstStyle/>
          <a:p>
            <a:pPr marL="0" algn="just">
              <a:buNone/>
            </a:pPr>
            <a:r>
              <a:rPr lang="ru-RU" u="sng" dirty="0" smtClean="0"/>
              <a:t>Коэффициент равномерности </a:t>
            </a:r>
            <a:r>
              <a:rPr lang="ru-RU" dirty="0" smtClean="0"/>
              <a:t>характеризует относительную величину среднеквадратических отклонений фактических значений показателей от их среднеарифметического значения. </a:t>
            </a:r>
          </a:p>
          <a:p>
            <a:pPr marL="0" algn="just">
              <a:buNone/>
            </a:pPr>
            <a:endParaRPr lang="ru-RU" dirty="0" smtClean="0"/>
          </a:p>
          <a:p>
            <a:pPr marL="0" algn="just">
              <a:buNone/>
            </a:pPr>
            <a:r>
              <a:rPr lang="ru-RU" dirty="0" smtClean="0"/>
              <a:t>Он </a:t>
            </a:r>
            <a:r>
              <a:rPr lang="ru-RU" u="sng" dirty="0" smtClean="0"/>
              <a:t>показывает</a:t>
            </a:r>
            <a:r>
              <a:rPr lang="ru-RU" dirty="0" smtClean="0"/>
              <a:t> характер колебаний абсолютных и относительных величин денежных потоков по объему и определяет максимальные значения «пиков» отклонений от средних величин денежных потоков.</a:t>
            </a:r>
          </a:p>
          <a:p>
            <a:pPr>
              <a:buNone/>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214290"/>
            <a:ext cx="8001056" cy="6357982"/>
          </a:xfrm>
        </p:spPr>
        <p:txBody>
          <a:bodyPr>
            <a:normAutofit lnSpcReduction="10000"/>
          </a:bodyPr>
          <a:lstStyle/>
          <a:p>
            <a:pPr>
              <a:buNone/>
            </a:pPr>
            <a:r>
              <a:rPr lang="ru-RU" b="1" dirty="0" smtClean="0"/>
              <a:t>4. Оптимизация остатка денежных средств.</a:t>
            </a:r>
            <a:endParaRPr lang="ru-RU" dirty="0" smtClean="0"/>
          </a:p>
          <a:p>
            <a:pPr marL="0" algn="just">
              <a:buNone/>
            </a:pPr>
            <a:r>
              <a:rPr lang="ru-RU" dirty="0" smtClean="0"/>
              <a:t>Существует несколько основных методов расчета оптимального остатка денежных средств:</a:t>
            </a:r>
          </a:p>
          <a:p>
            <a:pPr marL="0" algn="just"/>
            <a:r>
              <a:rPr lang="ru-RU" dirty="0" smtClean="0"/>
              <a:t>модель Баумоля;</a:t>
            </a:r>
          </a:p>
          <a:p>
            <a:pPr marL="0" algn="just"/>
            <a:r>
              <a:rPr lang="ru-RU" dirty="0" smtClean="0"/>
              <a:t> модель Миллера — Орра;</a:t>
            </a:r>
          </a:p>
          <a:p>
            <a:pPr marL="0" algn="just"/>
            <a:r>
              <a:rPr lang="ru-RU" dirty="0" smtClean="0"/>
              <a:t> модель Стоуна .</a:t>
            </a:r>
          </a:p>
          <a:p>
            <a:pPr marL="0" algn="just">
              <a:buNone/>
            </a:pPr>
            <a:r>
              <a:rPr lang="ru-RU" u="sng" dirty="0" smtClean="0"/>
              <a:t>При построении </a:t>
            </a:r>
            <a:r>
              <a:rPr lang="ru-RU" i="1" u="sng" dirty="0" smtClean="0"/>
              <a:t>модели Баумоля</a:t>
            </a:r>
            <a:r>
              <a:rPr lang="ru-RU" u="sng" dirty="0" smtClean="0"/>
              <a:t> учитывают несколько ограничений</a:t>
            </a:r>
            <a:r>
              <a:rPr lang="ru-RU" dirty="0" smtClean="0"/>
              <a:t>:</a:t>
            </a:r>
          </a:p>
          <a:p>
            <a:pPr marL="0" lvl="0" algn="just"/>
            <a:r>
              <a:rPr lang="ru-RU" dirty="0" smtClean="0"/>
              <a:t>на данном отрезке времени потребность организации в денежных средствах постоянная, ее можно спрогнозировать;</a:t>
            </a:r>
          </a:p>
          <a:p>
            <a:pPr marL="0" lvl="0" algn="just"/>
            <a:r>
              <a:rPr lang="ru-RU" dirty="0" smtClean="0"/>
              <a:t>все поступающие средства от реализации продукции организация вкладывает в краткосрочные ценные бумаги. Как только остаток денежных средств падает до неприемлемо малого уровня, организация продает часть ценных бумаг;</a:t>
            </a:r>
          </a:p>
          <a:p>
            <a:pPr>
              <a:buNone/>
            </a:pP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972452" cy="6259662"/>
          </a:xfrm>
        </p:spPr>
        <p:txBody>
          <a:bodyPr/>
          <a:lstStyle/>
          <a:p>
            <a:pPr lvl="0" algn="just"/>
            <a:r>
              <a:rPr lang="ru-RU" dirty="0" smtClean="0"/>
              <a:t>постоянными, а следовательно, и планируемыми считаются поступления и выплаты организации, что позволяет вычислить чистый денежный поток;</a:t>
            </a:r>
          </a:p>
          <a:p>
            <a:pPr lvl="0" algn="just"/>
            <a:r>
              <a:rPr lang="ru-RU" dirty="0" smtClean="0"/>
              <a:t>поддается расчету уровень затрат, связанных с превращением ценных бумаг и других финансовых инструментов в наличные деньги, а также потери от упущенной выгоды в виде процентов за предполагаемые вложения свободных средств.</a:t>
            </a:r>
          </a:p>
          <a:p>
            <a:pPr algn="just">
              <a:buNone/>
            </a:pPr>
            <a:endParaRPr lang="ru-RU" dirty="0" smtClean="0"/>
          </a:p>
          <a:p>
            <a:pPr algn="just">
              <a:buNone/>
            </a:pPr>
            <a:r>
              <a:rPr lang="ru-RU" b="1" dirty="0" smtClean="0"/>
              <a:t>Величина денежных средств, полученная от перевода ценных бумаг в наличные деньги, рассчитывается по формуле:</a:t>
            </a:r>
          </a:p>
          <a:p>
            <a:pPr>
              <a:buNone/>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sz="quarter" idx="1"/>
          </p:nvPr>
        </p:nvPicPr>
        <p:blipFill>
          <a:blip r:embed="rId2"/>
          <a:srcRect l="52089" t="16926" r="18803" b="56125"/>
          <a:stretch>
            <a:fillRect/>
          </a:stretch>
        </p:blipFill>
        <p:spPr bwMode="auto">
          <a:xfrm>
            <a:off x="642910" y="285728"/>
            <a:ext cx="7500989" cy="628654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7972452" cy="6188224"/>
          </a:xfrm>
        </p:spPr>
        <p:txBody>
          <a:bodyPr/>
          <a:lstStyle/>
          <a:p>
            <a:pPr marL="0" algn="just">
              <a:buNone/>
            </a:pPr>
            <a:r>
              <a:rPr lang="ru-RU" u="sng" dirty="0" smtClean="0"/>
              <a:t>Модель Баумоля </a:t>
            </a:r>
            <a:r>
              <a:rPr lang="ru-RU" dirty="0" smtClean="0"/>
              <a:t>наиболее проста в расчете и применяется теми хозяйствующими субъектами, у которых расходы достаточно стабильны и предсказуемы. На практике это встречается очень редко, так как величина остатка денежных средств на расчетном счете подвержена случайным изменениям с широким диапазоном колебаний.</a:t>
            </a:r>
          </a:p>
          <a:p>
            <a:pPr marL="0" algn="just">
              <a:buNone/>
            </a:pPr>
            <a:r>
              <a:rPr lang="ru-RU" dirty="0" smtClean="0"/>
              <a:t>В условиях непредсказуемости ежедневных поступлений или выплат денежных средств организацией используется </a:t>
            </a:r>
            <a:r>
              <a:rPr lang="ru-RU" i="1" u="sng" dirty="0" smtClean="0"/>
              <a:t>модель Миллера — Орра.</a:t>
            </a:r>
            <a:endParaRPr lang="ru-RU" u="sng" dirty="0" smtClean="0"/>
          </a:p>
          <a:p>
            <a:pPr marL="0" algn="just">
              <a:buNone/>
            </a:pPr>
            <a:r>
              <a:rPr lang="ru-RU" dirty="0" smtClean="0"/>
              <a:t>Действия финансовых служб при управлении остатком денежных средств по модели Миллера — Орра осуществляются по следующему алгоритму: остаток денежных средств на счете постоянно меняется, достигая верхнего предела. </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972452" cy="6429420"/>
          </a:xfrm>
        </p:spPr>
        <p:txBody>
          <a:bodyPr/>
          <a:lstStyle/>
          <a:p>
            <a:pPr marL="0" algn="just">
              <a:buNone/>
            </a:pPr>
            <a:r>
              <a:rPr lang="ru-RU" dirty="0" smtClean="0"/>
              <a:t>При его достижении финансовый менеджер конвертирует такое количество ценных бумаг, при котором запас денежных средств достигает точки возврата. В случае, когда запас денежных средств доходит до нижнего предела, финансовый менеджер реализует приобретенные ранее ценные бумаги для достижения нормального уровня остатка денежных средств. При использовании данной модели следует учесть допущение, что расходы по покупке и продаже ценных бумаг фиксированы и равны между собой.</a:t>
            </a:r>
          </a:p>
          <a:p>
            <a:pPr>
              <a:buNone/>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sz="quarter" idx="1"/>
          </p:nvPr>
        </p:nvPicPr>
        <p:blipFill>
          <a:blip r:embed="rId2"/>
          <a:srcRect l="17131" t="51893" r="52507" b="13363"/>
          <a:stretch>
            <a:fillRect/>
          </a:stretch>
        </p:blipFill>
        <p:spPr bwMode="auto">
          <a:xfrm>
            <a:off x="857224" y="0"/>
            <a:ext cx="7429552" cy="4929198"/>
          </a:xfrm>
          <a:prstGeom prst="rect">
            <a:avLst/>
          </a:prstGeom>
          <a:noFill/>
          <a:ln w="9525">
            <a:noFill/>
            <a:miter lim="800000"/>
            <a:headEnd/>
            <a:tailEnd/>
          </a:ln>
        </p:spPr>
      </p:pic>
      <p:pic>
        <p:nvPicPr>
          <p:cNvPr id="5" name="Рисунок 4"/>
          <p:cNvPicPr/>
          <p:nvPr/>
        </p:nvPicPr>
        <p:blipFill>
          <a:blip r:embed="rId2"/>
          <a:srcRect l="53064" t="17818" r="17967" b="73496"/>
          <a:stretch>
            <a:fillRect/>
          </a:stretch>
        </p:blipFill>
        <p:spPr bwMode="auto">
          <a:xfrm>
            <a:off x="1357290" y="4857760"/>
            <a:ext cx="6786610" cy="17145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8043890" cy="6259662"/>
          </a:xfrm>
        </p:spPr>
        <p:txBody>
          <a:bodyPr>
            <a:normAutofit lnSpcReduction="10000"/>
          </a:bodyPr>
          <a:lstStyle/>
          <a:p>
            <a:pPr marL="457200" indent="-457200">
              <a:buNone/>
            </a:pPr>
            <a:r>
              <a:rPr lang="ru-RU" b="1" dirty="0" smtClean="0"/>
              <a:t>1. Денежный поток: понятие и классификация.</a:t>
            </a:r>
          </a:p>
          <a:p>
            <a:pPr>
              <a:buNone/>
            </a:pPr>
            <a:r>
              <a:rPr lang="ru-RU" u="sng" dirty="0" smtClean="0"/>
              <a:t>Денежный поток («</a:t>
            </a:r>
            <a:r>
              <a:rPr lang="en-US" u="sng" dirty="0" smtClean="0"/>
              <a:t>cash</a:t>
            </a:r>
            <a:r>
              <a:rPr lang="ru-RU" u="sng" dirty="0" smtClean="0"/>
              <a:t>-</a:t>
            </a:r>
            <a:r>
              <a:rPr lang="en-US" u="sng" dirty="0" smtClean="0"/>
              <a:t>flow</a:t>
            </a:r>
            <a:r>
              <a:rPr lang="ru-RU" u="sng" dirty="0" smtClean="0"/>
              <a:t>») организации </a:t>
            </a:r>
            <a:r>
              <a:rPr lang="ru-RU" dirty="0" smtClean="0"/>
              <a:t>представляет собой совокупность поступлений (притоков) и выплат (оттоков) денежных средств за определенный период времени.</a:t>
            </a:r>
          </a:p>
          <a:p>
            <a:pPr>
              <a:buNone/>
            </a:pPr>
            <a:r>
              <a:rPr lang="ru-RU" dirty="0" smtClean="0"/>
              <a:t>Конечное состояние денежных средств выражается следующей формулой:</a:t>
            </a:r>
          </a:p>
          <a:p>
            <a:pPr algn="ctr">
              <a:buNone/>
            </a:pPr>
            <a:r>
              <a:rPr lang="ru-RU" b="1" dirty="0" smtClean="0"/>
              <a:t>Д' = Д + </a:t>
            </a:r>
            <a:r>
              <a:rPr lang="el-GR" b="1" dirty="0" smtClean="0">
                <a:latin typeface="Times New Roman"/>
                <a:cs typeface="Times New Roman"/>
              </a:rPr>
              <a:t>Δ</a:t>
            </a:r>
            <a:r>
              <a:rPr lang="ru-RU" b="1" dirty="0" smtClean="0"/>
              <a:t>Д,</a:t>
            </a:r>
          </a:p>
          <a:p>
            <a:pPr>
              <a:buNone/>
            </a:pPr>
            <a:r>
              <a:rPr lang="ru-RU" dirty="0" smtClean="0"/>
              <a:t>где </a:t>
            </a:r>
            <a:r>
              <a:rPr lang="ru-RU" b="1" dirty="0" smtClean="0"/>
              <a:t>Д </a:t>
            </a:r>
            <a:r>
              <a:rPr lang="ru-RU" dirty="0" smtClean="0"/>
              <a:t>— первоначально авансированные в производство денежные средства; </a:t>
            </a:r>
          </a:p>
          <a:p>
            <a:pPr>
              <a:buNone/>
            </a:pPr>
            <a:r>
              <a:rPr lang="el-GR" b="1" dirty="0" smtClean="0">
                <a:latin typeface="Times New Roman"/>
                <a:cs typeface="Times New Roman"/>
              </a:rPr>
              <a:t>Δ </a:t>
            </a:r>
            <a:r>
              <a:rPr lang="ru-RU" b="1" dirty="0" smtClean="0"/>
              <a:t>Д </a:t>
            </a:r>
            <a:r>
              <a:rPr lang="ru-RU" dirty="0" smtClean="0"/>
              <a:t>— увеличение величины первоначально авансированных денежных средств в результате производства товаров (работ, услуг).</a:t>
            </a:r>
          </a:p>
          <a:p>
            <a:pPr marL="0" algn="just">
              <a:buNone/>
            </a:pPr>
            <a:r>
              <a:rPr lang="ru-RU" dirty="0" smtClean="0"/>
              <a:t>При </a:t>
            </a:r>
            <a:r>
              <a:rPr lang="el-GR" b="1" dirty="0" smtClean="0">
                <a:latin typeface="Times New Roman"/>
                <a:cs typeface="Times New Roman"/>
              </a:rPr>
              <a:t>Δ </a:t>
            </a:r>
            <a:r>
              <a:rPr lang="ru-RU" b="1" dirty="0" smtClean="0"/>
              <a:t>Д &gt; 0 </a:t>
            </a:r>
            <a:r>
              <a:rPr lang="ru-RU" dirty="0" smtClean="0"/>
              <a:t>первоначально авансированные денежные средства увеличиваются на сумму прибыли; при </a:t>
            </a:r>
            <a:r>
              <a:rPr lang="el-GR" b="1" dirty="0" smtClean="0">
                <a:latin typeface="Times New Roman"/>
                <a:cs typeface="Times New Roman"/>
              </a:rPr>
              <a:t>Δ </a:t>
            </a:r>
            <a:r>
              <a:rPr lang="ru-RU" b="1" dirty="0" smtClean="0"/>
              <a:t>Д &lt; 0 </a:t>
            </a:r>
            <a:r>
              <a:rPr lang="ru-RU" dirty="0" smtClean="0"/>
              <a:t>организация является нерентабельной (убыточной).</a:t>
            </a:r>
          </a:p>
          <a:p>
            <a:pPr marL="457200" indent="-457200">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a:srcRect l="49821" t="18729" r="21505" b="22489"/>
          <a:stretch>
            <a:fillRect/>
          </a:stretch>
        </p:blipFill>
        <p:spPr bwMode="auto">
          <a:xfrm>
            <a:off x="1285852" y="0"/>
            <a:ext cx="678661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42852"/>
            <a:ext cx="8215370" cy="6429420"/>
          </a:xfrm>
        </p:spPr>
        <p:txBody>
          <a:bodyPr>
            <a:normAutofit lnSpcReduction="10000"/>
          </a:bodyPr>
          <a:lstStyle/>
          <a:p>
            <a:pPr marL="0" algn="just">
              <a:buNone/>
            </a:pPr>
            <a:r>
              <a:rPr lang="ru-RU" dirty="0" smtClean="0"/>
              <a:t>На практике самой распространенной является классификация денежных потоков по </a:t>
            </a:r>
            <a:r>
              <a:rPr lang="ru-RU" u="sng" dirty="0" smtClean="0"/>
              <a:t>видам хозяйственной деятельности:</a:t>
            </a:r>
          </a:p>
          <a:p>
            <a:pPr marL="0" lvl="0" algn="just"/>
            <a:r>
              <a:rPr lang="ru-RU" i="1" dirty="0" smtClean="0"/>
              <a:t>текущая деятельность</a:t>
            </a:r>
            <a:r>
              <a:rPr lang="ru-RU" dirty="0" smtClean="0"/>
              <a:t> — деятельность организации, преследующая извлечение прибыли в качестве основной цели производства продукции, выполнение работ, оказание услуг;</a:t>
            </a:r>
          </a:p>
          <a:p>
            <a:pPr marL="0" lvl="0" algn="just"/>
            <a:r>
              <a:rPr lang="ru-RU" i="1" dirty="0" smtClean="0"/>
              <a:t>инвестиционная деятельность</a:t>
            </a:r>
            <a:r>
              <a:rPr lang="ru-RU" dirty="0" smtClean="0"/>
              <a:t> — деятельность организации, связанная с капитальными вложениями во внеоборотные активы, а также с их продажей, осуществлением долгосрочных финансовых вложений в другие организации, выпуском ценных бумаг долгосрочного характера;</a:t>
            </a:r>
          </a:p>
          <a:p>
            <a:pPr marL="0" lvl="0" algn="just"/>
            <a:r>
              <a:rPr lang="ru-RU" i="1" dirty="0" smtClean="0"/>
              <a:t>финансовая деятельность —</a:t>
            </a:r>
            <a:r>
              <a:rPr lang="ru-RU" dirty="0" smtClean="0"/>
              <a:t> деятельность организации, связанная с осуществлением краткосрочных финансовых вложений, выпуском ценных бумаг краткосрочного характера, погашением ранее приобретенных краткосрочных облигаций и т.п.</a:t>
            </a: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7972452" cy="6116786"/>
          </a:xfrm>
        </p:spPr>
        <p:txBody>
          <a:bodyPr/>
          <a:lstStyle/>
          <a:p>
            <a:pPr>
              <a:buNone/>
            </a:pPr>
            <a:r>
              <a:rPr lang="ru-RU" i="1" u="sng" dirty="0" smtClean="0"/>
              <a:t>Свободный денежный поток</a:t>
            </a:r>
            <a:r>
              <a:rPr lang="ru-RU" u="sng" dirty="0" smtClean="0"/>
              <a:t> </a:t>
            </a:r>
            <a:r>
              <a:rPr lang="ru-RU" dirty="0" smtClean="0"/>
              <a:t>представляет собой излишек денежных средств от производственно-инвестиционной деятельности, доступный для распределения между всеми инвесторами (акционерами и кредиторами). Эта разница между денежным потоком от основной деятельности и величиной валовых инвестиций используется в следующих направлениях:</a:t>
            </a:r>
          </a:p>
          <a:p>
            <a:pPr lvl="0"/>
            <a:r>
              <a:rPr lang="ru-RU" dirty="0" smtClean="0"/>
              <a:t>на выплату процентов кредиторам (из чистой прибыли);</a:t>
            </a:r>
          </a:p>
          <a:p>
            <a:pPr lvl="0"/>
            <a:r>
              <a:rPr lang="ru-RU" dirty="0" smtClean="0"/>
              <a:t>на погашение основной суммы долга;</a:t>
            </a:r>
          </a:p>
          <a:p>
            <a:pPr lvl="0"/>
            <a:r>
              <a:rPr lang="ru-RU" dirty="0" smtClean="0"/>
              <a:t>на выплату дивидендов акционерам;</a:t>
            </a:r>
          </a:p>
          <a:p>
            <a:pPr lvl="0"/>
            <a:r>
              <a:rPr lang="ru-RU" dirty="0" smtClean="0"/>
              <a:t>на выкуп акций у акционеров;</a:t>
            </a:r>
          </a:p>
          <a:p>
            <a:pPr lvl="0"/>
            <a:r>
              <a:rPr lang="ru-RU" dirty="0" smtClean="0"/>
              <a:t>на вложение средств в ликвидные ценные бумаги.</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8043890" cy="6188224"/>
          </a:xfrm>
        </p:spPr>
        <p:txBody>
          <a:bodyPr/>
          <a:lstStyle/>
          <a:p>
            <a:pPr marL="0" algn="just">
              <a:buNone/>
            </a:pPr>
            <a:r>
              <a:rPr lang="ru-RU" i="1" u="sng" dirty="0" smtClean="0"/>
              <a:t>Валовой денежный поток</a:t>
            </a:r>
            <a:r>
              <a:rPr lang="ru-RU" u="sng" dirty="0" smtClean="0"/>
              <a:t> </a:t>
            </a:r>
            <a:r>
              <a:rPr lang="ru-RU" dirty="0" smtClean="0"/>
              <a:t>— совокупный поток денежных средств, создаваемый организацией и доступный для реинвестирования на поддержание и развитие бизнеса.</a:t>
            </a:r>
          </a:p>
          <a:p>
            <a:pPr marL="0" algn="just">
              <a:buNone/>
            </a:pPr>
            <a:r>
              <a:rPr lang="ru-RU" i="1" u="sng" dirty="0" smtClean="0"/>
              <a:t>Оптимальный денежный поток </a:t>
            </a:r>
            <a:r>
              <a:rPr lang="ru-RU" dirty="0" smtClean="0"/>
              <a:t>характеризуется сбалансированностью поступления и использования денежных средств. Он способствует формированию оптимального остатка денежных средств на расчетном счете, величина которого предусматривает, с одной стороны, поддержание платежеспособности, с другой — рациональное их использование.</a:t>
            </a: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972452" cy="6357982"/>
          </a:xfrm>
        </p:spPr>
        <p:txBody>
          <a:bodyPr>
            <a:normAutofit lnSpcReduction="10000"/>
          </a:bodyPr>
          <a:lstStyle/>
          <a:p>
            <a:pPr>
              <a:buNone/>
            </a:pPr>
            <a:r>
              <a:rPr lang="ru-RU" b="1" dirty="0" smtClean="0"/>
              <a:t>2. Принципы управления денежным потоком</a:t>
            </a:r>
            <a:endParaRPr lang="ru-RU" dirty="0" smtClean="0"/>
          </a:p>
          <a:p>
            <a:pPr>
              <a:buNone/>
            </a:pPr>
            <a:r>
              <a:rPr lang="ru-RU" dirty="0" smtClean="0"/>
              <a:t>Управление денежными потоками организации базируется на следующих </a:t>
            </a:r>
            <a:r>
              <a:rPr lang="ru-RU" u="sng" dirty="0" smtClean="0"/>
              <a:t>принципах:</a:t>
            </a:r>
          </a:p>
          <a:p>
            <a:pPr lvl="0"/>
            <a:r>
              <a:rPr lang="ru-RU" i="1" dirty="0" smtClean="0"/>
              <a:t>информационной достоверности</a:t>
            </a:r>
            <a:r>
              <a:rPr lang="ru-RU" dirty="0" smtClean="0"/>
              <a:t> — процесс управления должен быть обеспечен необходимой информационной базой по форме финансовой отчетности № 4 «Отчет о движении денежных средств»;</a:t>
            </a:r>
          </a:p>
          <a:p>
            <a:pPr lvl="0"/>
            <a:r>
              <a:rPr lang="ru-RU" i="1" dirty="0" smtClean="0"/>
              <a:t>сбалансированности,</a:t>
            </a:r>
            <a:r>
              <a:rPr lang="ru-RU" dirty="0" smtClean="0"/>
              <a:t> которая достигается путем синхронизации положительного и отрицательного денежных потоков организации по видам деятельности, объему, времени и другим существенным признакам;</a:t>
            </a:r>
          </a:p>
          <a:p>
            <a:pPr lvl="0"/>
            <a:r>
              <a:rPr lang="ru-RU" i="1" dirty="0" smtClean="0"/>
              <a:t>ликвидности,</a:t>
            </a:r>
            <a:r>
              <a:rPr lang="ru-RU" dirty="0" smtClean="0"/>
              <a:t> предполагающей оптимизацию остатка денежных средств по величине, соответствующей размеру краткосрочных обязательств (кредиторская задолженность и другие краткосрочные кредиты и займы).</a:t>
            </a: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7972452" cy="6188224"/>
          </a:xfrm>
        </p:spPr>
        <p:txBody>
          <a:bodyPr/>
          <a:lstStyle/>
          <a:p>
            <a:pPr marL="0" algn="just">
              <a:buNone/>
            </a:pPr>
            <a:r>
              <a:rPr lang="ru-RU" i="1" dirty="0" smtClean="0"/>
              <a:t>Основная </a:t>
            </a:r>
            <a:r>
              <a:rPr lang="ru-RU" i="1" u="sng" dirty="0" smtClean="0"/>
              <a:t>цель</a:t>
            </a:r>
            <a:r>
              <a:rPr lang="ru-RU" dirty="0" smtClean="0"/>
              <a:t> управления денежными потоками — </a:t>
            </a:r>
            <a:r>
              <a:rPr lang="ru-RU" i="1" dirty="0" smtClean="0"/>
              <a:t>обеспечение финансового равновесия</a:t>
            </a:r>
            <a:r>
              <a:rPr lang="ru-RU" dirty="0" smtClean="0"/>
              <a:t> организации в процессе его развития путем балансирования и синхронизации во времени объемов поступления и расходования денежных средств.</a:t>
            </a:r>
          </a:p>
          <a:p>
            <a:pPr marL="0" algn="just">
              <a:buNone/>
            </a:pPr>
            <a:r>
              <a:rPr lang="ru-RU" dirty="0" smtClean="0"/>
              <a:t>Для достижения поставленной цели в процессе управления денежными потоками необходимо </a:t>
            </a:r>
            <a:r>
              <a:rPr lang="ru-RU" u="sng" dirty="0" smtClean="0"/>
              <a:t>обеспечить</a:t>
            </a:r>
            <a:r>
              <a:rPr lang="ru-RU" dirty="0" smtClean="0"/>
              <a:t>:</a:t>
            </a:r>
          </a:p>
          <a:p>
            <a:pPr marL="0" lvl="0" algn="just"/>
            <a:r>
              <a:rPr lang="ru-RU" dirty="0" smtClean="0"/>
              <a:t>сбалансированность объемов поступлений (притоков) и выплат (оттоков) денежных средств;</a:t>
            </a:r>
          </a:p>
          <a:p>
            <a:pPr marL="0" lvl="0" algn="just"/>
            <a:r>
              <a:rPr lang="ru-RU" dirty="0" smtClean="0"/>
              <a:t>синхронность движения денежных потоков во времени;</a:t>
            </a:r>
          </a:p>
          <a:p>
            <a:pPr marL="0" lvl="0" algn="just"/>
            <a:r>
              <a:rPr lang="ru-RU" dirty="0" smtClean="0"/>
              <a:t>рост свободного (чистого) денежного потока организации.</a:t>
            </a:r>
          </a:p>
          <a:p>
            <a:pPr>
              <a:buNone/>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TotalTime>
  <Words>1459</Words>
  <Application>Microsoft Office PowerPoint</Application>
  <PresentationFormat>Экран (4:3)</PresentationFormat>
  <Paragraphs>83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Эркер</vt:lpstr>
      <vt:lpstr>Управление денежным потоком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денежным потоком</dc:title>
  <dc:creator>user</dc:creator>
  <cp:lastModifiedBy>Админ</cp:lastModifiedBy>
  <cp:revision>6</cp:revision>
  <dcterms:created xsi:type="dcterms:W3CDTF">2016-08-18T05:03:13Z</dcterms:created>
  <dcterms:modified xsi:type="dcterms:W3CDTF">2020-03-19T09:47:32Z</dcterms:modified>
</cp:coreProperties>
</file>