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13.03.2024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13.03.2024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13.03.2024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13.03.2024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13.03.2024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13.03.2024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13.03.2024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1214422"/>
            <a:ext cx="6172200" cy="1894362"/>
          </a:xfrm>
        </p:spPr>
        <p:txBody>
          <a:bodyPr>
            <a:normAutofit/>
          </a:bodyPr>
          <a:lstStyle/>
          <a:p>
            <a:pPr algn="ctr"/>
            <a:r>
              <a:rPr lang="ru-RU" sz="4400" dirty="0" smtClean="0">
                <a:solidFill>
                  <a:schemeClr val="tx1"/>
                </a:solidFill>
              </a:rPr>
              <a:t>Управление денежным потоком</a:t>
            </a:r>
            <a:endParaRPr lang="ru-RU"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259662"/>
          </a:xfrm>
        </p:spPr>
        <p:txBody>
          <a:bodyPr/>
          <a:lstStyle/>
          <a:p>
            <a:pPr lvl="0" algn="just"/>
            <a:r>
              <a:rPr lang="ru-RU" dirty="0" smtClean="0"/>
              <a:t>постоянными, а следовательно, и планируемыми считаются поступления и выплаты организации, что позволяет вычислить чистый денежный поток;</a:t>
            </a:r>
          </a:p>
          <a:p>
            <a:pPr lvl="0" algn="just"/>
            <a:r>
              <a:rPr lang="ru-RU" dirty="0" smtClean="0"/>
              <a:t>поддается расчету уровень затрат, связанных с превращением ценных бумаг и других финансовых инструментов в наличные деньги, а также потери от упущенной выгоды в виде процентов за предполагаемые вложения свободных средств.</a:t>
            </a:r>
          </a:p>
          <a:p>
            <a:pPr algn="just">
              <a:buNone/>
            </a:pPr>
            <a:endParaRPr lang="ru-RU" dirty="0" smtClean="0"/>
          </a:p>
          <a:p>
            <a:pPr algn="just">
              <a:buNone/>
            </a:pPr>
            <a:r>
              <a:rPr lang="ru-RU" b="1" dirty="0" smtClean="0"/>
              <a:t>Величина денежных средств, полученная от перевода ценных бумаг в наличные деньги, рассчитывается по формуле:</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sz="quarter" idx="1"/>
          </p:nvPr>
        </p:nvPicPr>
        <p:blipFill>
          <a:blip r:embed="rId2"/>
          <a:srcRect l="52089" t="16926" r="18803" b="56125"/>
          <a:stretch>
            <a:fillRect/>
          </a:stretch>
        </p:blipFill>
        <p:spPr bwMode="auto">
          <a:xfrm>
            <a:off x="642910" y="285728"/>
            <a:ext cx="7500989" cy="62865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marL="0" algn="just">
              <a:buNone/>
            </a:pPr>
            <a:r>
              <a:rPr lang="ru-RU" u="sng" dirty="0" smtClean="0"/>
              <a:t>Модель Баумоля </a:t>
            </a:r>
            <a:r>
              <a:rPr lang="ru-RU" dirty="0" smtClean="0"/>
              <a:t>наиболее проста в расчете и применяется теми хозяйствующими субъектами, у которых расходы достаточно стабильны и предсказуемы. На практике это встречается очень редко, так как величина остатка денежных средств на расчетном счете подвержена случайным изменениям с широким диапазоном колебаний.</a:t>
            </a:r>
          </a:p>
          <a:p>
            <a:pPr marL="0" algn="just">
              <a:buNone/>
            </a:pPr>
            <a:r>
              <a:rPr lang="ru-RU" dirty="0" smtClean="0"/>
              <a:t>В условиях непредсказуемости ежедневных поступлений или выплат денежных средств организацией используется </a:t>
            </a:r>
            <a:r>
              <a:rPr lang="ru-RU" i="1" u="sng" dirty="0" smtClean="0"/>
              <a:t>модель Миллера — Орра.</a:t>
            </a:r>
            <a:endParaRPr lang="ru-RU" u="sng" dirty="0" smtClean="0"/>
          </a:p>
          <a:p>
            <a:pPr marL="0" algn="just">
              <a:buNone/>
            </a:pPr>
            <a:r>
              <a:rPr lang="ru-RU" dirty="0" smtClean="0"/>
              <a:t>Действия финансовых служб при управлении остатком денежных средств по модели Миллера — Орра осуществляются по следующему алгоритму: остаток денежных средств на счете постоянно меняется, достигая верхнего предела.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429420"/>
          </a:xfrm>
        </p:spPr>
        <p:txBody>
          <a:bodyPr/>
          <a:lstStyle/>
          <a:p>
            <a:pPr marL="0" algn="just">
              <a:buNone/>
            </a:pPr>
            <a:r>
              <a:rPr lang="ru-RU" dirty="0" smtClean="0"/>
              <a:t>При его достижении финансовый менеджер конвертирует такое количество ценных бумаг, при котором запас денежных средств достигает точки возврата. В случае, когда запас денежных средств доходит до нижнего предела, финансовый менеджер реализует приобретенные ранее ценные бумаги для достижения нормального уровня остатка денежных средств. При использовании данной модели следует учесть допущение, что расходы по покупке и продаже ценных бумаг фиксированы и равны между собой.</a:t>
            </a: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sz="quarter" idx="1"/>
          </p:nvPr>
        </p:nvPicPr>
        <p:blipFill>
          <a:blip r:embed="rId2"/>
          <a:srcRect l="17131" t="51893" r="52507" b="13363"/>
          <a:stretch>
            <a:fillRect/>
          </a:stretch>
        </p:blipFill>
        <p:spPr bwMode="auto">
          <a:xfrm>
            <a:off x="857224" y="0"/>
            <a:ext cx="7429552" cy="4929198"/>
          </a:xfrm>
          <a:prstGeom prst="rect">
            <a:avLst/>
          </a:prstGeom>
          <a:noFill/>
          <a:ln w="9525">
            <a:noFill/>
            <a:miter lim="800000"/>
            <a:headEnd/>
            <a:tailEnd/>
          </a:ln>
        </p:spPr>
      </p:pic>
      <p:pic>
        <p:nvPicPr>
          <p:cNvPr id="5" name="Рисунок 4"/>
          <p:cNvPicPr/>
          <p:nvPr/>
        </p:nvPicPr>
        <p:blipFill>
          <a:blip r:embed="rId2"/>
          <a:srcRect l="53064" t="17818" r="17967" b="73496"/>
          <a:stretch>
            <a:fillRect/>
          </a:stretch>
        </p:blipFill>
        <p:spPr bwMode="auto">
          <a:xfrm>
            <a:off x="1357290" y="4857760"/>
            <a:ext cx="6786610" cy="17145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8043890" cy="6045348"/>
          </a:xfrm>
        </p:spPr>
        <p:txBody>
          <a:bodyPr/>
          <a:lstStyle/>
          <a:p>
            <a:pPr>
              <a:buNone/>
            </a:pPr>
            <a:r>
              <a:rPr lang="ru-RU" b="1" dirty="0" smtClean="0"/>
              <a:t>1. Денежный поток: понятие и классификация.</a:t>
            </a:r>
          </a:p>
          <a:p>
            <a:pPr>
              <a:buNone/>
            </a:pPr>
            <a:r>
              <a:rPr lang="ru-RU" b="1" dirty="0" smtClean="0"/>
              <a:t>2. Принципы управления денежным потоком.</a:t>
            </a:r>
          </a:p>
          <a:p>
            <a:pPr>
              <a:buNone/>
            </a:pPr>
            <a:r>
              <a:rPr lang="ru-RU" b="1" dirty="0" smtClean="0"/>
              <a:t>3. Методы управления денежным потоком.</a:t>
            </a:r>
          </a:p>
          <a:p>
            <a:pPr>
              <a:buNone/>
            </a:pPr>
            <a:r>
              <a:rPr lang="ru-RU" b="1" dirty="0" smtClean="0"/>
              <a:t>4. Оптимизация остатка денежных средств.</a:t>
            </a: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normAutofit/>
          </a:bodyPr>
          <a:lstStyle/>
          <a:p>
            <a:pPr marL="0" algn="just">
              <a:buNone/>
            </a:pPr>
            <a:r>
              <a:rPr lang="ru-RU" dirty="0" smtClean="0"/>
              <a:t>3. С помощью </a:t>
            </a:r>
            <a:r>
              <a:rPr lang="ru-RU" b="1" i="1" u="sng" dirty="0" smtClean="0"/>
              <a:t>метода ликвидного денежного потока</a:t>
            </a:r>
            <a:r>
              <a:rPr lang="ru-RU" b="1" u="sng" dirty="0" smtClean="0"/>
              <a:t>,</a:t>
            </a:r>
            <a:r>
              <a:rPr lang="ru-RU" b="1" dirty="0" smtClean="0"/>
              <a:t> </a:t>
            </a:r>
            <a:r>
              <a:rPr lang="ru-RU" dirty="0" smtClean="0"/>
              <a:t>оценивается финансовое положение организации. Этот метод позволяет оперативно рассчитать величину потока денежных средств в организации и может быть использован для экспресс-диагностики ее финансового состояния.</a:t>
            </a:r>
          </a:p>
          <a:p>
            <a:pPr marL="0" algn="just">
              <a:buNone/>
            </a:pPr>
            <a:r>
              <a:rPr lang="ru-RU" dirty="0" smtClean="0"/>
              <a:t>Ликвидный денежный поток является показателем избыточного или дефицитного сальдо денежных средств организации. </a:t>
            </a:r>
          </a:p>
          <a:p>
            <a:pPr marL="0" algn="just">
              <a:buNone/>
            </a:pPr>
            <a:r>
              <a:rPr lang="ru-RU" dirty="0" smtClean="0"/>
              <a:t>При сравнительном анализе долговых обязательств и остатка денежных средств на начало и конец расчетного периода может возникнуть как избыточный, так и дефицитный ликвидный денежный поток, который рассчитывается по следующей формуле:</a:t>
            </a: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357166"/>
            <a:ext cx="8143932" cy="6116786"/>
          </a:xfrm>
        </p:spPr>
        <p:txBody>
          <a:bodyPr/>
          <a:lstStyle/>
          <a:p>
            <a:pPr algn="ctr">
              <a:buNone/>
            </a:pPr>
            <a:endParaRPr lang="ru-RU" sz="2800" b="1" dirty="0" smtClean="0"/>
          </a:p>
          <a:p>
            <a:pPr algn="ctr">
              <a:buNone/>
            </a:pPr>
            <a:r>
              <a:rPr lang="ru-RU" sz="2800" b="1" dirty="0" smtClean="0"/>
              <a:t>ЛДП = (ДК</a:t>
            </a:r>
            <a:r>
              <a:rPr lang="ru-RU" sz="2800" b="1" baseline="-25000" dirty="0" smtClean="0"/>
              <a:t>1 </a:t>
            </a:r>
            <a:r>
              <a:rPr lang="ru-RU" sz="2800" b="1" dirty="0" smtClean="0"/>
              <a:t>+ КК</a:t>
            </a:r>
            <a:r>
              <a:rPr lang="ru-RU" sz="2800" b="1" baseline="-25000" dirty="0" smtClean="0"/>
              <a:t>1 </a:t>
            </a:r>
            <a:r>
              <a:rPr lang="ru-RU" sz="2800" b="1" dirty="0" smtClean="0"/>
              <a:t>– ДС</a:t>
            </a:r>
            <a:r>
              <a:rPr lang="ru-RU" sz="2800" b="1" baseline="-25000" dirty="0" smtClean="0"/>
              <a:t>1</a:t>
            </a:r>
            <a:r>
              <a:rPr lang="ru-RU" sz="2800" b="1" dirty="0" smtClean="0"/>
              <a:t>) - (ДКо + ККо - ДСо),</a:t>
            </a:r>
          </a:p>
          <a:p>
            <a:pPr>
              <a:buNone/>
            </a:pPr>
            <a:endParaRPr lang="ru-RU" dirty="0" smtClean="0"/>
          </a:p>
          <a:p>
            <a:pPr>
              <a:buNone/>
            </a:pPr>
            <a:r>
              <a:rPr lang="ru-RU" dirty="0" smtClean="0"/>
              <a:t>где  </a:t>
            </a:r>
            <a:r>
              <a:rPr lang="ru-RU" b="1" dirty="0" smtClean="0"/>
              <a:t>ДК</a:t>
            </a:r>
            <a:r>
              <a:rPr lang="ru-RU" b="1" baseline="-25000" dirty="0" smtClean="0"/>
              <a:t>1</a:t>
            </a:r>
            <a:r>
              <a:rPr lang="ru-RU" b="1" dirty="0" smtClean="0"/>
              <a:t>, ДКо </a:t>
            </a:r>
            <a:r>
              <a:rPr lang="ru-RU" dirty="0" smtClean="0"/>
              <a:t>— долгосрочные кредиты и займы на конец и начало рас­четного периода;</a:t>
            </a:r>
          </a:p>
          <a:p>
            <a:pPr>
              <a:buNone/>
            </a:pPr>
            <a:r>
              <a:rPr lang="ru-RU" b="1" dirty="0" smtClean="0"/>
              <a:t>КК</a:t>
            </a:r>
            <a:r>
              <a:rPr lang="ru-RU" b="1" baseline="-25000" dirty="0" smtClean="0"/>
              <a:t>1</a:t>
            </a:r>
            <a:r>
              <a:rPr lang="ru-RU" b="1" dirty="0" smtClean="0"/>
              <a:t>, КК</a:t>
            </a:r>
            <a:r>
              <a:rPr lang="ru-RU" b="1" baseline="-25000" dirty="0" smtClean="0"/>
              <a:t>о</a:t>
            </a:r>
            <a:r>
              <a:rPr lang="ru-RU" b="1" dirty="0" smtClean="0"/>
              <a:t> </a:t>
            </a:r>
            <a:r>
              <a:rPr lang="ru-RU" dirty="0" smtClean="0"/>
              <a:t>— краткосрочные кредиты и займы на конец и начало расчетного периода;</a:t>
            </a:r>
          </a:p>
          <a:p>
            <a:pPr>
              <a:buNone/>
            </a:pPr>
            <a:r>
              <a:rPr lang="ru-RU" b="1" dirty="0" smtClean="0"/>
              <a:t>ДС</a:t>
            </a:r>
            <a:r>
              <a:rPr lang="ru-RU" b="1" baseline="-25000" dirty="0" smtClean="0"/>
              <a:t>1</a:t>
            </a:r>
            <a:r>
              <a:rPr lang="ru-RU" b="1" dirty="0" smtClean="0"/>
              <a:t>, ДС</a:t>
            </a:r>
            <a:r>
              <a:rPr lang="ru-RU" b="1" baseline="-25000" dirty="0" smtClean="0"/>
              <a:t>о</a:t>
            </a:r>
            <a:r>
              <a:rPr lang="ru-RU" b="1" dirty="0" smtClean="0"/>
              <a:t> </a:t>
            </a:r>
            <a:r>
              <a:rPr lang="ru-RU" dirty="0" smtClean="0"/>
              <a:t>— остаток денежных средств, находящийся в кассе, на расчетных и валютных счетах в банках на конец и на­чало расчетного периода.</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188224"/>
          </a:xfrm>
        </p:spPr>
        <p:txBody>
          <a:bodyPr/>
          <a:lstStyle/>
          <a:p>
            <a:pPr marL="0" algn="just">
              <a:buNone/>
            </a:pPr>
            <a:r>
              <a:rPr lang="ru-RU" dirty="0" smtClean="0"/>
              <a:t>Отличие показателя ликвидного денежного потока от других показателей ликвидности (абсолютной, текущей и общей) состоит в том, что коэффициенты ликвидности отражают способность организации погашать свои обязательства перед внешними кредиторами, а ликвидный денежный поток характеризует абсолютную величину денежных средств, получаемых от собственной деятельности. Именно поэтому он является более «внутренним» показателем, выражающим результативность работы организации и так важен для потенциальных инвесторов и кредиторов</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215370" cy="6331100"/>
          </a:xfrm>
        </p:spPr>
        <p:txBody>
          <a:bodyPr/>
          <a:lstStyle/>
          <a:p>
            <a:pPr marL="0" algn="just">
              <a:buNone/>
            </a:pPr>
            <a:r>
              <a:rPr lang="ru-RU" i="1" dirty="0" smtClean="0"/>
              <a:t>Для определения сбалансированности денежных потоков по объему и во времени рассчитывается </a:t>
            </a:r>
            <a:r>
              <a:rPr lang="ru-RU" dirty="0" smtClean="0"/>
              <a:t>коэффициент корреляции положительных </a:t>
            </a:r>
            <a:r>
              <a:rPr lang="ru-RU" b="1" dirty="0" smtClean="0"/>
              <a:t>(ПДП)</a:t>
            </a:r>
            <a:r>
              <a:rPr lang="ru-RU" b="1" i="1" dirty="0" smtClean="0"/>
              <a:t> </a:t>
            </a:r>
            <a:r>
              <a:rPr lang="ru-RU" i="1" dirty="0" smtClean="0"/>
              <a:t>и </a:t>
            </a:r>
            <a:r>
              <a:rPr lang="ru-RU" dirty="0" smtClean="0"/>
              <a:t>отрицательных</a:t>
            </a:r>
            <a:r>
              <a:rPr lang="ru-RU" i="1" dirty="0" smtClean="0"/>
              <a:t> </a:t>
            </a:r>
            <a:r>
              <a:rPr lang="ru-RU" b="1" i="1" dirty="0" smtClean="0"/>
              <a:t>(</a:t>
            </a:r>
            <a:r>
              <a:rPr lang="ru-RU" b="1" dirty="0" smtClean="0"/>
              <a:t>ОДП) </a:t>
            </a:r>
            <a:r>
              <a:rPr lang="ru-RU" dirty="0" smtClean="0"/>
              <a:t>денежных потоков организаций</a:t>
            </a:r>
            <a:r>
              <a:rPr lang="ru-RU" i="1" dirty="0" smtClean="0"/>
              <a:t> по следующей формуле:</a:t>
            </a:r>
          </a:p>
          <a:p>
            <a:pPr marL="0" algn="just">
              <a:buNone/>
            </a:pPr>
            <a:endParaRPr lang="ru-RU" dirty="0" smtClean="0"/>
          </a:p>
          <a:p>
            <a:r>
              <a:rPr lang="ru-RU" dirty="0" smtClean="0"/>
              <a:t> </a:t>
            </a:r>
          </a:p>
          <a:p>
            <a:endParaRPr lang="ru-RU" dirty="0"/>
          </a:p>
        </p:txBody>
      </p:sp>
      <p:pic>
        <p:nvPicPr>
          <p:cNvPr id="4" name="Рисунок 3"/>
          <p:cNvPicPr/>
          <p:nvPr/>
        </p:nvPicPr>
        <p:blipFill>
          <a:blip r:embed="rId2"/>
          <a:srcRect l="17270" t="17256" r="53900" b="70894"/>
          <a:stretch>
            <a:fillRect/>
          </a:stretch>
        </p:blipFill>
        <p:spPr bwMode="auto">
          <a:xfrm>
            <a:off x="357158" y="2285992"/>
            <a:ext cx="7858180" cy="407196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259662"/>
          </a:xfrm>
        </p:spPr>
        <p:txBody>
          <a:bodyPr/>
          <a:lstStyle/>
          <a:p>
            <a:pPr marL="0" algn="just">
              <a:buNone/>
            </a:pPr>
            <a:r>
              <a:rPr lang="ru-RU" u="sng" dirty="0" smtClean="0"/>
              <a:t>Коэффициент равномерности </a:t>
            </a:r>
            <a:r>
              <a:rPr lang="ru-RU" b="1" dirty="0" smtClean="0"/>
              <a:t>(</a:t>
            </a:r>
            <a:r>
              <a:rPr lang="ru-RU" b="1" dirty="0" err="1" smtClean="0"/>
              <a:t>К</a:t>
            </a:r>
            <a:r>
              <a:rPr lang="ru-RU" b="1" baseline="-25000" dirty="0" err="1" smtClean="0"/>
              <a:t>равн</a:t>
            </a:r>
            <a:r>
              <a:rPr lang="ru-RU" b="1" dirty="0" smtClean="0"/>
              <a:t>) </a:t>
            </a:r>
            <a:r>
              <a:rPr lang="ru-RU" dirty="0" smtClean="0"/>
              <a:t>распределения объемов притока и оттока денежных средств по временным промежуткам:</a:t>
            </a:r>
          </a:p>
          <a:p>
            <a:pPr marL="0" algn="just">
              <a:buNone/>
            </a:pPr>
            <a:endParaRPr lang="ru-RU" dirty="0" smtClean="0"/>
          </a:p>
          <a:p>
            <a:pPr>
              <a:buNone/>
            </a:pPr>
            <a:endParaRPr lang="ru-RU" dirty="0"/>
          </a:p>
        </p:txBody>
      </p:sp>
      <p:pic>
        <p:nvPicPr>
          <p:cNvPr id="4" name="Рисунок 3"/>
          <p:cNvPicPr/>
          <p:nvPr/>
        </p:nvPicPr>
        <p:blipFill>
          <a:blip r:embed="rId2"/>
          <a:srcRect l="18941" t="81737" r="54875" b="13140"/>
          <a:stretch>
            <a:fillRect/>
          </a:stretch>
        </p:blipFill>
        <p:spPr bwMode="auto">
          <a:xfrm>
            <a:off x="1142976" y="1571612"/>
            <a:ext cx="6357982" cy="1571636"/>
          </a:xfrm>
          <a:prstGeom prst="rect">
            <a:avLst/>
          </a:prstGeom>
          <a:noFill/>
          <a:ln w="9525">
            <a:noFill/>
            <a:miter lim="800000"/>
            <a:headEnd/>
            <a:tailEnd/>
          </a:ln>
        </p:spPr>
      </p:pic>
      <p:pic>
        <p:nvPicPr>
          <p:cNvPr id="5" name="Рисунок 4"/>
          <p:cNvPicPr/>
          <p:nvPr/>
        </p:nvPicPr>
        <p:blipFill>
          <a:blip r:embed="rId2"/>
          <a:srcRect l="51950" t="17372" r="16852" b="63252"/>
          <a:stretch>
            <a:fillRect/>
          </a:stretch>
        </p:blipFill>
        <p:spPr bwMode="auto">
          <a:xfrm>
            <a:off x="857224" y="3214686"/>
            <a:ext cx="7143800" cy="34290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lstStyle/>
          <a:p>
            <a:pPr marL="0" algn="just">
              <a:buNone/>
            </a:pPr>
            <a:r>
              <a:rPr lang="ru-RU" u="sng" dirty="0" smtClean="0"/>
              <a:t>Коэффициент равномерности </a:t>
            </a:r>
            <a:r>
              <a:rPr lang="ru-RU" dirty="0" smtClean="0"/>
              <a:t>характеризует относительную величину среднеквадратических отклонений фактических значений показателей от их среднеарифметического значения. </a:t>
            </a:r>
          </a:p>
          <a:p>
            <a:pPr marL="0" algn="just">
              <a:buNone/>
            </a:pPr>
            <a:endParaRPr lang="ru-RU" dirty="0" smtClean="0"/>
          </a:p>
          <a:p>
            <a:pPr marL="0" algn="just">
              <a:buNone/>
            </a:pPr>
            <a:r>
              <a:rPr lang="ru-RU" dirty="0" smtClean="0"/>
              <a:t>Он </a:t>
            </a:r>
            <a:r>
              <a:rPr lang="ru-RU" u="sng" dirty="0" smtClean="0"/>
              <a:t>показывает</a:t>
            </a:r>
            <a:r>
              <a:rPr lang="ru-RU" dirty="0" smtClean="0"/>
              <a:t> характер колебаний абсолютных и относительных величин денежных потоков по объему и определяет максимальные значения «пиков» отклонений от средних величин денежных потоков.</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214290"/>
            <a:ext cx="8001056" cy="6357982"/>
          </a:xfrm>
        </p:spPr>
        <p:txBody>
          <a:bodyPr>
            <a:normAutofit lnSpcReduction="10000"/>
          </a:bodyPr>
          <a:lstStyle/>
          <a:p>
            <a:pPr>
              <a:buNone/>
            </a:pPr>
            <a:r>
              <a:rPr lang="ru-RU" b="1" dirty="0" smtClean="0"/>
              <a:t>4. Оптимизация остатка денежных средств.</a:t>
            </a:r>
            <a:endParaRPr lang="ru-RU" dirty="0" smtClean="0"/>
          </a:p>
          <a:p>
            <a:pPr marL="0" algn="just">
              <a:buNone/>
            </a:pPr>
            <a:r>
              <a:rPr lang="ru-RU" dirty="0" smtClean="0"/>
              <a:t>Существует несколько основных методов расчета оптимального остатка денежных средств:</a:t>
            </a:r>
          </a:p>
          <a:p>
            <a:pPr marL="0" algn="just"/>
            <a:r>
              <a:rPr lang="ru-RU" dirty="0" smtClean="0"/>
              <a:t>модель Баумоля;</a:t>
            </a:r>
          </a:p>
          <a:p>
            <a:pPr marL="0" algn="just"/>
            <a:r>
              <a:rPr lang="ru-RU" dirty="0" smtClean="0"/>
              <a:t> модель Миллера — Орра;</a:t>
            </a:r>
          </a:p>
          <a:p>
            <a:pPr marL="0" algn="just"/>
            <a:r>
              <a:rPr lang="ru-RU" dirty="0" smtClean="0"/>
              <a:t> модель Стоуна .</a:t>
            </a:r>
          </a:p>
          <a:p>
            <a:pPr marL="0" algn="just">
              <a:buNone/>
            </a:pPr>
            <a:r>
              <a:rPr lang="ru-RU" u="sng" dirty="0" smtClean="0"/>
              <a:t>При построении </a:t>
            </a:r>
            <a:r>
              <a:rPr lang="ru-RU" i="1" u="sng" dirty="0" smtClean="0"/>
              <a:t>модели Баумоля</a:t>
            </a:r>
            <a:r>
              <a:rPr lang="ru-RU" u="sng" dirty="0" smtClean="0"/>
              <a:t> учитывают несколько ограничений</a:t>
            </a:r>
            <a:r>
              <a:rPr lang="ru-RU" dirty="0" smtClean="0"/>
              <a:t>:</a:t>
            </a:r>
          </a:p>
          <a:p>
            <a:pPr marL="0" lvl="0" algn="just"/>
            <a:r>
              <a:rPr lang="ru-RU" dirty="0" smtClean="0"/>
              <a:t>на данном отрезке времени потребность организации в денежных средствах постоянная, ее можно спрогнозировать;</a:t>
            </a:r>
          </a:p>
          <a:p>
            <a:pPr marL="0" lvl="0" algn="just"/>
            <a:r>
              <a:rPr lang="ru-RU" dirty="0" smtClean="0"/>
              <a:t>все поступающие средства от реализации продукции организация вкладывает в краткосрочные ценные бумаги. Как только остаток денежных средств падает до неприемлемо малого уровня, организация продает часть ценных бумаг;</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40</TotalTime>
  <Words>656</Words>
  <Application>Microsoft Office PowerPoint</Application>
  <PresentationFormat>Экран (4:3)</PresentationFormat>
  <Paragraphs>38</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Century Schoolbook</vt:lpstr>
      <vt:lpstr>Wingdings</vt:lpstr>
      <vt:lpstr>Wingdings 2</vt:lpstr>
      <vt:lpstr>Эркер</vt:lpstr>
      <vt:lpstr>Управление денежным потоком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денежным потоком</dc:title>
  <dc:creator>user</dc:creator>
  <cp:lastModifiedBy>Zverdvd.org</cp:lastModifiedBy>
  <cp:revision>7</cp:revision>
  <dcterms:created xsi:type="dcterms:W3CDTF">2016-08-18T05:03:13Z</dcterms:created>
  <dcterms:modified xsi:type="dcterms:W3CDTF">2024-03-13T05:23:08Z</dcterms:modified>
</cp:coreProperties>
</file>