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3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142984"/>
            <a:ext cx="6172200" cy="2428892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>
                <a:solidFill>
                  <a:schemeClr val="tx1"/>
                </a:solidFill>
              </a:rPr>
              <a:t>Управление собственным капиталом</a:t>
            </a:r>
            <a:endParaRPr lang="ru-RU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043890" cy="61167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 дополнительном выпуске обыкновенных акций их цена будет скорректирована на величину затрат на эмиссию и размещение дополнительного выпуска. Тогда формула для предшествующего расчета стоимости новой обыкновенной акции будет иметь следующий вид: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b="1" dirty="0" smtClean="0"/>
              <a:t>Соа = (Д1 / </a:t>
            </a:r>
            <a:r>
              <a:rPr lang="ru-RU" sz="2800" b="1" dirty="0" err="1" smtClean="0"/>
              <a:t>Ц</a:t>
            </a:r>
            <a:r>
              <a:rPr lang="ru-RU" sz="2800" b="1" baseline="-25000" dirty="0" err="1" smtClean="0"/>
              <a:t>оа</a:t>
            </a:r>
            <a:r>
              <a:rPr lang="ru-RU" sz="2800" b="1" dirty="0" smtClean="0"/>
              <a:t> • 100) - </a:t>
            </a:r>
            <a:r>
              <a:rPr lang="ru-RU" sz="2800" b="1" dirty="0" err="1" smtClean="0"/>
              <a:t>З</a:t>
            </a:r>
            <a:r>
              <a:rPr lang="ru-RU" sz="2800" b="1" baseline="-25000" dirty="0" err="1" smtClean="0"/>
              <a:t>э</a:t>
            </a:r>
            <a:r>
              <a:rPr lang="ru-RU" sz="2800" b="1" dirty="0" smtClean="0"/>
              <a:t> + </a:t>
            </a:r>
            <a:r>
              <a:rPr lang="en-US" sz="2800" b="1" i="1" dirty="0" smtClean="0"/>
              <a:t>g</a:t>
            </a:r>
            <a:r>
              <a:rPr lang="ru-RU" sz="2800" b="1" i="1" dirty="0" smtClean="0"/>
              <a:t>,</a:t>
            </a:r>
            <a:endParaRPr lang="ru-RU" sz="2800" b="1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где </a:t>
            </a:r>
            <a:r>
              <a:rPr lang="ru-RU" dirty="0" err="1" smtClean="0"/>
              <a:t>З</a:t>
            </a:r>
            <a:r>
              <a:rPr lang="ru-RU" baseline="-25000" dirty="0" err="1" smtClean="0"/>
              <a:t>э</a:t>
            </a:r>
            <a:r>
              <a:rPr lang="ru-RU" dirty="0" smtClean="0"/>
              <a:t> — затраты организации на дополнительный выпуск и размещение обыкновенных акций (эмиссия), %.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72452" cy="61167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Однако алгоритм расчетов методом Гордона имеет ряд </a:t>
            </a:r>
            <a:r>
              <a:rPr lang="ru-RU" u="sng" dirty="0" smtClean="0"/>
              <a:t>недостатков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он может быть реализован лишь для организаций, выплачивающих дивиденды;</a:t>
            </a:r>
          </a:p>
          <a:p>
            <a:pPr lvl="0"/>
            <a:r>
              <a:rPr lang="ru-RU" dirty="0" smtClean="0"/>
              <a:t>показатель цены обыкновенных акций очень чувствителен к изменению коэффициента </a:t>
            </a:r>
            <a:r>
              <a:rPr lang="en-US" i="1" dirty="0" smtClean="0"/>
              <a:t>g</a:t>
            </a:r>
            <a:r>
              <a:rPr lang="ru-RU" dirty="0" smtClean="0"/>
              <a:t> (при данной стоимости ценной бумаги завышение значения </a:t>
            </a:r>
            <a:r>
              <a:rPr lang="en-US" i="1" dirty="0" smtClean="0"/>
              <a:t>g</a:t>
            </a:r>
            <a:r>
              <a:rPr lang="ru-RU" dirty="0" smtClean="0"/>
              <a:t> всего на 0,1% повлечет за собой завышение оценки стоимости капитала по меньшей мере на 1%);</a:t>
            </a:r>
          </a:p>
          <a:p>
            <a:pPr lvl="0"/>
            <a:r>
              <a:rPr lang="ru-RU" dirty="0" smtClean="0"/>
              <a:t>в расчете не учитывается фактор риска.</a:t>
            </a:r>
          </a:p>
          <a:p>
            <a:pPr>
              <a:buNone/>
            </a:pPr>
            <a:r>
              <a:rPr lang="ru-RU" dirty="0" smtClean="0"/>
              <a:t>Эти недостатки в известной степени снимаются при применении модели САРМ.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72452" cy="6116786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Модель оценки доходности финансовых активов </a:t>
            </a:r>
            <a:r>
              <a:rPr lang="ru-RU" b="1" u="sng" dirty="0" smtClean="0"/>
              <a:t>(САРМ)</a:t>
            </a:r>
            <a:r>
              <a:rPr lang="ru-RU" b="1" dirty="0" smtClean="0"/>
              <a:t> </a:t>
            </a:r>
            <a:r>
              <a:rPr lang="ru-RU" dirty="0" smtClean="0"/>
              <a:t>предполагает, что цена обыкновенных акций (С</a:t>
            </a:r>
            <a:r>
              <a:rPr lang="ru-RU" baseline="-25000" dirty="0" smtClean="0"/>
              <a:t>оа</a:t>
            </a:r>
            <a:r>
              <a:rPr lang="ru-RU" dirty="0" smtClean="0"/>
              <a:t>) равна безрисковой доходности плюс премия за систематический риск: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С</a:t>
            </a:r>
            <a:r>
              <a:rPr lang="ru-RU" sz="2800" b="1" baseline="-25000" dirty="0" smtClean="0"/>
              <a:t>оа</a:t>
            </a:r>
            <a:r>
              <a:rPr lang="en-US" sz="2800" b="1" dirty="0" smtClean="0"/>
              <a:t> = </a:t>
            </a:r>
            <a:r>
              <a:rPr lang="en-US" sz="2800" b="1" i="1" dirty="0" smtClean="0"/>
              <a:t>k</a:t>
            </a:r>
            <a:r>
              <a:rPr lang="en-US" sz="2800" b="1" i="1" baseline="-25000" dirty="0" smtClean="0"/>
              <a:t>RF </a:t>
            </a:r>
            <a:r>
              <a:rPr lang="en-US" sz="2800" b="1" i="1" dirty="0" smtClean="0"/>
              <a:t>+(k</a:t>
            </a:r>
            <a:r>
              <a:rPr lang="en-US" sz="2800" b="1" i="1" baseline="-25000" dirty="0" smtClean="0"/>
              <a:t>m </a:t>
            </a:r>
            <a:r>
              <a:rPr lang="en-US" sz="2800" b="1" i="1" dirty="0" smtClean="0"/>
              <a:t>– k</a:t>
            </a:r>
            <a:r>
              <a:rPr lang="en-US" sz="2800" b="1" i="1" baseline="-25000" dirty="0" smtClean="0"/>
              <a:t>RF</a:t>
            </a:r>
            <a:r>
              <a:rPr lang="en-US" sz="2800" b="1" i="1" dirty="0" smtClean="0"/>
              <a:t>)*</a:t>
            </a:r>
            <a:r>
              <a:rPr lang="el-GR" sz="2800" b="1" i="1" dirty="0" smtClean="0"/>
              <a:t>β</a:t>
            </a:r>
            <a:r>
              <a:rPr lang="en-US" i="1" dirty="0" smtClean="0"/>
              <a:t>,</a:t>
            </a:r>
            <a:endParaRPr lang="ru-RU" i="1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где </a:t>
            </a:r>
            <a:r>
              <a:rPr lang="en-US" sz="2800" b="1" i="1" dirty="0" smtClean="0"/>
              <a:t>k</a:t>
            </a:r>
            <a:r>
              <a:rPr lang="en-US" sz="2800" b="1" i="1" baseline="-25000" dirty="0" smtClean="0"/>
              <a:t>RF</a:t>
            </a:r>
            <a:r>
              <a:rPr lang="en-US" i="1" dirty="0" smtClean="0"/>
              <a:t> </a:t>
            </a:r>
            <a:r>
              <a:rPr lang="ru-RU" dirty="0" smtClean="0"/>
              <a:t>– безрисковая ставка доходности;</a:t>
            </a:r>
          </a:p>
          <a:p>
            <a:pPr>
              <a:buNone/>
            </a:pPr>
            <a:r>
              <a:rPr lang="en-US" sz="2800" b="1" i="1" dirty="0" smtClean="0"/>
              <a:t>k</a:t>
            </a:r>
            <a:r>
              <a:rPr lang="en-US" sz="2800" b="1" i="1" baseline="-25000" dirty="0" smtClean="0"/>
              <a:t>m</a:t>
            </a:r>
            <a:r>
              <a:rPr lang="ru-RU" i="1" dirty="0" smtClean="0"/>
              <a:t> – </a:t>
            </a:r>
            <a:r>
              <a:rPr lang="ru-RU" dirty="0" smtClean="0"/>
              <a:t>требуемая доходность рыночного портфеля;</a:t>
            </a:r>
          </a:p>
          <a:p>
            <a:pPr>
              <a:buNone/>
            </a:pPr>
            <a:r>
              <a:rPr lang="el-GR" b="1" i="1" dirty="0" smtClean="0"/>
              <a:t>β </a:t>
            </a:r>
            <a:r>
              <a:rPr lang="ru-RU" b="1" i="1" dirty="0" smtClean="0"/>
              <a:t> -  </a:t>
            </a:r>
            <a:r>
              <a:rPr lang="ru-RU" dirty="0" smtClean="0"/>
              <a:t>коэффициент, характеризующий чувствительность акции организации к изменениям рыночной доходности.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Последовательность расчета цены обыкновенных акций по модели САРМ следующая:</a:t>
            </a:r>
          </a:p>
          <a:p>
            <a:pPr>
              <a:buNone/>
            </a:pPr>
            <a:r>
              <a:rPr lang="ru-RU" b="1" i="1" dirty="0" smtClean="0"/>
              <a:t>Этап 1.</a:t>
            </a:r>
            <a:r>
              <a:rPr lang="ru-RU" b="1" dirty="0" smtClean="0"/>
              <a:t> </a:t>
            </a:r>
            <a:r>
              <a:rPr lang="ru-RU" dirty="0" smtClean="0"/>
              <a:t>Оценивается безрисковая ставка доходности </a:t>
            </a:r>
            <a:r>
              <a:rPr lang="ru-RU" i="1" dirty="0" smtClean="0"/>
              <a:t>  </a:t>
            </a:r>
            <a:r>
              <a:rPr lang="en-US" i="1" dirty="0" smtClean="0"/>
              <a:t>k</a:t>
            </a:r>
            <a:r>
              <a:rPr lang="en-US" i="1" baseline="-25000" dirty="0" smtClean="0"/>
              <a:t>RF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Этап 2.</a:t>
            </a:r>
            <a:r>
              <a:rPr lang="ru-RU" b="1" dirty="0" smtClean="0"/>
              <a:t> </a:t>
            </a:r>
            <a:r>
              <a:rPr lang="ru-RU" dirty="0" smtClean="0"/>
              <a:t>Рассчитывается рыночная премия за риск </a:t>
            </a:r>
            <a:r>
              <a:rPr lang="ru-RU" i="1" dirty="0" smtClean="0"/>
              <a:t> (</a:t>
            </a:r>
            <a:r>
              <a:rPr lang="en-US" i="1" dirty="0" smtClean="0"/>
              <a:t>k</a:t>
            </a:r>
            <a:r>
              <a:rPr lang="en-US" i="1" baseline="-25000" dirty="0" smtClean="0"/>
              <a:t>m</a:t>
            </a:r>
            <a:r>
              <a:rPr lang="ru-RU" i="1" dirty="0" smtClean="0"/>
              <a:t> – </a:t>
            </a:r>
            <a:r>
              <a:rPr lang="en-US" i="1" dirty="0" smtClean="0"/>
              <a:t>k</a:t>
            </a:r>
            <a:r>
              <a:rPr lang="en-US" i="1" baseline="-25000" dirty="0" smtClean="0"/>
              <a:t>RF</a:t>
            </a:r>
            <a:r>
              <a:rPr lang="ru-RU" i="1" dirty="0" smtClean="0"/>
              <a:t>).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Этап 3.</a:t>
            </a:r>
            <a:r>
              <a:rPr lang="ru-RU" b="1" dirty="0" smtClean="0"/>
              <a:t> </a:t>
            </a:r>
            <a:r>
              <a:rPr lang="ru-RU" dirty="0" smtClean="0"/>
              <a:t>Оценивается </a:t>
            </a:r>
            <a:r>
              <a:rPr lang="el-GR" b="1" i="1" dirty="0" smtClean="0"/>
              <a:t>β </a:t>
            </a:r>
            <a:r>
              <a:rPr lang="ru-RU" dirty="0" smtClean="0"/>
              <a:t>- коэффициент обыкновенных акций организации.</a:t>
            </a:r>
          </a:p>
          <a:p>
            <a:pPr>
              <a:buNone/>
            </a:pPr>
            <a:r>
              <a:rPr lang="ru-RU" b="1" i="1" dirty="0" smtClean="0"/>
              <a:t>Этап 4.</a:t>
            </a:r>
            <a:r>
              <a:rPr lang="ru-RU" b="1" dirty="0" smtClean="0"/>
              <a:t> </a:t>
            </a:r>
            <a:r>
              <a:rPr lang="ru-RU" dirty="0" smtClean="0"/>
              <a:t>Рассчитывается цена обыкновенных акций.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Стоимость капитала</a:t>
            </a:r>
            <a:r>
              <a:rPr lang="ru-RU" i="1" dirty="0" smtClean="0"/>
              <a:t>, привлеченного за счет нераспределенной прибыли,</a:t>
            </a:r>
            <a:r>
              <a:rPr lang="ru-RU" dirty="0" smtClean="0"/>
              <a:t> определяется аналогично цене обыкновенных акций, поскольку чистая прибыль, остающаяся в распоряжении организации, также принадлежит владельцам обыкновенных акций.</a:t>
            </a:r>
          </a:p>
          <a:p>
            <a:pPr>
              <a:buNone/>
            </a:pPr>
            <a:r>
              <a:rPr lang="ru-RU" u="sng" dirty="0" smtClean="0"/>
              <a:t>Стоимость капитала, привлеченного за счет кредитов и займов</a:t>
            </a:r>
            <a:r>
              <a:rPr lang="ru-RU" i="1" dirty="0" smtClean="0"/>
              <a:t>, </a:t>
            </a:r>
            <a:r>
              <a:rPr lang="ru-RU" dirty="0" smtClean="0"/>
              <a:t>рассчитывается с учетом «налогового щита». При расчете стоимости этого источника используют процентную ставку по привлекаемым кредитам и займам:</a:t>
            </a:r>
          </a:p>
          <a:p>
            <a:pPr algn="ctr">
              <a:buNone/>
            </a:pPr>
            <a:r>
              <a:rPr lang="ru-RU" sz="2800" b="1" dirty="0" smtClean="0"/>
              <a:t>С</a:t>
            </a:r>
            <a:r>
              <a:rPr lang="ru-RU" sz="2800" b="1" baseline="-25000" dirty="0" smtClean="0"/>
              <a:t>3</a:t>
            </a:r>
            <a:r>
              <a:rPr lang="ru-RU" sz="2800" b="1" dirty="0" smtClean="0"/>
              <a:t> = П</a:t>
            </a:r>
            <a:r>
              <a:rPr lang="ru-RU" sz="2800" b="1" baseline="-25000" dirty="0" smtClean="0"/>
              <a:t>3</a:t>
            </a:r>
            <a:r>
              <a:rPr lang="ru-RU" sz="2800" b="1" dirty="0" smtClean="0"/>
              <a:t> • (1 - </a:t>
            </a:r>
            <a:r>
              <a:rPr lang="ru-RU" sz="2800" b="1" dirty="0" err="1" smtClean="0"/>
              <a:t>Н</a:t>
            </a:r>
            <a:r>
              <a:rPr lang="ru-RU" sz="2800" b="1" baseline="-25000" dirty="0" err="1" smtClean="0"/>
              <a:t>пр</a:t>
            </a:r>
            <a:r>
              <a:rPr lang="ru-RU" sz="2800" b="1" dirty="0" smtClean="0"/>
              <a:t>/ 100),</a:t>
            </a:r>
            <a:endParaRPr lang="ru-RU" sz="2800" dirty="0" smtClean="0"/>
          </a:p>
          <a:p>
            <a:r>
              <a:rPr lang="ru-RU" dirty="0" smtClean="0"/>
              <a:t>где С</a:t>
            </a:r>
            <a:r>
              <a:rPr lang="ru-RU" baseline="-25000" dirty="0" smtClean="0"/>
              <a:t>3</a:t>
            </a:r>
            <a:r>
              <a:rPr lang="ru-RU" dirty="0" smtClean="0"/>
              <a:t> — стоимость заемного капитала, %;</a:t>
            </a:r>
          </a:p>
          <a:p>
            <a:r>
              <a:rPr lang="ru-RU" dirty="0" smtClean="0"/>
              <a:t>П</a:t>
            </a:r>
            <a:r>
              <a:rPr lang="ru-RU" baseline="-25000" dirty="0" smtClean="0"/>
              <a:t>3</a:t>
            </a:r>
            <a:r>
              <a:rPr lang="ru-RU" dirty="0" smtClean="0"/>
              <a:t> — ставка процента за кредит, %;</a:t>
            </a:r>
          </a:p>
          <a:p>
            <a:r>
              <a:rPr lang="ru-RU" dirty="0" err="1" smtClean="0"/>
              <a:t>Н</a:t>
            </a:r>
            <a:r>
              <a:rPr lang="ru-RU" baseline="-25000" dirty="0" err="1" smtClean="0"/>
              <a:t>П</a:t>
            </a:r>
            <a:r>
              <a:rPr lang="ru-RU" dirty="0" err="1" smtClean="0"/>
              <a:t>р</a:t>
            </a:r>
            <a:r>
              <a:rPr lang="ru-RU" dirty="0" smtClean="0"/>
              <a:t> — ставка налога на прибыль, %.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215370" cy="6188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2. Средневзвешенная и предельная цена капитала</a:t>
            </a:r>
            <a:endParaRPr lang="ru-RU" dirty="0" smtClean="0"/>
          </a:p>
          <a:p>
            <a:pPr marL="0" algn="just">
              <a:buNone/>
            </a:pPr>
            <a:r>
              <a:rPr lang="ru-RU" dirty="0" smtClean="0"/>
              <a:t>Оценка отдельных источников привлечения капитала позволяет определить средневзвешенную цену капитала (СЦК) по формуле: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b="1" dirty="0" smtClean="0"/>
              <a:t>СЦК = </a:t>
            </a:r>
            <a:r>
              <a:rPr lang="ru-RU" sz="2800" b="1" dirty="0" err="1" smtClean="0"/>
              <a:t>С</a:t>
            </a:r>
            <a:r>
              <a:rPr lang="ru-RU" sz="2800" b="1" baseline="-25000" dirty="0" err="1" smtClean="0"/>
              <a:t>па</a:t>
            </a:r>
            <a:r>
              <a:rPr lang="ru-RU" sz="2800" b="1" dirty="0" smtClean="0"/>
              <a:t> • ПА/К + Соа • ОА / К + </a:t>
            </a:r>
            <a:r>
              <a:rPr lang="ru-RU" sz="2800" b="1" dirty="0" err="1" smtClean="0"/>
              <a:t>С</a:t>
            </a:r>
            <a:r>
              <a:rPr lang="ru-RU" sz="2800" b="1" baseline="-25000" dirty="0" err="1" smtClean="0"/>
              <a:t>нп</a:t>
            </a:r>
            <a:r>
              <a:rPr lang="ru-RU" sz="2800" b="1" dirty="0" smtClean="0"/>
              <a:t> • НП / К + С</a:t>
            </a:r>
            <a:r>
              <a:rPr lang="ru-RU" sz="2800" b="1" baseline="-25000" dirty="0" smtClean="0"/>
              <a:t>3</a:t>
            </a:r>
            <a:r>
              <a:rPr lang="ru-RU" sz="2800" b="1" dirty="0" smtClean="0"/>
              <a:t> • 3/К,</a:t>
            </a:r>
            <a:endParaRPr lang="ru-RU" sz="2800" dirty="0" smtClean="0"/>
          </a:p>
          <a:p>
            <a:pPr>
              <a:buNone/>
            </a:pPr>
            <a:r>
              <a:rPr lang="ru-RU" dirty="0" smtClean="0"/>
              <a:t>где </a:t>
            </a:r>
            <a:r>
              <a:rPr lang="ru-RU" sz="2800" b="1" dirty="0" smtClean="0"/>
              <a:t>К </a:t>
            </a:r>
            <a:r>
              <a:rPr lang="ru-RU" dirty="0" smtClean="0"/>
              <a:t>— общая сумма капитала;</a:t>
            </a:r>
          </a:p>
          <a:p>
            <a:pPr>
              <a:buNone/>
            </a:pPr>
            <a:r>
              <a:rPr lang="ru-RU" sz="2800" b="1" dirty="0" smtClean="0"/>
              <a:t>ПА</a:t>
            </a:r>
            <a:r>
              <a:rPr lang="ru-RU" dirty="0" smtClean="0"/>
              <a:t> — сумма размещенных привилегированных акций;</a:t>
            </a:r>
          </a:p>
          <a:p>
            <a:pPr>
              <a:buNone/>
            </a:pPr>
            <a:r>
              <a:rPr lang="ru-RU" sz="2800" b="1" dirty="0" smtClean="0"/>
              <a:t>ОА</a:t>
            </a:r>
            <a:r>
              <a:rPr lang="ru-RU" dirty="0" smtClean="0"/>
              <a:t> — сумма размещенных обыкновенных акций;</a:t>
            </a:r>
          </a:p>
          <a:p>
            <a:pPr>
              <a:buNone/>
            </a:pPr>
            <a:r>
              <a:rPr lang="ru-RU" sz="2800" b="1" dirty="0" smtClean="0"/>
              <a:t>НП </a:t>
            </a:r>
            <a:r>
              <a:rPr lang="ru-RU" dirty="0" smtClean="0"/>
              <a:t>— сумма нераспределенной прибыли;</a:t>
            </a:r>
          </a:p>
          <a:p>
            <a:pPr>
              <a:buNone/>
            </a:pPr>
            <a:r>
              <a:rPr lang="ru-RU" sz="2800" b="1" dirty="0" smtClean="0"/>
              <a:t>3</a:t>
            </a:r>
            <a:r>
              <a:rPr lang="ru-RU" dirty="0" smtClean="0"/>
              <a:t> — сумма привлеченного заемного капитала.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043890" cy="62596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Цена капитала учитывается при принятии следующих управленческих решений:</a:t>
            </a:r>
          </a:p>
          <a:p>
            <a:pPr lvl="0"/>
            <a:r>
              <a:rPr lang="ru-RU" dirty="0" smtClean="0"/>
              <a:t>оценке рыночной стоимости организации;</a:t>
            </a:r>
          </a:p>
          <a:p>
            <a:pPr lvl="0"/>
            <a:r>
              <a:rPr lang="ru-RU" dirty="0" smtClean="0"/>
              <a:t>оценке инвестиционных проектов;</a:t>
            </a:r>
          </a:p>
          <a:p>
            <a:pPr lvl="0"/>
            <a:r>
              <a:rPr lang="ru-RU" dirty="0" smtClean="0"/>
              <a:t>выпуске облигационных займов.</a:t>
            </a:r>
          </a:p>
          <a:p>
            <a:pPr>
              <a:buNone/>
            </a:pPr>
            <a:r>
              <a:rPr lang="ru-RU" u="sng" dirty="0" smtClean="0"/>
              <a:t>Оценка рыночной стоимости (</a:t>
            </a:r>
            <a:r>
              <a:rPr lang="en-US" u="sng" dirty="0" smtClean="0"/>
              <a:t>PC</a:t>
            </a:r>
            <a:r>
              <a:rPr lang="ru-RU" u="sng" dirty="0" smtClean="0"/>
              <a:t>) организации </a:t>
            </a:r>
            <a:r>
              <a:rPr lang="ru-RU" dirty="0" smtClean="0"/>
              <a:t>предполагает дисконтирование ожидаемых денежных потоков фирмы по средневзвешенной стоимости капитала: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РС = ∑ДП</a:t>
            </a:r>
            <a:r>
              <a:rPr lang="en-US" sz="2800" b="1" dirty="0" smtClean="0"/>
              <a:t>t</a:t>
            </a:r>
            <a:r>
              <a:rPr lang="ru-RU" sz="2800" b="1" dirty="0" smtClean="0"/>
              <a:t> / (1 +СЦ</a:t>
            </a:r>
            <a:r>
              <a:rPr lang="en-US" sz="2800" b="1" dirty="0" smtClean="0"/>
              <a:t>C)</a:t>
            </a:r>
            <a:r>
              <a:rPr lang="en-US" sz="2800" b="1" baseline="30000" dirty="0" smtClean="0"/>
              <a:t>t</a:t>
            </a:r>
            <a:endParaRPr lang="ru-RU" sz="2800" b="1" dirty="0" smtClean="0"/>
          </a:p>
          <a:p>
            <a:pPr>
              <a:buNone/>
            </a:pPr>
            <a:r>
              <a:rPr lang="ru-RU" dirty="0" smtClean="0"/>
              <a:t>где </a:t>
            </a:r>
            <a:r>
              <a:rPr lang="ru-RU" b="1" dirty="0" smtClean="0"/>
              <a:t>ДП</a:t>
            </a:r>
            <a:r>
              <a:rPr lang="en-US" b="1" dirty="0" smtClean="0"/>
              <a:t>t</a:t>
            </a:r>
            <a:r>
              <a:rPr lang="ru-RU" b="1" dirty="0" smtClean="0"/>
              <a:t> </a:t>
            </a:r>
            <a:r>
              <a:rPr lang="ru-RU" dirty="0" smtClean="0"/>
              <a:t>— ожидаемые денежные потоки фирмы в период </a:t>
            </a:r>
            <a:r>
              <a:rPr lang="en-US" dirty="0" smtClean="0"/>
              <a:t>t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358246" cy="63579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3. Финансовый и комбинированный рычаги</a:t>
            </a:r>
          </a:p>
          <a:p>
            <a:pPr marL="0" algn="just">
              <a:buNone/>
            </a:pPr>
            <a:r>
              <a:rPr lang="ru-RU" u="sng" dirty="0" smtClean="0"/>
              <a:t>Эффект финансового рычага</a:t>
            </a:r>
            <a:r>
              <a:rPr lang="ru-RU" dirty="0" smtClean="0"/>
              <a:t> характеризуется величиной приращения к рентабельности собственного капитала, полученной в результате использования заемных ресурсов.</a:t>
            </a:r>
          </a:p>
          <a:p>
            <a:pPr marL="0" algn="just">
              <a:buNone/>
            </a:pPr>
            <a:r>
              <a:rPr lang="ru-RU" dirty="0" smtClean="0"/>
              <a:t>Использование эффекта финансового рычага позволяет определить </a:t>
            </a:r>
            <a:r>
              <a:rPr lang="ru-RU" i="1" dirty="0" smtClean="0"/>
              <a:t>«среднюю цену»,</a:t>
            </a:r>
            <a:r>
              <a:rPr lang="ru-RU" dirty="0" smtClean="0"/>
              <a:t> которую акционерные общества платят за привлекаемые заемные средства.</a:t>
            </a:r>
          </a:p>
          <a:p>
            <a:pPr marL="0" algn="just">
              <a:buNone/>
            </a:pPr>
            <a:r>
              <a:rPr lang="ru-RU" u="sng" dirty="0" smtClean="0"/>
              <a:t>Эффект финансового рычага определяется следующими показателями</a:t>
            </a:r>
            <a:r>
              <a:rPr lang="ru-RU" dirty="0" smtClean="0"/>
              <a:t>:</a:t>
            </a:r>
          </a:p>
          <a:p>
            <a:pPr marL="0" lvl="0" algn="just"/>
            <a:r>
              <a:rPr lang="ru-RU" dirty="0" smtClean="0"/>
              <a:t>соотношением заемного и собственного капиталов;</a:t>
            </a:r>
          </a:p>
          <a:p>
            <a:pPr marL="0" lvl="0" algn="just"/>
            <a:r>
              <a:rPr lang="ru-RU" dirty="0" smtClean="0"/>
              <a:t>отношением темпа изменения чистой прибыли к темпу изменения прибыли до вычета процентов и налогов. Этот показатель характеризует определенную динамику роста: во сколько раз прибыль до вычета процентов и налогов превосходит налогооблагаемую прибыль.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pPr marL="0" algn="just">
              <a:buNone/>
            </a:pPr>
            <a:r>
              <a:rPr lang="ru-RU" dirty="0" smtClean="0"/>
              <a:t>Превышение доли заемных средств над собственными в определенных случаях увеличивает риск финансовой нестабильности, выражающейся в непредсказуемости величины чистой прибыли, и позволяет внести коррективы в проводимую финансовую политику </a:t>
            </a:r>
            <a:r>
              <a:rPr lang="ru-RU" dirty="0" smtClean="0"/>
              <a:t> </a:t>
            </a:r>
            <a:r>
              <a:rPr lang="ru-RU" dirty="0" smtClean="0"/>
              <a:t>организации. </a:t>
            </a:r>
          </a:p>
          <a:p>
            <a:pPr marL="0" algn="just">
              <a:buNone/>
            </a:pPr>
            <a:r>
              <a:rPr lang="ru-RU" dirty="0" smtClean="0"/>
              <a:t>Чем выше значение финансового рычага, тем менее линейной становится связь между чистой прибылью и прибылью до вычета процентов и налогов (</a:t>
            </a:r>
            <a:r>
              <a:rPr lang="en-US" i="1" dirty="0" smtClean="0"/>
              <a:t>EBIT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В экономической литературе эффект финансового рычага принято рассматривать по следующей формуле: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 l="26434" t="50369" r="49366" b="30941"/>
          <a:stretch>
            <a:fillRect/>
          </a:stretch>
        </p:blipFill>
        <p:spPr bwMode="auto">
          <a:xfrm>
            <a:off x="714348" y="500042"/>
            <a:ext cx="78581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043890" cy="604534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1. Структура и стоимость капитала.</a:t>
            </a:r>
          </a:p>
          <a:p>
            <a:pPr>
              <a:buNone/>
            </a:pPr>
            <a:r>
              <a:rPr lang="ru-RU" sz="2800" b="1" dirty="0" smtClean="0"/>
              <a:t>2. Средневзвешенная и предельная цена капитала.</a:t>
            </a:r>
          </a:p>
          <a:p>
            <a:pPr>
              <a:buNone/>
            </a:pPr>
            <a:r>
              <a:rPr lang="ru-RU" sz="2800" b="1" dirty="0" smtClean="0"/>
              <a:t>3. Финансовый и комбинированный рычаги.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215370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u="sng" dirty="0" smtClean="0"/>
              <a:t>Эффект финансового рычага </a:t>
            </a:r>
            <a:r>
              <a:rPr lang="ru-RU" dirty="0" smtClean="0"/>
              <a:t>основывается на разнице экономической рентабельности и процентной ставки по заемному капиталу. </a:t>
            </a:r>
          </a:p>
          <a:p>
            <a:pPr>
              <a:buNone/>
            </a:pPr>
            <a:r>
              <a:rPr lang="ru-RU" u="sng" dirty="0" smtClean="0"/>
              <a:t>Экономическая рентабельность </a:t>
            </a:r>
            <a:r>
              <a:rPr lang="ru-RU" dirty="0" smtClean="0"/>
              <a:t>рассчитывается как соотношение прибыли до выплаты процентов и налогов к активам организации и показывает способность генерировать прибыль без учета преимуществ заемного финансирования.</a:t>
            </a:r>
          </a:p>
          <a:p>
            <a:pPr>
              <a:buNone/>
            </a:pPr>
            <a:r>
              <a:rPr lang="ru-RU" dirty="0" smtClean="0"/>
              <a:t>В данном случае эффект финансового рычага содержит три укрупненных элемента:</a:t>
            </a:r>
          </a:p>
          <a:p>
            <a:pPr lvl="0">
              <a:buNone/>
            </a:pPr>
            <a:r>
              <a:rPr lang="ru-RU" dirty="0" smtClean="0"/>
              <a:t>1) налоговый корректор (1-t)</a:t>
            </a:r>
            <a:r>
              <a:rPr lang="ru-RU" i="1" dirty="0" smtClean="0"/>
              <a:t>,</a:t>
            </a:r>
            <a:r>
              <a:rPr lang="ru-RU" dirty="0" smtClean="0"/>
              <a:t> уменьшающий прирост рентабельности собственного капитала за счет налогообложения прибыли;</a:t>
            </a:r>
          </a:p>
          <a:p>
            <a:pPr lvl="0">
              <a:buNone/>
            </a:pPr>
            <a:r>
              <a:rPr lang="ru-RU" dirty="0" smtClean="0"/>
              <a:t>2) дифференциал (</a:t>
            </a:r>
            <a:r>
              <a:rPr lang="ru-RU" dirty="0" err="1" smtClean="0"/>
              <a:t>R</a:t>
            </a:r>
            <a:r>
              <a:rPr lang="ru-RU" baseline="-25000" dirty="0" err="1" smtClean="0"/>
              <a:t>e</a:t>
            </a:r>
            <a:r>
              <a:rPr lang="ru-RU" i="1" dirty="0" smtClean="0"/>
              <a:t>-</a:t>
            </a:r>
            <a:r>
              <a:rPr lang="en-US" dirty="0" err="1" smtClean="0"/>
              <a:t>i</a:t>
            </a:r>
            <a:r>
              <a:rPr lang="ru-RU" i="1" dirty="0" smtClean="0"/>
              <a:t>),</a:t>
            </a:r>
            <a:r>
              <a:rPr lang="ru-RU" dirty="0" smtClean="0"/>
              <a:t> характеризующий возможность организации покрыть затраты по привлечению заемных средств;</a:t>
            </a:r>
          </a:p>
          <a:p>
            <a:pPr lvl="0">
              <a:buNone/>
            </a:pPr>
            <a:r>
              <a:rPr lang="ru-RU" dirty="0" smtClean="0"/>
              <a:t>3) финансовый рычаг (</a:t>
            </a:r>
            <a:r>
              <a:rPr lang="ru-RU" i="1" dirty="0" smtClean="0"/>
              <a:t>D/E</a:t>
            </a:r>
            <a:r>
              <a:rPr lang="ru-RU" dirty="0" smtClean="0"/>
              <a:t>), мультиплицирующий действие дифференциала и существенно зависимый от первых двух элементов.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западной практике распространен расчет эффекта финансового рычага при помощи </a:t>
            </a:r>
            <a:r>
              <a:rPr lang="ru-RU" dirty="0" err="1" smtClean="0"/>
              <a:t>β-коэффициента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52111" t="16923" r="18546" b="74359"/>
          <a:stretch>
            <a:fillRect/>
          </a:stretch>
        </p:blipFill>
        <p:spPr bwMode="auto">
          <a:xfrm>
            <a:off x="642910" y="1357298"/>
            <a:ext cx="73581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043890" cy="61167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Применительно к отечественным организациям наиболее приемлемым способом расчета эффекта финансового рычага выступает методика французских экономистов, где в качестве одной из составляющих выступает показатель экономической рентабельности.</a:t>
            </a:r>
          </a:p>
          <a:p>
            <a:pPr>
              <a:buNone/>
            </a:pPr>
            <a:r>
              <a:rPr lang="ru-RU" dirty="0" smtClean="0"/>
              <a:t>Другим способом расчета эффекта финансового рычага является его оценка по фактическим данным организации:</a:t>
            </a:r>
          </a:p>
          <a:p>
            <a:pPr algn="ctr">
              <a:buNone/>
            </a:pPr>
            <a:r>
              <a:rPr lang="en-US" b="1" dirty="0" smtClean="0"/>
              <a:t>DFL</a:t>
            </a:r>
            <a:r>
              <a:rPr lang="ru-RU" b="1" dirty="0" smtClean="0"/>
              <a:t> = </a:t>
            </a:r>
            <a:r>
              <a:rPr lang="en-US" b="1" dirty="0" smtClean="0"/>
              <a:t>EBIT</a:t>
            </a:r>
            <a:r>
              <a:rPr lang="ru-RU" b="1" dirty="0" smtClean="0"/>
              <a:t> / </a:t>
            </a:r>
            <a:r>
              <a:rPr lang="en-US" b="1" dirty="0" smtClean="0"/>
              <a:t>EBIT</a:t>
            </a:r>
            <a:r>
              <a:rPr lang="ru-RU" b="1" dirty="0" smtClean="0"/>
              <a:t> - 1</a:t>
            </a:r>
          </a:p>
          <a:p>
            <a:pPr>
              <a:buNone/>
            </a:pPr>
            <a:r>
              <a:rPr lang="ru-RU" dirty="0" smtClean="0"/>
              <a:t>Этот способ позволяет выполнить сопряженный расчет воздействия финансового и операционного рычагов и определить совокупный риск, связанный с деятельностью организации:</a:t>
            </a:r>
          </a:p>
          <a:p>
            <a:pPr>
              <a:buNone/>
            </a:pPr>
            <a:r>
              <a:rPr lang="ru-RU" dirty="0" smtClean="0"/>
              <a:t>Уровень сопряженного эффекта финансового и операционного рычагов:</a:t>
            </a:r>
          </a:p>
          <a:p>
            <a:pPr algn="ctr">
              <a:buNone/>
            </a:pPr>
            <a:r>
              <a:rPr lang="ru-RU" b="1" dirty="0" smtClean="0"/>
              <a:t>(</a:t>
            </a:r>
            <a:r>
              <a:rPr lang="en-US" b="1" dirty="0" smtClean="0"/>
              <a:t>DCL</a:t>
            </a:r>
            <a:r>
              <a:rPr lang="ru-RU" b="1" dirty="0" smtClean="0"/>
              <a:t>) = </a:t>
            </a:r>
            <a:r>
              <a:rPr lang="en-US" b="1" dirty="0" smtClean="0"/>
              <a:t>DFL</a:t>
            </a:r>
            <a:r>
              <a:rPr lang="ru-RU" b="1" dirty="0" smtClean="0"/>
              <a:t>*</a:t>
            </a:r>
            <a:r>
              <a:rPr lang="en-US" b="1" dirty="0" smtClean="0"/>
              <a:t>DOL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01014" cy="6116786"/>
          </a:xfrm>
        </p:spPr>
        <p:txBody>
          <a:bodyPr/>
          <a:lstStyle/>
          <a:p>
            <a:r>
              <a:rPr lang="ru-RU" dirty="0" smtClean="0"/>
              <a:t>Доклады:</a:t>
            </a:r>
          </a:p>
          <a:p>
            <a:r>
              <a:rPr lang="ru-RU" dirty="0" smtClean="0"/>
              <a:t>1. Налоговая политика организации. </a:t>
            </a:r>
          </a:p>
          <a:p>
            <a:r>
              <a:rPr lang="ru-RU" dirty="0" smtClean="0"/>
              <a:t>2. Амортизационная политика организации.</a:t>
            </a:r>
          </a:p>
          <a:p>
            <a:r>
              <a:rPr lang="ru-RU" dirty="0" smtClean="0"/>
              <a:t>3. Управление распределением прибыли.</a:t>
            </a:r>
            <a:endParaRPr lang="ru-RU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001056" cy="6188224"/>
          </a:xfrm>
        </p:spPr>
        <p:txBody>
          <a:bodyPr/>
          <a:lstStyle/>
          <a:p>
            <a:pPr marL="457200" indent="-457200">
              <a:buNone/>
            </a:pPr>
            <a:r>
              <a:rPr lang="ru-RU" b="1" dirty="0" smtClean="0"/>
              <a:t>1. Структура и стоимость капитала</a:t>
            </a:r>
          </a:p>
          <a:p>
            <a:pPr marL="0" indent="-457200" algn="just">
              <a:buNone/>
            </a:pPr>
            <a:r>
              <a:rPr lang="ru-RU" u="sng" dirty="0" smtClean="0"/>
              <a:t>Капитал</a:t>
            </a:r>
            <a:r>
              <a:rPr lang="ru-RU" dirty="0" smtClean="0"/>
              <a:t> (от </a:t>
            </a:r>
            <a:r>
              <a:rPr lang="ru-RU" i="1" dirty="0" smtClean="0"/>
              <a:t>англ.</a:t>
            </a:r>
            <a:r>
              <a:rPr lang="ru-RU" dirty="0" smtClean="0"/>
              <a:t> </a:t>
            </a:r>
            <a:r>
              <a:rPr lang="en-US" dirty="0" smtClean="0"/>
              <a:t>capital</a:t>
            </a:r>
            <a:r>
              <a:rPr lang="ru-RU" dirty="0" smtClean="0"/>
              <a:t> — главный) соответствует общему объему авансированных в деятельность организации ресурсов и  по своей величине капитал соответствует источникам финансирования имущества организации. Существует множество критериев деления капитала. Один из них — деление капитала на собственный и заемный. </a:t>
            </a:r>
          </a:p>
          <a:p>
            <a:pPr marL="0" indent="-457200" algn="just">
              <a:buNone/>
            </a:pPr>
            <a:r>
              <a:rPr lang="ru-RU" i="1" dirty="0" smtClean="0"/>
              <a:t>Основу собственного капитала </a:t>
            </a:r>
            <a:r>
              <a:rPr lang="ru-RU" dirty="0" smtClean="0"/>
              <a:t>у большинства крупных организаций составляет акционерный капитал, включающий в себя обыкновенные акции, привилегированные и нераспределенную прибыль.</a:t>
            </a:r>
          </a:p>
          <a:p>
            <a:pPr marL="0" indent="-457200" algn="just">
              <a:buNone/>
            </a:pPr>
            <a:endParaRPr lang="ru-RU" dirty="0" smtClean="0"/>
          </a:p>
          <a:p>
            <a:pPr marL="0" indent="-457200" algn="just">
              <a:buNone/>
            </a:pPr>
            <a:endParaRPr lang="ru-RU" dirty="0" smtClean="0"/>
          </a:p>
          <a:p>
            <a:pPr marL="457200" indent="-457200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 l="24907" t="39558" r="47912" b="33906"/>
          <a:stretch>
            <a:fillRect/>
          </a:stretch>
        </p:blipFill>
        <p:spPr bwMode="auto">
          <a:xfrm>
            <a:off x="857224" y="642918"/>
            <a:ext cx="700092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972452" cy="6045348"/>
          </a:xfrm>
        </p:spPr>
        <p:txBody>
          <a:bodyPr/>
          <a:lstStyle/>
          <a:p>
            <a:pPr marL="0" algn="just">
              <a:buNone/>
            </a:pPr>
            <a:r>
              <a:rPr lang="ru-RU" u="sng" dirty="0" smtClean="0"/>
              <a:t>Привилегированные акции </a:t>
            </a:r>
            <a:r>
              <a:rPr lang="ru-RU" dirty="0" smtClean="0"/>
              <a:t>— бессрочные ценные бумаги, не дающие права голоса на общем собрании акционеров. В уставе определяется размер дивиденда и стоимость, выплачиваемая при ликвидации акционерного общества.</a:t>
            </a:r>
          </a:p>
          <a:p>
            <a:pPr>
              <a:buNone/>
            </a:pPr>
            <a:r>
              <a:rPr lang="ru-RU" u="sng" dirty="0" smtClean="0"/>
              <a:t>Обыкновенные акции </a:t>
            </a:r>
            <a:r>
              <a:rPr lang="ru-RU" dirty="0" smtClean="0"/>
              <a:t>также являются бессрочными ценными бумагами, но обладают правом голоса на собрании акционеров.</a:t>
            </a:r>
          </a:p>
          <a:p>
            <a:pPr>
              <a:buNone/>
            </a:pPr>
            <a:r>
              <a:rPr lang="ru-RU" dirty="0" smtClean="0"/>
              <a:t>Величина уставного капитала акционерного общества формируется в процессе эмиссии акций.</a:t>
            </a:r>
          </a:p>
          <a:p>
            <a:pPr marL="0" algn="just">
              <a:buNone/>
            </a:pPr>
            <a:r>
              <a:rPr lang="ru-RU" dirty="0" smtClean="0"/>
              <a:t>Использование собственного капитала в качестве источника финансирования организации имеет определенные преимущества и недостатки.</a:t>
            </a:r>
          </a:p>
          <a:p>
            <a:pPr marL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 l="52910" t="27027" r="17967" b="53808"/>
          <a:stretch>
            <a:fillRect/>
          </a:stretch>
        </p:blipFill>
        <p:spPr bwMode="auto">
          <a:xfrm>
            <a:off x="642910" y="285728"/>
            <a:ext cx="74295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ru-RU" dirty="0" smtClean="0"/>
              <a:t>Следует отметить, что при акционерном финансировании невозможно использовать механизм «налогового щита».</a:t>
            </a:r>
          </a:p>
          <a:p>
            <a:pPr marL="0" algn="just">
              <a:buNone/>
            </a:pPr>
            <a:r>
              <a:rPr lang="ru-RU" u="sng" dirty="0" smtClean="0"/>
              <a:t>Налоговый щит </a:t>
            </a:r>
            <a:r>
              <a:rPr lang="ru-RU" dirty="0" smtClean="0"/>
              <a:t>— инструмент, позволяющий в рамках действующего законодательства снизить величину причитающихся налогов (путем увеличения амортизационных отчислений, отнесения процентов по заемным средствам на затраты и пр.).</a:t>
            </a:r>
          </a:p>
          <a:p>
            <a:pPr marL="0" algn="just">
              <a:buNone/>
            </a:pPr>
            <a:r>
              <a:rPr lang="ru-RU" u="sng" dirty="0" smtClean="0"/>
              <a:t>Цена (стоимость) </a:t>
            </a:r>
            <a:r>
              <a:rPr lang="ru-RU" dirty="0" smtClean="0"/>
              <a:t>капитала для организации зависит от его структуры и цены каждого источника.</a:t>
            </a:r>
          </a:p>
          <a:p>
            <a:pPr marL="0" algn="just">
              <a:buNone/>
            </a:pPr>
            <a:r>
              <a:rPr lang="ru-RU" u="sng" dirty="0" smtClean="0"/>
              <a:t>Стоимость капитала</a:t>
            </a:r>
            <a:r>
              <a:rPr lang="ru-RU" i="1" dirty="0" smtClean="0"/>
              <a:t>,</a:t>
            </a:r>
            <a:r>
              <a:rPr lang="ru-RU" dirty="0" smtClean="0"/>
              <a:t> привлеченного за счет акций, определяется затратами организации, связанными с формированием данного источника, цена которого приблизительно равна уровню дивидендов, выплачиваемых акционерам.</a:t>
            </a:r>
          </a:p>
          <a:p>
            <a:pPr marL="0" algn="just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8286808" cy="6188224"/>
          </a:xfrm>
        </p:spPr>
        <p:txBody>
          <a:bodyPr/>
          <a:lstStyle/>
          <a:p>
            <a:pPr marL="0" algn="just">
              <a:buNone/>
            </a:pPr>
            <a:r>
              <a:rPr lang="ru-RU" u="sng" dirty="0" smtClean="0"/>
              <a:t>По привилегированным акциям выплачивается фиксированный процент, </a:t>
            </a:r>
            <a:r>
              <a:rPr lang="ru-RU" dirty="0" smtClean="0"/>
              <a:t>поэтому цена этого источника </a:t>
            </a:r>
            <a:r>
              <a:rPr lang="ru-RU" b="1" dirty="0" smtClean="0"/>
              <a:t>(</a:t>
            </a:r>
            <a:r>
              <a:rPr lang="ru-RU" b="1" dirty="0" err="1" smtClean="0"/>
              <a:t>С</a:t>
            </a:r>
            <a:r>
              <a:rPr lang="ru-RU" b="1" baseline="-25000" dirty="0" err="1" smtClean="0"/>
              <a:t>па</a:t>
            </a:r>
            <a:r>
              <a:rPr lang="ru-RU" b="1" dirty="0" smtClean="0"/>
              <a:t>) </a:t>
            </a:r>
            <a:r>
              <a:rPr lang="ru-RU" dirty="0" smtClean="0"/>
              <a:t>рассчитывается по формуле: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b="1" dirty="0" err="1" smtClean="0"/>
              <a:t>С</a:t>
            </a:r>
            <a:r>
              <a:rPr lang="ru-RU" sz="2800" b="1" baseline="-25000" dirty="0" err="1" smtClean="0"/>
              <a:t>па</a:t>
            </a:r>
            <a:r>
              <a:rPr lang="ru-RU" sz="2800" dirty="0" smtClean="0"/>
              <a:t> </a:t>
            </a:r>
            <a:r>
              <a:rPr lang="ru-RU" sz="2800" b="1" baseline="30000" dirty="0" smtClean="0"/>
              <a:t>=</a:t>
            </a:r>
            <a:r>
              <a:rPr lang="ru-RU" sz="2800" b="1" dirty="0" smtClean="0"/>
              <a:t> ( </a:t>
            </a:r>
            <a:r>
              <a:rPr lang="ru-RU" sz="2800" b="1" dirty="0" err="1" smtClean="0"/>
              <a:t>Д</a:t>
            </a:r>
            <a:r>
              <a:rPr lang="ru-RU" sz="2800" b="1" baseline="-25000" dirty="0" err="1" smtClean="0"/>
              <a:t>па</a:t>
            </a:r>
            <a:r>
              <a:rPr lang="ru-RU" sz="2800" b="1" dirty="0" smtClean="0"/>
              <a:t> / </a:t>
            </a:r>
            <a:r>
              <a:rPr lang="ru-RU" sz="2800" b="1" dirty="0" err="1" smtClean="0"/>
              <a:t>Ц</a:t>
            </a:r>
            <a:r>
              <a:rPr lang="ru-RU" sz="2800" b="1" baseline="-25000" dirty="0" err="1" smtClean="0"/>
              <a:t>па</a:t>
            </a:r>
            <a:r>
              <a:rPr lang="ru-RU" sz="2800" b="1" dirty="0" smtClean="0"/>
              <a:t> ) *  100, </a:t>
            </a:r>
            <a:endParaRPr lang="ru-RU" sz="2800" b="1" i="1" dirty="0" smtClean="0"/>
          </a:p>
          <a:p>
            <a:pPr marL="0" algn="just">
              <a:buNone/>
            </a:pPr>
            <a:endParaRPr lang="ru-RU" dirty="0" smtClean="0"/>
          </a:p>
          <a:p>
            <a:pPr marL="0" algn="just">
              <a:buNone/>
            </a:pPr>
            <a:r>
              <a:rPr lang="ru-RU" dirty="0" smtClean="0"/>
              <a:t>где  </a:t>
            </a:r>
            <a:r>
              <a:rPr lang="ru-RU" sz="2800" b="1" dirty="0" err="1" smtClean="0"/>
              <a:t>С</a:t>
            </a:r>
            <a:r>
              <a:rPr lang="ru-RU" sz="2800" b="1" baseline="-25000" dirty="0" err="1" smtClean="0"/>
              <a:t>па</a:t>
            </a:r>
            <a:r>
              <a:rPr lang="ru-RU" dirty="0" smtClean="0"/>
              <a:t> — стоимость капитала, привлеченного за счет выпуска привилегированных акций, %;</a:t>
            </a:r>
            <a:endParaRPr lang="ru-RU" b="1" i="1" dirty="0" smtClean="0"/>
          </a:p>
          <a:p>
            <a:pPr marL="0" algn="just">
              <a:buNone/>
            </a:pPr>
            <a:r>
              <a:rPr lang="ru-RU" sz="2800" b="1" dirty="0" err="1" smtClean="0"/>
              <a:t>Д</a:t>
            </a:r>
            <a:r>
              <a:rPr lang="ru-RU" sz="2800" b="1" baseline="-25000" dirty="0" err="1" smtClean="0"/>
              <a:t>па</a:t>
            </a:r>
            <a:r>
              <a:rPr lang="ru-RU" dirty="0" smtClean="0"/>
              <a:t> </a:t>
            </a:r>
            <a:r>
              <a:rPr lang="ru-RU" baseline="30000" dirty="0" smtClean="0"/>
              <a:t>—</a:t>
            </a:r>
            <a:r>
              <a:rPr lang="ru-RU" dirty="0" smtClean="0"/>
              <a:t> размер дивиденда, выплачиваемого по привилегированным акциям, руб.;</a:t>
            </a:r>
            <a:endParaRPr lang="ru-RU" b="1" i="1" dirty="0" smtClean="0"/>
          </a:p>
          <a:p>
            <a:pPr marL="0" algn="just">
              <a:buNone/>
            </a:pPr>
            <a:r>
              <a:rPr lang="ru-RU" sz="2800" b="1" dirty="0" err="1" smtClean="0"/>
              <a:t>Ц</a:t>
            </a:r>
            <a:r>
              <a:rPr lang="ru-RU" sz="2800" b="1" baseline="-25000" dirty="0" err="1" smtClean="0"/>
              <a:t>па</a:t>
            </a:r>
            <a:r>
              <a:rPr lang="ru-RU" sz="2800" dirty="0" smtClean="0"/>
              <a:t> </a:t>
            </a:r>
            <a:r>
              <a:rPr lang="ru-RU" dirty="0" smtClean="0"/>
              <a:t>— текущая рыночная цена одной привилегированной акции за вычетом затрат на ее выпуск и размещение, руб.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pPr algn="just">
              <a:buNone/>
            </a:pPr>
            <a:r>
              <a:rPr lang="ru-RU" u="sng" dirty="0" smtClean="0"/>
              <a:t>Расчет цены обыкновенных акций </a:t>
            </a:r>
            <a:r>
              <a:rPr lang="ru-RU" dirty="0" smtClean="0"/>
              <a:t>может производиться несколькими способами: на основе модели Гордона и модели оценки доходности финансовых активов (САРМ).</a:t>
            </a:r>
          </a:p>
          <a:p>
            <a:pPr algn="just">
              <a:buNone/>
            </a:pPr>
            <a:r>
              <a:rPr lang="ru-RU" dirty="0" smtClean="0"/>
              <a:t>Согласно </a:t>
            </a:r>
            <a:r>
              <a:rPr lang="ru-RU" u="sng" dirty="0" smtClean="0"/>
              <a:t>модели Гордона </a:t>
            </a:r>
            <a:r>
              <a:rPr lang="ru-RU" dirty="0" smtClean="0"/>
              <a:t>цена обыкновенных акций представляет собой дисконтированную стоимость ожидаемого потока дивидендов:</a:t>
            </a:r>
          </a:p>
          <a:p>
            <a:pPr algn="ctr">
              <a:buNone/>
            </a:pPr>
            <a:r>
              <a:rPr lang="ru-RU" sz="2800" b="1" dirty="0" smtClean="0"/>
              <a:t>С</a:t>
            </a:r>
            <a:r>
              <a:rPr lang="ru-RU" sz="2800" b="1" baseline="-25000" dirty="0" smtClean="0"/>
              <a:t>оа</a:t>
            </a:r>
            <a:r>
              <a:rPr lang="ru-RU" sz="2800" b="1" dirty="0" smtClean="0"/>
              <a:t> = (Д1 / </a:t>
            </a:r>
            <a:r>
              <a:rPr lang="ru-RU" sz="2800" b="1" dirty="0" err="1" smtClean="0"/>
              <a:t>Ц</a:t>
            </a:r>
            <a:r>
              <a:rPr lang="ru-RU" sz="2800" b="1" baseline="-25000" dirty="0" err="1" smtClean="0"/>
              <a:t>оа</a:t>
            </a:r>
            <a:r>
              <a:rPr lang="ru-RU" sz="2800" b="1" dirty="0" smtClean="0"/>
              <a:t>) • 100 + </a:t>
            </a:r>
            <a:r>
              <a:rPr lang="en-US" sz="2800" b="1" i="1" dirty="0" smtClean="0"/>
              <a:t>g</a:t>
            </a:r>
            <a:r>
              <a:rPr lang="ru-RU" sz="2800" b="1" i="1" dirty="0" smtClean="0"/>
              <a:t>,</a:t>
            </a:r>
            <a:endParaRPr lang="ru-RU" sz="2800" b="1" dirty="0" smtClean="0"/>
          </a:p>
          <a:p>
            <a:pPr>
              <a:buNone/>
            </a:pPr>
            <a:r>
              <a:rPr lang="ru-RU" dirty="0" smtClean="0"/>
              <a:t>где  </a:t>
            </a:r>
            <a:r>
              <a:rPr lang="ru-RU" sz="2800" b="1" dirty="0" smtClean="0"/>
              <a:t>Д1 </a:t>
            </a:r>
            <a:r>
              <a:rPr lang="ru-RU" dirty="0" smtClean="0"/>
              <a:t>– дивиденд, ожидаемый к выплате в будущем периоде, руб.</a:t>
            </a:r>
          </a:p>
          <a:p>
            <a:pPr>
              <a:buNone/>
            </a:pPr>
            <a:r>
              <a:rPr lang="en-US" sz="2800" b="1" dirty="0" smtClean="0"/>
              <a:t>g</a:t>
            </a:r>
            <a:r>
              <a:rPr lang="ru-RU" sz="2800" b="1" dirty="0" smtClean="0"/>
              <a:t> </a:t>
            </a:r>
            <a:r>
              <a:rPr lang="ru-RU" dirty="0" smtClean="0"/>
              <a:t>– ожидаемый темп прироста дивиденда в будущем, %.</a:t>
            </a:r>
          </a:p>
          <a:p>
            <a:pPr>
              <a:buNone/>
            </a:pPr>
            <a:r>
              <a:rPr lang="ru-RU" sz="2800" b="1" dirty="0" err="1" smtClean="0"/>
              <a:t>Ц</a:t>
            </a:r>
            <a:r>
              <a:rPr lang="ru-RU" sz="2800" b="1" baseline="-25000" dirty="0" err="1" smtClean="0"/>
              <a:t>оа</a:t>
            </a:r>
            <a:r>
              <a:rPr lang="ru-RU" b="1" dirty="0" smtClean="0"/>
              <a:t> </a:t>
            </a:r>
            <a:r>
              <a:rPr lang="ru-RU" dirty="0" smtClean="0"/>
              <a:t>– цена обыкновенной акции, руб</a:t>
            </a:r>
            <a:r>
              <a:rPr lang="ru-RU" b="1" dirty="0" smtClean="0"/>
              <a:t>.</a:t>
            </a:r>
            <a:r>
              <a:rPr lang="ru-RU" b="1" baseline="-25000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233</TotalTime>
  <Words>1277</Words>
  <PresentationFormat>Экран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Управление собственным капиталом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собственным капиталом</dc:title>
  <dc:creator>user</dc:creator>
  <cp:lastModifiedBy>User</cp:lastModifiedBy>
  <cp:revision>17</cp:revision>
  <dcterms:created xsi:type="dcterms:W3CDTF">2016-08-17T05:46:29Z</dcterms:created>
  <dcterms:modified xsi:type="dcterms:W3CDTF">2017-02-27T07:33:58Z</dcterms:modified>
</cp:coreProperties>
</file>