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8" r:id="rId2"/>
    <p:sldId id="265" r:id="rId3"/>
    <p:sldId id="373" r:id="rId4"/>
    <p:sldId id="374" r:id="rId5"/>
    <p:sldId id="375" r:id="rId6"/>
    <p:sldId id="341" r:id="rId7"/>
    <p:sldId id="267" r:id="rId8"/>
    <p:sldId id="271" r:id="rId9"/>
    <p:sldId id="378" r:id="rId10"/>
    <p:sldId id="376" r:id="rId11"/>
    <p:sldId id="379" r:id="rId12"/>
    <p:sldId id="380" r:id="rId13"/>
    <p:sldId id="381" r:id="rId14"/>
    <p:sldId id="275" r:id="rId15"/>
    <p:sldId id="382" r:id="rId16"/>
    <p:sldId id="330" r:id="rId17"/>
    <p:sldId id="383" r:id="rId18"/>
    <p:sldId id="332" r:id="rId19"/>
    <p:sldId id="283" r:id="rId20"/>
    <p:sldId id="284" r:id="rId21"/>
    <p:sldId id="285" r:id="rId22"/>
    <p:sldId id="286" r:id="rId23"/>
    <p:sldId id="307" r:id="rId24"/>
    <p:sldId id="288" r:id="rId25"/>
    <p:sldId id="272" r:id="rId26"/>
    <p:sldId id="310" r:id="rId27"/>
    <p:sldId id="395" r:id="rId28"/>
    <p:sldId id="396" r:id="rId29"/>
    <p:sldId id="398" r:id="rId30"/>
    <p:sldId id="399" r:id="rId31"/>
    <p:sldId id="400" r:id="rId32"/>
    <p:sldId id="397" r:id="rId33"/>
    <p:sldId id="384" r:id="rId34"/>
    <p:sldId id="291" r:id="rId35"/>
    <p:sldId id="290" r:id="rId36"/>
    <p:sldId id="302" r:id="rId37"/>
    <p:sldId id="303" r:id="rId38"/>
    <p:sldId id="385" r:id="rId39"/>
    <p:sldId id="292" r:id="rId40"/>
    <p:sldId id="313" r:id="rId41"/>
    <p:sldId id="386" r:id="rId42"/>
    <p:sldId id="316" r:id="rId43"/>
    <p:sldId id="301" r:id="rId44"/>
    <p:sldId id="317" r:id="rId45"/>
    <p:sldId id="333" r:id="rId46"/>
    <p:sldId id="369" r:id="rId47"/>
    <p:sldId id="407" r:id="rId48"/>
    <p:sldId id="406" r:id="rId49"/>
    <p:sldId id="320" r:id="rId50"/>
    <p:sldId id="408" r:id="rId51"/>
    <p:sldId id="319" r:id="rId52"/>
    <p:sldId id="370" r:id="rId53"/>
    <p:sldId id="371" r:id="rId54"/>
    <p:sldId id="321" r:id="rId55"/>
    <p:sldId id="328" r:id="rId56"/>
    <p:sldId id="324" r:id="rId57"/>
    <p:sldId id="326" r:id="rId58"/>
    <p:sldId id="327" r:id="rId59"/>
    <p:sldId id="325" r:id="rId60"/>
    <p:sldId id="358" r:id="rId61"/>
    <p:sldId id="335" r:id="rId62"/>
    <p:sldId id="338" r:id="rId63"/>
    <p:sldId id="339" r:id="rId64"/>
    <p:sldId id="337" r:id="rId65"/>
    <p:sldId id="340" r:id="rId66"/>
    <p:sldId id="359" r:id="rId67"/>
    <p:sldId id="360" r:id="rId68"/>
    <p:sldId id="361" r:id="rId69"/>
    <p:sldId id="362" r:id="rId70"/>
    <p:sldId id="363" r:id="rId71"/>
    <p:sldId id="364" r:id="rId72"/>
    <p:sldId id="367" r:id="rId73"/>
    <p:sldId id="368" r:id="rId74"/>
    <p:sldId id="366" r:id="rId75"/>
    <p:sldId id="372" r:id="rId76"/>
    <p:sldId id="351" r:id="rId77"/>
    <p:sldId id="352" r:id="rId78"/>
    <p:sldId id="353" r:id="rId79"/>
    <p:sldId id="354" r:id="rId80"/>
    <p:sldId id="343" r:id="rId81"/>
    <p:sldId id="344" r:id="rId82"/>
    <p:sldId id="345" r:id="rId83"/>
    <p:sldId id="347" r:id="rId84"/>
    <p:sldId id="348" r:id="rId85"/>
    <p:sldId id="350" r:id="rId86"/>
    <p:sldId id="356" r:id="rId87"/>
    <p:sldId id="355" r:id="rId88"/>
    <p:sldId id="349" r:id="rId89"/>
    <p:sldId id="387" r:id="rId90"/>
    <p:sldId id="388" r:id="rId91"/>
    <p:sldId id="389" r:id="rId92"/>
    <p:sldId id="390" r:id="rId93"/>
    <p:sldId id="262" r:id="rId94"/>
    <p:sldId id="365" r:id="rId95"/>
    <p:sldId id="392" r:id="rId96"/>
    <p:sldId id="391" r:id="rId97"/>
    <p:sldId id="393" r:id="rId98"/>
    <p:sldId id="394" r:id="rId99"/>
    <p:sldId id="401" r:id="rId100"/>
    <p:sldId id="404" r:id="rId101"/>
    <p:sldId id="402" r:id="rId102"/>
    <p:sldId id="405" r:id="rId103"/>
    <p:sldId id="322" r:id="rId104"/>
    <p:sldId id="409" r:id="rId105"/>
    <p:sldId id="410" r:id="rId106"/>
    <p:sldId id="411" r:id="rId107"/>
    <p:sldId id="412" r:id="rId108"/>
    <p:sldId id="413" r:id="rId109"/>
    <p:sldId id="414" r:id="rId110"/>
    <p:sldId id="415" r:id="rId111"/>
    <p:sldId id="416" r:id="rId112"/>
    <p:sldId id="417" r:id="rId113"/>
    <p:sldId id="418" r:id="rId114"/>
    <p:sldId id="419" r:id="rId115"/>
    <p:sldId id="420" r:id="rId116"/>
    <p:sldId id="421" r:id="rId117"/>
    <p:sldId id="422" r:id="rId118"/>
    <p:sldId id="423" r:id="rId119"/>
    <p:sldId id="424" r:id="rId120"/>
    <p:sldId id="425" r:id="rId121"/>
    <p:sldId id="426" r:id="rId122"/>
    <p:sldId id="427" r:id="rId123"/>
    <p:sldId id="428" r:id="rId124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0380" autoAdjust="0"/>
  </p:normalViewPr>
  <p:slideViewPr>
    <p:cSldViewPr>
      <p:cViewPr varScale="1">
        <p:scale>
          <a:sx n="82" d="100"/>
          <a:sy n="82" d="100"/>
        </p:scale>
        <p:origin x="-15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7854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8331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215093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0760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066972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8863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4193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67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9445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9156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6313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02.08.2021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9345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02.08.2021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3103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02.08.2021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0578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6927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02.08.2021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0893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8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ОБЩИЕ ПРИНЦИПЫ ОКАЗАНИЯ </a:t>
            </a:r>
            <a:r>
              <a:rPr lang="ru-RU" dirty="0" smtClean="0">
                <a:solidFill>
                  <a:srgbClr val="FF0000"/>
                </a:solidFill>
              </a:rPr>
              <a:t>ПЕРВОЙ </a:t>
            </a:r>
            <a:r>
              <a:rPr lang="ru-RU" dirty="0">
                <a:solidFill>
                  <a:srgbClr val="FF0000"/>
                </a:solidFill>
              </a:rPr>
              <a:t>ПОМОЩИ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7904" y="2060848"/>
            <a:ext cx="5256584" cy="4065315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что ты никому ничего не должен, ещё не значит, что от тебя ничего не ждут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19" y="3068960"/>
            <a:ext cx="3384377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6291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6347713" cy="13208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6480720" cy="638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2886988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7920880" cy="642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0060616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875184"/>
          </a:xfrm>
        </p:spPr>
        <p:txBody>
          <a:bodyPr/>
          <a:lstStyle/>
          <a:p>
            <a:r>
              <a:rPr lang="ru-RU" dirty="0" smtClean="0"/>
              <a:t>Первая помощь ребенку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6445763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3318722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753" y="0"/>
            <a:ext cx="91517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3325671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pic>
        <p:nvPicPr>
          <p:cNvPr id="4" name="Picture 2" descr="http://vladmedicina.ru/files/news2/7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140968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velikol.ru/dostc/%D0%A3%D1%80%D0%BE%D0%BA+%C2%AB%D0%93%D0%BB%D0%BE%D0%B1%D0%B0%D0%BB%D1%8C%D0%BD%D1%8B%D0%B5+%D0%BF%D1%80%D0%BE%D0%B1%D0%BB%D0%B5%D0%BC%D1%8B+%D1%81%D0%BE%D0%B2%D1%80%D0%B5%D0%BC%D0%B5%D0%BD%D0%BD%D0%BE%D1%81%D1%82%D0%B8%C2%BBc/1485113_html_7cf398c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53148"/>
            <a:ext cx="4147185" cy="376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59963" y="881588"/>
            <a:ext cx="36148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81086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09600"/>
            <a:ext cx="7416824" cy="947192"/>
          </a:xfrm>
        </p:spPr>
        <p:txBody>
          <a:bodyPr>
            <a:normAutofit/>
          </a:bodyPr>
          <a:lstStyle/>
          <a:p>
            <a:r>
              <a:rPr lang="ru-RU" dirty="0" smtClean="0"/>
              <a:t>ТЕСТЫ ПО ПРОВЕРКЕ ЗНАНИЙ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49839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lvl="0" indent="-342900">
              <a:spcBef>
                <a:spcPts val="1000"/>
              </a:spcBef>
            </a:pPr>
            <a:r>
              <a:rPr lang="ru-RU" sz="3200" dirty="0">
                <a:ea typeface="+mn-ea"/>
                <a:cs typeface="+mn-cs"/>
              </a:rPr>
              <a:t>1. Чем характеризуется артериальное кровотечение?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2160590"/>
            <a:ext cx="7706817" cy="4220738"/>
          </a:xfrm>
        </p:spPr>
        <p:txBody>
          <a:bodyPr>
            <a:noAutofit/>
          </a:bodyPr>
          <a:lstStyle/>
          <a:p>
            <a:r>
              <a:rPr lang="ru-RU" sz="2800" dirty="0" smtClean="0"/>
              <a:t>1</a:t>
            </a:r>
            <a:r>
              <a:rPr lang="ru-RU" sz="2800" dirty="0"/>
              <a:t>. Кровь из раны вытекает пульсирующей струёй, имеет ярко-алую окраску.</a:t>
            </a:r>
          </a:p>
          <a:p>
            <a:r>
              <a:rPr lang="ru-RU" sz="2800" dirty="0"/>
              <a:t>2. Кровь из раны вытекает непрерывно, сплошной струёй </a:t>
            </a:r>
            <a:r>
              <a:rPr lang="ru-RU" sz="2800" dirty="0" smtClean="0"/>
              <a:t>темно-красного </a:t>
            </a:r>
            <a:r>
              <a:rPr lang="ru-RU" sz="2800" dirty="0"/>
              <a:t>цвета.</a:t>
            </a:r>
          </a:p>
          <a:p>
            <a:r>
              <a:rPr lang="ru-RU" sz="2800" dirty="0"/>
              <a:t>3. Кровь из раны вытекает редкими каплями или медленно </a:t>
            </a:r>
            <a:r>
              <a:rPr lang="ru-RU" sz="2800" dirty="0" err="1"/>
              <a:t>рас¬плывающимся</a:t>
            </a:r>
            <a:r>
              <a:rPr lang="ru-RU" sz="2800" dirty="0"/>
              <a:t> пятном. 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19016175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/>
                <a:ea typeface="Times New Roman"/>
                <a:cs typeface="Times New Roman"/>
              </a:rPr>
              <a:t>2. Чем характеризуется капиллярное кровотечение?</a:t>
            </a: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700808"/>
            <a:ext cx="7272808" cy="43204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/>
                <a:ea typeface="Calibri"/>
                <a:cs typeface="Times New Roman"/>
              </a:rPr>
              <a:t>1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. </a:t>
            </a:r>
            <a:r>
              <a:rPr lang="ru-RU" sz="2800" b="1" dirty="0">
                <a:latin typeface="Times New Roman"/>
                <a:ea typeface="Calibri"/>
                <a:cs typeface="Times New Roman"/>
              </a:rPr>
              <a:t>Кровь из раны вытекает пульсирующей струёй, имеет ярко-алую окраску.</a:t>
            </a:r>
            <a:endParaRPr lang="ru-RU" sz="2800" b="1" dirty="0">
              <a:latin typeface="Calibri"/>
              <a:ea typeface="Calibri"/>
              <a:cs typeface="Times New Roman"/>
            </a:endParaRPr>
          </a:p>
          <a:p>
            <a:r>
              <a:rPr lang="ru-RU" sz="2800" b="1" dirty="0">
                <a:latin typeface="Times New Roman"/>
                <a:ea typeface="Calibri"/>
                <a:cs typeface="Times New Roman"/>
              </a:rPr>
              <a:t>2. Кровь из раны вытекает непрерывно, сплошной струёй тем­но-красного цвета.</a:t>
            </a:r>
            <a:endParaRPr lang="ru-RU" sz="2800" b="1" dirty="0">
              <a:latin typeface="Calibri"/>
              <a:ea typeface="Calibri"/>
              <a:cs typeface="Times New Roman"/>
            </a:endParaRPr>
          </a:p>
          <a:p>
            <a:r>
              <a:rPr lang="ru-RU" sz="2800" b="1" dirty="0">
                <a:latin typeface="Times New Roman"/>
                <a:ea typeface="Calibri"/>
                <a:cs typeface="Times New Roman"/>
              </a:rPr>
              <a:t>3. Кровь из раны вытекает редкими каплями или медленно рас­плывающимся пятном.</a:t>
            </a:r>
            <a:endParaRPr lang="ru-RU" sz="2800" b="1" dirty="0">
              <a:latin typeface="Calibri"/>
              <a:ea typeface="Calibri"/>
              <a:cs typeface="Times New Roman"/>
            </a:endParaRP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86463853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/>
                <a:ea typeface="Times New Roman"/>
                <a:cs typeface="Times New Roman"/>
              </a:rPr>
              <a:t>3. Чем характеризуется венозное кровотечение?</a:t>
            </a: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/>
                <a:ea typeface="Calibri"/>
                <a:cs typeface="Times New Roman"/>
              </a:rPr>
              <a:t>1</a:t>
            </a:r>
            <a:r>
              <a:rPr lang="ru-RU" sz="3200" dirty="0">
                <a:latin typeface="Times New Roman"/>
                <a:ea typeface="Calibri"/>
                <a:cs typeface="Times New Roman"/>
              </a:rPr>
              <a:t>. </a:t>
            </a:r>
            <a:r>
              <a:rPr lang="ru-RU" sz="3200" b="1" dirty="0">
                <a:latin typeface="Times New Roman"/>
                <a:ea typeface="Calibri"/>
                <a:cs typeface="Times New Roman"/>
              </a:rPr>
              <a:t>Кровь из раны вытекает пульсирующей струёй, имеет ярко-алую окраску.</a:t>
            </a:r>
            <a:endParaRPr lang="ru-RU" sz="3200" b="1" dirty="0">
              <a:latin typeface="Calibri"/>
              <a:ea typeface="Calibri"/>
              <a:cs typeface="Times New Roman"/>
            </a:endParaRPr>
          </a:p>
          <a:p>
            <a:r>
              <a:rPr lang="ru-RU" sz="3200" b="1" dirty="0">
                <a:latin typeface="Times New Roman"/>
                <a:ea typeface="Calibri"/>
                <a:cs typeface="Times New Roman"/>
              </a:rPr>
              <a:t>2. Кровь из раны вытекает непрерывно, сплошной струёй тем­но-красного цвета.</a:t>
            </a:r>
            <a:endParaRPr lang="ru-RU" sz="3200" b="1" dirty="0">
              <a:latin typeface="Calibri"/>
              <a:ea typeface="Calibri"/>
              <a:cs typeface="Times New Roman"/>
            </a:endParaRPr>
          </a:p>
          <a:p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36912997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/>
                <a:ea typeface="Times New Roman"/>
                <a:cs typeface="Times New Roman"/>
              </a:rPr>
              <a:t>4. Правильный способ остановки капиллярного кровотечения?</a:t>
            </a: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/>
                <a:ea typeface="Calibri"/>
                <a:cs typeface="Times New Roman"/>
              </a:rPr>
              <a:t>1</a:t>
            </a:r>
            <a:r>
              <a:rPr lang="ru-RU" sz="3200" b="1" dirty="0">
                <a:latin typeface="Times New Roman"/>
                <a:ea typeface="Calibri"/>
                <a:cs typeface="Times New Roman"/>
              </a:rPr>
              <a:t>. Наложение на рану давящей повязки.</a:t>
            </a:r>
            <a:endParaRPr lang="ru-RU" sz="3200" b="1" dirty="0">
              <a:latin typeface="Calibri"/>
              <a:ea typeface="Calibri"/>
              <a:cs typeface="Times New Roman"/>
            </a:endParaRPr>
          </a:p>
          <a:p>
            <a:r>
              <a:rPr lang="ru-RU" sz="3200" b="1" dirty="0">
                <a:latin typeface="Times New Roman"/>
                <a:ea typeface="Calibri"/>
                <a:cs typeface="Times New Roman"/>
              </a:rPr>
              <a:t>2. Наложение на конечность жгута.</a:t>
            </a:r>
            <a:endParaRPr lang="ru-RU" sz="3200" b="1" dirty="0">
              <a:latin typeface="Calibri"/>
              <a:ea typeface="Calibri"/>
              <a:cs typeface="Times New Roman"/>
            </a:endParaRPr>
          </a:p>
          <a:p>
            <a:r>
              <a:rPr lang="ru-RU" sz="3200" b="1" dirty="0">
                <a:latin typeface="Times New Roman"/>
                <a:ea typeface="Calibri"/>
                <a:cs typeface="Times New Roman"/>
              </a:rPr>
              <a:t>3. Резкое сгибание конечности в суставе.</a:t>
            </a:r>
            <a:endParaRPr lang="ru-RU" sz="3200" b="1" dirty="0">
              <a:latin typeface="Calibri"/>
              <a:ea typeface="Calibri"/>
              <a:cs typeface="Times New Roman"/>
            </a:endParaRPr>
          </a:p>
          <a:p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232531360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/>
                <a:ea typeface="Times New Roman"/>
                <a:cs typeface="Times New Roman"/>
              </a:rPr>
              <a:t>5. Правильный способ остановки венозного кровотечения?</a:t>
            </a: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b="1" dirty="0" smtClean="0">
                <a:latin typeface="Times New Roman"/>
                <a:ea typeface="Calibri"/>
                <a:cs typeface="Times New Roman"/>
              </a:rPr>
              <a:t>1</a:t>
            </a:r>
            <a:r>
              <a:rPr lang="ru-RU" sz="3200" b="1" dirty="0">
                <a:latin typeface="Times New Roman"/>
                <a:ea typeface="Calibri"/>
                <a:cs typeface="Times New Roman"/>
              </a:rPr>
              <a:t>. Наложение на рану давящей повязки.</a:t>
            </a:r>
            <a:endParaRPr lang="ru-RU" sz="3200" b="1" dirty="0">
              <a:latin typeface="Calibri"/>
              <a:ea typeface="Calibri"/>
              <a:cs typeface="Times New Roman"/>
            </a:endParaRPr>
          </a:p>
          <a:p>
            <a:r>
              <a:rPr lang="ru-RU" sz="3200" b="1" dirty="0">
                <a:latin typeface="Times New Roman"/>
                <a:ea typeface="Calibri"/>
                <a:cs typeface="Times New Roman"/>
              </a:rPr>
              <a:t>2. Наложение жгута или резкое сгибание конечности в суставе.</a:t>
            </a:r>
            <a:endParaRPr lang="ru-RU" sz="3200" b="1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1218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483954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8388109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332656"/>
            <a:ext cx="6347713" cy="1597744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6. Правильный способ остановки артериального кровотечения?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/>
                <a:ea typeface="Calibri"/>
                <a:cs typeface="Times New Roman"/>
              </a:rPr>
              <a:t>1. Наложение на рану давящей повязки.</a:t>
            </a:r>
            <a:endParaRPr lang="ru-RU" sz="3200" b="1" dirty="0">
              <a:latin typeface="Calibri"/>
              <a:ea typeface="Calibri"/>
              <a:cs typeface="Times New Roman"/>
            </a:endParaRPr>
          </a:p>
          <a:p>
            <a:r>
              <a:rPr lang="ru-RU" sz="3200" b="1" dirty="0">
                <a:latin typeface="Times New Roman"/>
                <a:ea typeface="Calibri"/>
                <a:cs typeface="Times New Roman"/>
              </a:rPr>
              <a:t>2. Наложение жгута или резкое сгибание конечности в суставе.</a:t>
            </a:r>
            <a:endParaRPr lang="ru-RU" sz="3200" b="1" dirty="0">
              <a:latin typeface="Calibri"/>
              <a:ea typeface="Calibri"/>
              <a:cs typeface="Times New Roman"/>
            </a:endParaRPr>
          </a:p>
          <a:p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217053143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/>
                <a:ea typeface="Times New Roman"/>
                <a:cs typeface="Times New Roman"/>
              </a:rPr>
              <a:t>7. Какие признаки закрытого перелома костей конечностей?</a:t>
            </a: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b="1" dirty="0" smtClean="0">
                <a:latin typeface="Times New Roman"/>
                <a:ea typeface="Calibri"/>
                <a:cs typeface="Times New Roman"/>
              </a:rPr>
              <a:t>1</a:t>
            </a:r>
            <a:r>
              <a:rPr lang="ru-RU" sz="3200" b="1" dirty="0">
                <a:latin typeface="Times New Roman"/>
                <a:ea typeface="Calibri"/>
                <a:cs typeface="Times New Roman"/>
              </a:rPr>
              <a:t>. Сильная боль, припухлость мягких тканей и деформация ко­нечности.</a:t>
            </a:r>
            <a:endParaRPr lang="ru-RU" sz="3200" b="1" dirty="0">
              <a:latin typeface="Calibri"/>
              <a:ea typeface="Calibri"/>
              <a:cs typeface="Times New Roman"/>
            </a:endParaRPr>
          </a:p>
          <a:p>
            <a:r>
              <a:rPr lang="ru-RU" sz="3200" b="1" dirty="0">
                <a:latin typeface="Times New Roman"/>
                <a:ea typeface="Calibri"/>
                <a:cs typeface="Times New Roman"/>
              </a:rPr>
              <a:t>2. Конечность искажена, поврежден кожный покров, видны ос­колки костей.</a:t>
            </a:r>
            <a:endParaRPr lang="ru-RU" sz="3200" b="1" dirty="0">
              <a:latin typeface="Calibri"/>
              <a:ea typeface="Calibri"/>
              <a:cs typeface="Times New Roman"/>
            </a:endParaRPr>
          </a:p>
          <a:p>
            <a:r>
              <a:rPr lang="ru-RU" sz="3200" b="1" dirty="0">
                <a:latin typeface="Times New Roman"/>
                <a:ea typeface="Calibri"/>
                <a:cs typeface="Times New Roman"/>
              </a:rPr>
              <a:t>3. Синяки, ссадины на коже.</a:t>
            </a:r>
            <a:endParaRPr lang="ru-RU" sz="3200" b="1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6364710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/>
                <a:ea typeface="Times New Roman"/>
                <a:cs typeface="Times New Roman"/>
              </a:rPr>
              <a:t>8. Первая медицинская помощь при открытом переломе?</a:t>
            </a: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2160591"/>
            <a:ext cx="6986737" cy="386069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1</a:t>
            </a:r>
            <a:r>
              <a:rPr lang="ru-RU" sz="2800" b="1" dirty="0">
                <a:latin typeface="Times New Roman"/>
                <a:ea typeface="Calibri"/>
                <a:cs typeface="Times New Roman"/>
              </a:rPr>
              <a:t>. Концы сломанных костей совместить.</a:t>
            </a:r>
            <a:endParaRPr lang="ru-RU" sz="2800" b="1" dirty="0">
              <a:latin typeface="Calibri"/>
              <a:ea typeface="Calibri"/>
              <a:cs typeface="Times New Roman"/>
            </a:endParaRPr>
          </a:p>
          <a:p>
            <a:r>
              <a:rPr lang="ru-RU" sz="2800" b="1" dirty="0">
                <a:latin typeface="Times New Roman"/>
                <a:ea typeface="Calibri"/>
                <a:cs typeface="Times New Roman"/>
              </a:rPr>
              <a:t>2. Убрать осколки костей и наложить на рану пузырь со льдом.</a:t>
            </a:r>
            <a:endParaRPr lang="ru-RU" sz="2800" b="1" dirty="0">
              <a:latin typeface="Calibri"/>
              <a:ea typeface="Calibri"/>
              <a:cs typeface="Times New Roman"/>
            </a:endParaRPr>
          </a:p>
          <a:p>
            <a:r>
              <a:rPr lang="ru-RU" sz="2800" b="1" dirty="0">
                <a:latin typeface="Times New Roman"/>
                <a:ea typeface="Calibri"/>
                <a:cs typeface="Times New Roman"/>
              </a:rPr>
              <a:t>3. Наложить стерильную повязку на рану, осуществить иммоби­лизацию конечности и дать покой больному.</a:t>
            </a:r>
            <a:endParaRPr lang="ru-RU" sz="2800" b="1" dirty="0">
              <a:latin typeface="Calibri"/>
              <a:ea typeface="Calibri"/>
              <a:cs typeface="Times New Roman"/>
            </a:endParaRPr>
          </a:p>
          <a:p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114548200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/>
                <a:ea typeface="Times New Roman"/>
                <a:cs typeface="Times New Roman"/>
              </a:rPr>
              <a:t>9. Какой материал может быть использован в качестве шины?</a:t>
            </a:r>
            <a:r>
              <a:rPr lang="ru-RU" sz="3200" dirty="0"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3200" b="1" dirty="0" smtClean="0">
                <a:latin typeface="Times New Roman"/>
                <a:ea typeface="Times New Roman"/>
                <a:cs typeface="Times New Roman"/>
              </a:rPr>
              <a:t>1</a:t>
            </a:r>
            <a:r>
              <a:rPr lang="ru-RU" sz="3200" b="1" dirty="0">
                <a:latin typeface="Times New Roman"/>
                <a:ea typeface="Times New Roman"/>
                <a:cs typeface="Times New Roman"/>
              </a:rPr>
              <a:t>. Ткань. </a:t>
            </a:r>
            <a:endParaRPr lang="ru-RU" sz="3200" b="1" dirty="0" smtClean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3200" b="1" dirty="0" smtClean="0">
                <a:latin typeface="Times New Roman"/>
                <a:ea typeface="Times New Roman"/>
                <a:cs typeface="Times New Roman"/>
              </a:rPr>
              <a:t>2</a:t>
            </a:r>
            <a:r>
              <a:rPr lang="ru-RU" sz="3200" b="1" dirty="0">
                <a:latin typeface="Times New Roman"/>
                <a:ea typeface="Times New Roman"/>
                <a:cs typeface="Times New Roman"/>
              </a:rPr>
              <a:t>. Бинт, вата. </a:t>
            </a:r>
            <a:endParaRPr lang="ru-RU" sz="3200" b="1" dirty="0" smtClean="0"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3200" b="1" dirty="0" smtClean="0">
                <a:latin typeface="Times New Roman"/>
                <a:ea typeface="Times New Roman"/>
                <a:cs typeface="Times New Roman"/>
              </a:rPr>
              <a:t>3</a:t>
            </a:r>
            <a:r>
              <a:rPr lang="ru-RU" sz="3200" b="1" dirty="0">
                <a:latin typeface="Times New Roman"/>
                <a:ea typeface="Times New Roman"/>
                <a:cs typeface="Times New Roman"/>
              </a:rPr>
              <a:t>. Кусок доски.</a:t>
            </a:r>
            <a:endParaRPr lang="ru-RU" sz="3200" b="1" dirty="0">
              <a:latin typeface="Calibri"/>
              <a:ea typeface="Calibri"/>
              <a:cs typeface="Times New Roman"/>
            </a:endParaRPr>
          </a:p>
          <a:p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348352504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/>
                <a:ea typeface="Times New Roman"/>
                <a:cs typeface="Times New Roman"/>
              </a:rPr>
              <a:t>10. Первая медицинская помощь при обморожении?</a:t>
            </a: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1700808"/>
            <a:ext cx="6914729" cy="453650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1</a:t>
            </a:r>
            <a:r>
              <a:rPr lang="ru-RU" sz="2800" b="1" dirty="0">
                <a:latin typeface="Times New Roman"/>
                <a:ea typeface="Calibri"/>
                <a:cs typeface="Times New Roman"/>
              </a:rPr>
              <a:t>. Растереть пораженный участок жестким материалом или снегом.</a:t>
            </a:r>
            <a:endParaRPr lang="ru-RU" sz="2800" b="1" dirty="0">
              <a:latin typeface="Calibri"/>
              <a:ea typeface="Calibri"/>
              <a:cs typeface="Times New Roman"/>
            </a:endParaRPr>
          </a:p>
          <a:p>
            <a:r>
              <a:rPr lang="ru-RU" sz="2800" b="1" dirty="0">
                <a:latin typeface="Times New Roman"/>
                <a:ea typeface="Calibri"/>
                <a:cs typeface="Times New Roman"/>
              </a:rPr>
              <a:t>2. Создать условия для общего согревания, наложить ватно-марлевую повязку на обмороженный участок, дать теплое питье.</a:t>
            </a:r>
            <a:endParaRPr lang="ru-RU" sz="2800" b="1" dirty="0">
              <a:latin typeface="Calibri"/>
              <a:ea typeface="Calibri"/>
              <a:cs typeface="Times New Roman"/>
            </a:endParaRPr>
          </a:p>
          <a:p>
            <a:r>
              <a:rPr lang="ru-RU" sz="2800" b="1" dirty="0">
                <a:latin typeface="Times New Roman"/>
                <a:ea typeface="Calibri"/>
                <a:cs typeface="Times New Roman"/>
              </a:rPr>
              <a:t>3. Сделать легкий массаж, растереть пораженное место одеколоном.</a:t>
            </a:r>
            <a:endParaRPr lang="ru-RU" sz="2800" b="1" dirty="0">
              <a:latin typeface="Calibri"/>
              <a:ea typeface="Calibri"/>
              <a:cs typeface="Times New Roman"/>
            </a:endParaRPr>
          </a:p>
          <a:p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101339734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60648"/>
            <a:ext cx="6347713" cy="166975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/>
                <a:ea typeface="Times New Roman"/>
                <a:cs typeface="Times New Roman"/>
              </a:rPr>
              <a:t>11. На какой максимальный срок может быть наложен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кровоостанавливающий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жгут? </a:t>
            </a:r>
            <a:r>
              <a:rPr lang="ru-RU" sz="3200" dirty="0"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/>
                <a:ea typeface="Calibri"/>
                <a:cs typeface="Times New Roman"/>
              </a:rPr>
              <a:t>1</a:t>
            </a:r>
            <a:r>
              <a:rPr lang="ru-RU" sz="3200" dirty="0">
                <a:latin typeface="Times New Roman"/>
                <a:ea typeface="Calibri"/>
                <a:cs typeface="Times New Roman"/>
              </a:rPr>
              <a:t>. </a:t>
            </a:r>
            <a:r>
              <a:rPr lang="ru-RU" sz="3200" b="1" dirty="0">
                <a:latin typeface="Times New Roman"/>
                <a:ea typeface="Calibri"/>
                <a:cs typeface="Times New Roman"/>
              </a:rPr>
              <a:t>Не более получаса. </a:t>
            </a:r>
            <a:endParaRPr lang="ru-RU" sz="3200" b="1" dirty="0">
              <a:latin typeface="Calibri"/>
              <a:ea typeface="Calibri"/>
              <a:cs typeface="Times New Roman"/>
            </a:endParaRPr>
          </a:p>
          <a:p>
            <a:r>
              <a:rPr lang="ru-RU" sz="3200" b="1" dirty="0">
                <a:latin typeface="Times New Roman"/>
                <a:ea typeface="Calibri"/>
                <a:cs typeface="Times New Roman"/>
              </a:rPr>
              <a:t>2. Не более 2 часов.</a:t>
            </a:r>
            <a:endParaRPr lang="ru-RU" sz="3200" b="1" dirty="0">
              <a:latin typeface="Calibri"/>
              <a:ea typeface="Calibri"/>
              <a:cs typeface="Times New Roman"/>
            </a:endParaRPr>
          </a:p>
          <a:p>
            <a:r>
              <a:rPr lang="ru-RU" sz="3200" b="1" dirty="0">
                <a:latin typeface="Times New Roman"/>
                <a:ea typeface="Calibri"/>
                <a:cs typeface="Times New Roman"/>
              </a:rPr>
              <a:t>3. Не более часа.</a:t>
            </a:r>
            <a:endParaRPr lang="ru-RU" sz="3200" b="1" dirty="0">
              <a:latin typeface="Calibri"/>
              <a:ea typeface="Calibri"/>
              <a:cs typeface="Times New Roman"/>
            </a:endParaRPr>
          </a:p>
          <a:p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222477572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404664"/>
            <a:ext cx="6347713" cy="152573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/>
                <a:ea typeface="Times New Roman"/>
                <a:cs typeface="Times New Roman"/>
              </a:rPr>
              <a:t>12. Как оказать на месте происшествия первую помощь при простой и неглубокой ране?</a:t>
            </a: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b="1" dirty="0" smtClean="0">
                <a:latin typeface="Times New Roman"/>
                <a:ea typeface="Calibri"/>
                <a:cs typeface="Times New Roman"/>
              </a:rPr>
              <a:t>1</a:t>
            </a:r>
            <a:r>
              <a:rPr lang="ru-RU" sz="3200" b="1" dirty="0">
                <a:latin typeface="Times New Roman"/>
                <a:ea typeface="Calibri"/>
                <a:cs typeface="Times New Roman"/>
              </a:rPr>
              <a:t>. Наложить стерильную повязку.</a:t>
            </a:r>
            <a:endParaRPr lang="ru-RU" sz="3200" b="1" dirty="0">
              <a:latin typeface="Calibri"/>
              <a:ea typeface="Calibri"/>
              <a:cs typeface="Times New Roman"/>
            </a:endParaRPr>
          </a:p>
          <a:p>
            <a:r>
              <a:rPr lang="ru-RU" sz="3200" b="1" dirty="0">
                <a:latin typeface="Times New Roman"/>
                <a:ea typeface="Calibri"/>
                <a:cs typeface="Times New Roman"/>
              </a:rPr>
              <a:t>2. Промыть рану лекарствами.</a:t>
            </a:r>
            <a:endParaRPr lang="ru-RU" sz="3200" b="1" dirty="0">
              <a:latin typeface="Calibri"/>
              <a:ea typeface="Calibri"/>
              <a:cs typeface="Times New Roman"/>
            </a:endParaRPr>
          </a:p>
          <a:p>
            <a:r>
              <a:rPr lang="ru-RU" sz="3200" b="1" dirty="0">
                <a:latin typeface="Times New Roman"/>
                <a:ea typeface="Calibri"/>
                <a:cs typeface="Times New Roman"/>
              </a:rPr>
              <a:t>3. Обработать края раны йодом и наложить стерильную повязку.</a:t>
            </a:r>
            <a:endParaRPr lang="ru-RU" sz="3200" b="1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7055680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60648"/>
            <a:ext cx="6347713" cy="166975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/>
                <a:ea typeface="Times New Roman"/>
                <a:cs typeface="Times New Roman"/>
              </a:rPr>
              <a:t>13. Назовите основные правила оказания первой помощи при солнечном и тепловом ударах?</a:t>
            </a: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1772817"/>
            <a:ext cx="7346777" cy="4248472"/>
          </a:xfrm>
        </p:spPr>
        <p:txBody>
          <a:bodyPr>
            <a:normAutofit fontScale="92500" lnSpcReduction="20000"/>
          </a:bodyPr>
          <a:lstStyle/>
          <a:p>
            <a:r>
              <a:rPr lang="ru-RU" sz="2400" dirty="0" smtClean="0">
                <a:latin typeface="Times New Roman"/>
                <a:ea typeface="Calibri"/>
                <a:cs typeface="Times New Roman"/>
              </a:rPr>
              <a:t>1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. </a:t>
            </a:r>
            <a:r>
              <a:rPr lang="ru-RU" sz="2600" b="1" dirty="0">
                <a:latin typeface="Times New Roman"/>
                <a:ea typeface="Calibri"/>
                <a:cs typeface="Times New Roman"/>
              </a:rPr>
              <a:t>Как можно быстро перенести пострадавшего в тень, уложить на спину (голова должна быть ниже туловища), сделать рас­тирание в области сердца.</a:t>
            </a:r>
            <a:endParaRPr lang="ru-RU" sz="2600" b="1" dirty="0">
              <a:latin typeface="Calibri"/>
              <a:ea typeface="Calibri"/>
              <a:cs typeface="Times New Roman"/>
            </a:endParaRPr>
          </a:p>
          <a:p>
            <a:r>
              <a:rPr lang="ru-RU" sz="2600" b="1" dirty="0">
                <a:latin typeface="Times New Roman"/>
                <a:ea typeface="Calibri"/>
                <a:cs typeface="Times New Roman"/>
              </a:rPr>
              <a:t>2. Поместить пострадавшего в тень или в прохладное помеще­ние, раздеть, уложить на спину, сделать холодные компрес­сы, положить под голову валик, обеспечить достаточный до­ступ свежего воздуха.</a:t>
            </a:r>
            <a:endParaRPr lang="ru-RU" sz="2600" b="1" dirty="0">
              <a:latin typeface="Calibri"/>
              <a:ea typeface="Calibri"/>
              <a:cs typeface="Times New Roman"/>
            </a:endParaRPr>
          </a:p>
          <a:p>
            <a:r>
              <a:rPr lang="ru-RU" sz="2600" b="1" dirty="0">
                <a:latin typeface="Times New Roman"/>
                <a:ea typeface="Calibri"/>
                <a:cs typeface="Times New Roman"/>
              </a:rPr>
              <a:t>3. Усадить пострадавшего в тень, напоить холодным напитком, наложить холодный компресс на грудь.</a:t>
            </a:r>
            <a:endParaRPr lang="ru-RU" sz="2600" b="1" dirty="0">
              <a:latin typeface="Calibri"/>
              <a:ea typeface="Calibri"/>
              <a:cs typeface="Times New Roman"/>
            </a:endParaRPr>
          </a:p>
          <a:p>
            <a:endParaRPr lang="ru-RU" sz="2600" b="1" dirty="0"/>
          </a:p>
        </p:txBody>
      </p:sp>
    </p:spTree>
    <p:extLst>
      <p:ext uri="{BB962C8B-B14F-4D97-AF65-F5344CB8AC3E}">
        <p14:creationId xmlns:p14="http://schemas.microsoft.com/office/powerpoint/2010/main" xmlns="" val="275308918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355825" cy="158417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/>
                <a:ea typeface="Times New Roman"/>
                <a:cs typeface="Times New Roman"/>
              </a:rPr>
              <a:t>14. Что надо предпринять для оказания первой помощи при поражении электрическим током?</a:t>
            </a: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1700809"/>
            <a:ext cx="7346778" cy="432048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1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. Освободить пострадавшего от действия тока, если он в созна­нии, уложить в сухом и теплом месте, принять необходимые меры для облегчения дыхания, обеспечить доступ свежего воздуха, на обожженные участки наложить стерильную по­вязку. При отсутствии признаков жизни проводить искусст­венное дыхание и непрямой массаж сердца.</a:t>
            </a:r>
            <a:endParaRPr lang="ru-RU" sz="2000" b="1" dirty="0">
              <a:latin typeface="Calibri"/>
              <a:ea typeface="Calibri"/>
              <a:cs typeface="Times New Roman"/>
            </a:endParaRPr>
          </a:p>
          <a:p>
            <a:r>
              <a:rPr lang="ru-RU" sz="2000" b="1" dirty="0">
                <a:latin typeface="Times New Roman"/>
                <a:ea typeface="Calibri"/>
                <a:cs typeface="Times New Roman"/>
              </a:rPr>
              <a:t>2. Освободить пострадавшего от действия тока, если он в созна­нии, дать обильное холодное питье, можно кофе. При потере сознания сделать искусственное дыхание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.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 </a:t>
            </a:r>
            <a:endParaRPr lang="ru-RU" sz="2000" dirty="0" smtClean="0">
              <a:latin typeface="Times New Roman"/>
              <a:ea typeface="Calibri"/>
              <a:cs typeface="Times New Roman"/>
            </a:endParaRPr>
          </a:p>
          <a:p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3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. Освободить пострадавшего от действия тока и срочно транс­портировать в ближайшее медицинское учреждение.</a:t>
            </a:r>
            <a:endParaRPr lang="ru-RU" sz="2000" b="1" dirty="0">
              <a:latin typeface="Calibri"/>
              <a:ea typeface="Calibri"/>
              <a:cs typeface="Times New Roman"/>
            </a:endParaRPr>
          </a:p>
          <a:p>
            <a:endParaRPr lang="ru-RU" sz="2000" b="1" dirty="0">
              <a:latin typeface="Calibri"/>
              <a:ea typeface="Calibri"/>
              <a:cs typeface="Times New Roman"/>
            </a:endParaRPr>
          </a:p>
          <a:p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240402422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60648"/>
            <a:ext cx="7634809" cy="158417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/>
                <a:ea typeface="Times New Roman"/>
                <a:cs typeface="Times New Roman"/>
              </a:rPr>
              <a:t>15. В каких случаях применяется уголь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активированный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, находящийся в автомобильной аптечке?</a:t>
            </a:r>
            <a:r>
              <a:rPr lang="ru-RU" sz="3200" dirty="0"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916832"/>
            <a:ext cx="6347714" cy="4124531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/>
                <a:ea typeface="Calibri"/>
                <a:cs typeface="Times New Roman"/>
              </a:rPr>
              <a:t>1</a:t>
            </a:r>
            <a:r>
              <a:rPr lang="ru-RU" sz="3200" b="1" dirty="0">
                <a:latin typeface="Times New Roman"/>
                <a:ea typeface="Calibri"/>
                <a:cs typeface="Times New Roman"/>
              </a:rPr>
              <a:t>. При болях в животе.</a:t>
            </a:r>
            <a:endParaRPr lang="ru-RU" sz="3200" b="1" dirty="0">
              <a:latin typeface="Calibri"/>
              <a:ea typeface="Calibri"/>
              <a:cs typeface="Times New Roman"/>
            </a:endParaRPr>
          </a:p>
          <a:p>
            <a:r>
              <a:rPr lang="ru-RU" sz="3200" b="1" dirty="0">
                <a:latin typeface="Times New Roman"/>
                <a:ea typeface="Calibri"/>
                <a:cs typeface="Times New Roman"/>
              </a:rPr>
              <a:t>2. При высокой температуре.</a:t>
            </a:r>
            <a:endParaRPr lang="ru-RU" sz="3200" b="1" dirty="0">
              <a:latin typeface="Calibri"/>
              <a:ea typeface="Calibri"/>
              <a:cs typeface="Times New Roman"/>
            </a:endParaRPr>
          </a:p>
          <a:p>
            <a:r>
              <a:rPr lang="ru-RU" sz="3200" b="1" dirty="0">
                <a:latin typeface="Times New Roman"/>
                <a:ea typeface="Calibri"/>
                <a:cs typeface="Times New Roman"/>
              </a:rPr>
              <a:t>3. При отравлении. </a:t>
            </a:r>
            <a:endParaRPr lang="ru-RU" sz="3200" b="1" dirty="0">
              <a:latin typeface="Calibri"/>
              <a:ea typeface="Calibri"/>
              <a:cs typeface="Times New Roman"/>
            </a:endParaRPr>
          </a:p>
          <a:p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1284858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291" y="620688"/>
            <a:ext cx="6347713" cy="13208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7128792" cy="5911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2438542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60648"/>
            <a:ext cx="6986737" cy="158417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/>
                <a:ea typeface="Times New Roman"/>
                <a:cs typeface="Times New Roman"/>
              </a:rPr>
              <a:t>16. Как оказать помощь пострадавшему, если он в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состоянии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обморока?</a:t>
            </a: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/>
                <a:ea typeface="Calibri"/>
                <a:cs typeface="Times New Roman"/>
              </a:rPr>
              <a:t>1</a:t>
            </a:r>
            <a:r>
              <a:rPr lang="ru-RU" sz="2800" b="1" dirty="0">
                <a:latin typeface="Times New Roman"/>
                <a:ea typeface="Calibri"/>
                <a:cs typeface="Times New Roman"/>
              </a:rPr>
              <a:t>. Положить пострадавшего на спину, под голову подложить ва­лик из одежды, дать понюхать нашатырный спирт.</a:t>
            </a:r>
            <a:endParaRPr lang="ru-RU" sz="2800" b="1" dirty="0">
              <a:latin typeface="Calibri"/>
              <a:ea typeface="Calibri"/>
              <a:cs typeface="Times New Roman"/>
            </a:endParaRPr>
          </a:p>
          <a:p>
            <a:r>
              <a:rPr lang="ru-RU" sz="2800" b="1" dirty="0">
                <a:latin typeface="Times New Roman"/>
                <a:ea typeface="Calibri"/>
                <a:cs typeface="Times New Roman"/>
              </a:rPr>
              <a:t>2. Положить пострадавшего, приподнять ноги, расстегнуть тес­ную одежду, дать понюхать нашатырный спирт.</a:t>
            </a:r>
            <a:endParaRPr lang="ru-RU" sz="2800" b="1" dirty="0">
              <a:latin typeface="Calibri"/>
              <a:ea typeface="Calibri"/>
              <a:cs typeface="Times New Roman"/>
            </a:endParaRPr>
          </a:p>
          <a:p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55515274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88640"/>
            <a:ext cx="7490793" cy="18002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/>
                <a:ea typeface="Times New Roman"/>
                <a:cs typeface="Times New Roman"/>
              </a:rPr>
              <a:t>17. Укажите правила выполнения реанимации, если в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оказании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участвует один человек?</a:t>
            </a:r>
            <a:r>
              <a:rPr lang="ru-RU" dirty="0"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3200" b="1" dirty="0" smtClean="0">
                <a:latin typeface="Times New Roman"/>
                <a:ea typeface="Calibri"/>
                <a:cs typeface="Times New Roman"/>
              </a:rPr>
              <a:t>1</a:t>
            </a:r>
            <a:r>
              <a:rPr lang="ru-RU" sz="3200" b="1" dirty="0">
                <a:latin typeface="Times New Roman"/>
                <a:ea typeface="Calibri"/>
                <a:cs typeface="Times New Roman"/>
              </a:rPr>
              <a:t>. Одно вдувание воздуха, пять надавливаний на грудину.</a:t>
            </a:r>
            <a:endParaRPr lang="ru-RU" sz="3200" b="1" dirty="0">
              <a:latin typeface="Calibri"/>
              <a:ea typeface="Calibri"/>
              <a:cs typeface="Times New Roman"/>
            </a:endParaRPr>
          </a:p>
          <a:p>
            <a:r>
              <a:rPr lang="ru-RU" sz="3200" b="1" dirty="0">
                <a:latin typeface="Times New Roman"/>
                <a:ea typeface="Calibri"/>
                <a:cs typeface="Times New Roman"/>
              </a:rPr>
              <a:t>2. Два вдувания воздуха, тридцать надавливаний на грудину.</a:t>
            </a:r>
            <a:endParaRPr lang="ru-RU" sz="3200" b="1" dirty="0">
              <a:latin typeface="Calibri"/>
              <a:ea typeface="Calibri"/>
              <a:cs typeface="Times New Roman"/>
            </a:endParaRPr>
          </a:p>
          <a:p>
            <a:r>
              <a:rPr lang="ru-RU" sz="3200" b="1" dirty="0">
                <a:latin typeface="Times New Roman"/>
                <a:ea typeface="Calibri"/>
                <a:cs typeface="Times New Roman"/>
              </a:rPr>
              <a:t>3.Три вдувания воздуха, двадцать надавливаний на грудину.</a:t>
            </a:r>
            <a:endParaRPr lang="ru-RU" sz="3200" b="1" dirty="0">
              <a:latin typeface="Calibri"/>
              <a:ea typeface="Calibri"/>
              <a:cs typeface="Times New Roman"/>
            </a:endParaRPr>
          </a:p>
          <a:p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400689776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60648"/>
            <a:ext cx="7706817" cy="172819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/>
                <a:ea typeface="Times New Roman"/>
                <a:cs typeface="Times New Roman"/>
              </a:rPr>
              <a:t>18. Какой степени тяжести ожог, если на обожженной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поверхности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появились пузыри, наполненные прозрачной жидкостью?</a:t>
            </a:r>
            <a:r>
              <a:rPr lang="ru-RU" sz="3200" dirty="0"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2564904"/>
            <a:ext cx="6347714" cy="347645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/>
                <a:ea typeface="Calibri"/>
                <a:cs typeface="Times New Roman"/>
              </a:rPr>
              <a:t>1</a:t>
            </a:r>
            <a:r>
              <a:rPr lang="ru-RU" sz="3200" b="1" dirty="0">
                <a:latin typeface="Times New Roman"/>
                <a:ea typeface="Calibri"/>
                <a:cs typeface="Times New Roman"/>
              </a:rPr>
              <a:t>. Первой степени.</a:t>
            </a:r>
            <a:endParaRPr lang="ru-RU" sz="3200" b="1" dirty="0">
              <a:latin typeface="Calibri"/>
              <a:ea typeface="Calibri"/>
              <a:cs typeface="Times New Roman"/>
            </a:endParaRPr>
          </a:p>
          <a:p>
            <a:r>
              <a:rPr lang="ru-RU" sz="3200" b="1" dirty="0">
                <a:latin typeface="Times New Roman"/>
                <a:ea typeface="Calibri"/>
                <a:cs typeface="Times New Roman"/>
              </a:rPr>
              <a:t>2. Второй степени.</a:t>
            </a:r>
            <a:endParaRPr lang="ru-RU" sz="3200" b="1" dirty="0">
              <a:latin typeface="Calibri"/>
              <a:ea typeface="Calibri"/>
              <a:cs typeface="Times New Roman"/>
            </a:endParaRPr>
          </a:p>
          <a:p>
            <a:r>
              <a:rPr lang="ru-RU" sz="3200" b="1" dirty="0">
                <a:latin typeface="Times New Roman"/>
                <a:ea typeface="Calibri"/>
                <a:cs typeface="Times New Roman"/>
              </a:rPr>
              <a:t>3. Третьей степени.</a:t>
            </a:r>
            <a:endParaRPr lang="ru-RU" sz="3200" b="1" dirty="0">
              <a:latin typeface="Calibri"/>
              <a:ea typeface="Calibri"/>
              <a:cs typeface="Times New Roman"/>
            </a:endParaRPr>
          </a:p>
          <a:p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230270684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/>
                <a:ea typeface="Times New Roman"/>
                <a:cs typeface="Times New Roman"/>
              </a:rPr>
              <a:t>19. Нужно ли снимать одежду с пострадавшего при 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переломе 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ноги для наложения иммобилизующей шины?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2780928"/>
            <a:ext cx="6347714" cy="3260435"/>
          </a:xfrm>
        </p:spPr>
        <p:txBody>
          <a:bodyPr/>
          <a:lstStyle/>
          <a:p>
            <a:pPr marL="0" indent="0">
              <a:lnSpc>
                <a:spcPct val="125000"/>
              </a:lnSpc>
              <a:spcAft>
                <a:spcPts val="800"/>
              </a:spcAft>
              <a:buNone/>
            </a:pPr>
            <a:endParaRPr lang="ru-RU" sz="1600" dirty="0">
              <a:latin typeface="Calibri"/>
              <a:ea typeface="Calibri"/>
              <a:cs typeface="Times New Roman"/>
            </a:endParaRPr>
          </a:p>
          <a:p>
            <a:r>
              <a:rPr lang="ru-RU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1.Да. </a:t>
            </a:r>
            <a:endParaRPr lang="ru-RU" sz="3200" b="1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/>
              <a:ea typeface="Times New Roman"/>
              <a:cs typeface="Times New Roman"/>
            </a:endParaRPr>
          </a:p>
          <a:p>
            <a:r>
              <a:rPr lang="ru-RU" sz="3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lang="ru-RU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/>
                <a:ea typeface="Times New Roman"/>
                <a:cs typeface="Times New Roman"/>
              </a:rPr>
              <a:t>. Нет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882186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38665" cy="80317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Остановка кровотечения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340768"/>
            <a:ext cx="7274770" cy="47525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Основной метод остановки кровотечения должно быть прямое давление на рану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Крепко прижать рану пальцами или всей ладонью через стерильную салфетку, и продолжайте давление в течении 15-20 мин. До полной остановки кровотечения.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2.При отсутствии переломов прямое давление на рану можно дополнить возвышенным положением конечности (если нет переломов)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3.Если прямое прижатие не останавливает кровотечение, дополните его прижатием артерии на протяжении 15-20 мин.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После остановки кровотечения обработайте края раны, тампонада раны и туго забинтуйте. Приложить к ране пакет со льдом на 15-20 мин.</a:t>
            </a:r>
          </a:p>
        </p:txBody>
      </p:sp>
    </p:spTree>
    <p:extLst>
      <p:ext uri="{BB962C8B-B14F-4D97-AF65-F5344CB8AC3E}">
        <p14:creationId xmlns:p14="http://schemas.microsoft.com/office/powerpoint/2010/main" xmlns="" val="2897545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3250" cy="77470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800" b="1" dirty="0" smtClean="0">
                <a:latin typeface="Times New Roman" pitchFamily="16" charset="0"/>
                <a:cs typeface="Times New Roman" pitchFamily="16" charset="0"/>
              </a:rPr>
              <a:t>Методы временной остановки кровотечения: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  <p:sp>
        <p:nvSpPr>
          <p:cNvPr id="10243" name="Объект 2"/>
          <p:cNvSpPr>
            <a:spLocks noGrp="1"/>
          </p:cNvSpPr>
          <p:nvPr>
            <p:ph idx="1"/>
          </p:nvPr>
        </p:nvSpPr>
        <p:spPr>
          <a:xfrm>
            <a:off x="457200" y="1196975"/>
            <a:ext cx="8223250" cy="4927600"/>
          </a:xfrm>
        </p:spPr>
        <p:txBody>
          <a:bodyPr/>
          <a:lstStyle/>
          <a:p>
            <a:pPr algn="just"/>
            <a:r>
              <a:rPr lang="ru-RU" altLang="ru-RU" sz="2800" dirty="0" smtClean="0">
                <a:latin typeface="Times New Roman" pitchFamily="16" charset="0"/>
                <a:cs typeface="Times New Roman" pitchFamily="16" charset="0"/>
              </a:rPr>
              <a:t>1. Возвышенное положение конечности в сочетании с давящей повязкой</a:t>
            </a:r>
          </a:p>
          <a:p>
            <a:pPr marL="0" indent="0" algn="just">
              <a:buNone/>
            </a:pPr>
            <a:r>
              <a:rPr lang="ru-RU" altLang="ru-RU" sz="2800" dirty="0" smtClean="0">
                <a:latin typeface="Times New Roman" pitchFamily="16" charset="0"/>
                <a:cs typeface="Times New Roman" pitchFamily="16" charset="0"/>
              </a:rPr>
              <a:t>	(если нет перелома)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989138"/>
            <a:ext cx="2381250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970213"/>
            <a:ext cx="2873375" cy="233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160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756285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08048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Наложение кровоостанавливающего жгута.</a:t>
            </a:r>
            <a:r>
              <a:rPr lang="ru-RU" dirty="0"/>
              <a:t> 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48880"/>
            <a:ext cx="4176464" cy="331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1842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31168"/>
          </a:xfrm>
        </p:spPr>
        <p:txBody>
          <a:bodyPr/>
          <a:lstStyle/>
          <a:p>
            <a:r>
              <a:rPr lang="ru-RU" dirty="0" smtClean="0"/>
              <a:t>Техника наложения жгута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1340769"/>
            <a:ext cx="7202761" cy="468052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121212"/>
                </a:solidFill>
                <a:latin typeface="Times New Roman" pitchFamily="18" charset="0"/>
                <a:cs typeface="Times New Roman" pitchFamily="18" charset="0"/>
              </a:rPr>
              <a:t>конечность </a:t>
            </a:r>
            <a:r>
              <a:rPr lang="ru-RU" sz="2000" dirty="0">
                <a:solidFill>
                  <a:srgbClr val="121212"/>
                </a:solidFill>
                <a:latin typeface="Times New Roman" pitchFamily="18" charset="0"/>
                <a:cs typeface="Times New Roman" pitchFamily="18" charset="0"/>
              </a:rPr>
              <a:t>перед наложением жгута, если нет перелома, приподнимают</a:t>
            </a:r>
            <a:r>
              <a:rPr lang="ru-RU" sz="2000" dirty="0" smtClean="0">
                <a:solidFill>
                  <a:srgbClr val="121212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000" dirty="0">
                <a:solidFill>
                  <a:srgbClr val="121212"/>
                </a:solidFill>
                <a:latin typeface="Times New Roman" pitchFamily="18" charset="0"/>
                <a:cs typeface="Times New Roman" pitchFamily="18" charset="0"/>
              </a:rPr>
              <a:t>накладывать жгут нужно </a:t>
            </a:r>
            <a:r>
              <a:rPr lang="ru-RU" sz="2000" dirty="0" smtClean="0">
                <a:solidFill>
                  <a:srgbClr val="121212"/>
                </a:solidFill>
                <a:latin typeface="Times New Roman" pitchFamily="18" charset="0"/>
                <a:cs typeface="Times New Roman" pitchFamily="18" charset="0"/>
              </a:rPr>
              <a:t>выше раны и максимально ближе раны(8-10 см.)</a:t>
            </a:r>
          </a:p>
          <a:p>
            <a:r>
              <a:rPr lang="ru-RU" sz="2000" dirty="0">
                <a:solidFill>
                  <a:srgbClr val="121212"/>
                </a:solidFill>
                <a:latin typeface="Times New Roman" pitchFamily="18" charset="0"/>
                <a:cs typeface="Times New Roman" pitchFamily="18" charset="0"/>
              </a:rPr>
              <a:t>жгут следует накладывать на одежду или место наложения обвернуть ровно полотенцем, пеленкой. </a:t>
            </a:r>
            <a:endParaRPr lang="ru-RU" sz="2000" dirty="0" smtClean="0">
              <a:solidFill>
                <a:srgbClr val="12121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121212"/>
                </a:solidFill>
                <a:latin typeface="Times New Roman" pitchFamily="18" charset="0"/>
                <a:cs typeface="Times New Roman" pitchFamily="18" charset="0"/>
              </a:rPr>
              <a:t>С помощью одного –двух туров остановить кровотечение</a:t>
            </a:r>
          </a:p>
          <a:p>
            <a:r>
              <a:rPr lang="ru-RU" sz="2000" dirty="0" smtClean="0">
                <a:solidFill>
                  <a:srgbClr val="121212"/>
                </a:solidFill>
                <a:latin typeface="Times New Roman" pitchFamily="18" charset="0"/>
                <a:cs typeface="Times New Roman" pitchFamily="18" charset="0"/>
              </a:rPr>
              <a:t>Наложенный жгут закрепить</a:t>
            </a:r>
          </a:p>
          <a:p>
            <a:r>
              <a:rPr lang="ru-RU" sz="2000" dirty="0" smtClean="0">
                <a:solidFill>
                  <a:srgbClr val="121212"/>
                </a:solidFill>
                <a:latin typeface="Times New Roman" pitchFamily="18" charset="0"/>
                <a:cs typeface="Times New Roman" pitchFamily="18" charset="0"/>
              </a:rPr>
              <a:t>Недопустимо нахождение жгута  более 2 часов летом и 1часа зимой</a:t>
            </a:r>
          </a:p>
          <a:p>
            <a:r>
              <a:rPr lang="ru-RU" sz="2000" dirty="0">
                <a:solidFill>
                  <a:srgbClr val="121212"/>
                </a:solidFill>
                <a:latin typeface="Times New Roman" pitchFamily="18" charset="0"/>
                <a:cs typeface="Times New Roman" pitchFamily="18" charset="0"/>
              </a:rPr>
              <a:t>время наложения жгута нужно обязательно отметить в сопроводительной записке;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2243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правильного наложения жгута: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Прекращение кровотечения.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 Отсутствие пульсации на дистальных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отделах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конечностях.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3) Конечность бледная, холодная.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1311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u="sng" dirty="0"/>
              <a:t>анатомические места прижатия артерий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800" dirty="0"/>
              <a:t>При кровотечении из сонной артерии кратковременная его остановка достигается прижатием сонной артерии большим пальцем (или четырьмя остальными) к поперечному отростку </a:t>
            </a:r>
            <a:r>
              <a:rPr lang="en-US" sz="2800" dirty="0"/>
              <a:t>VI</a:t>
            </a:r>
            <a:r>
              <a:rPr lang="ru-RU" sz="2800" dirty="0"/>
              <a:t> шейного позвонка по внутреннему краю грудино-ключично-сосцевидной мышцы примерно</a:t>
            </a:r>
            <a:r>
              <a:rPr lang="ru-RU" sz="2800" i="1" dirty="0"/>
              <a:t>. </a:t>
            </a:r>
            <a:endParaRPr lang="ru-RU" sz="28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752818"/>
            <a:ext cx="2571750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3046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04664"/>
            <a:ext cx="8640960" cy="5721499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помощь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это комплекс простейших медицинских мероприятий, направленных на временное устранение причин, угрожающих жизни пораженного и предупреждения развития тяжелых осложнений. 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Выполняется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непосредственно на месте поражения либо вблизи него самим пострадавшим (самопомощь) или гражданами (взаимопомощь), а также участниками аварийно-спасательных работ (медицинскими работниками) с использованием преимущественно подручных и (при наличии) табельных средств.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Оптимальный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оказания первой медицинской помощи - первые 10-15 минут после получения поражения, а при остановке дыхания это время сокращается до 5-7 мин. Эффективность первой помощи находится в прямой зависимости от уровня медицинской подготовки всего населения.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492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u="sng" dirty="0"/>
              <a:t>анатомические места прижатия артерий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4248472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800" dirty="0"/>
              <a:t>При расположении раны в области средней или нижней трети плеча прижимают подмышечную артерию к головке плечевой кости, для того, опираясь большим пальцем на верхнюю поверхность плечевого сустава, остальными сдавливают артерию.</a:t>
            </a:r>
          </a:p>
          <a:p>
            <a:endParaRPr lang="ru-RU" sz="28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5032" y="2852936"/>
            <a:ext cx="4895850" cy="381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6680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u="sng" dirty="0"/>
              <a:t>анатомические места прижатия артерий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Чтобы остановить кровотечение из раны, расположенной на плече или предплечье, необходимо прижать плечевую артерию четырьмя пальцами кисти к плечевой кости. 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37193"/>
            <a:ext cx="257175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3338" y="3695979"/>
            <a:ext cx="2736304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1354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124744"/>
            <a:ext cx="6347714" cy="4916619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кровотечении из раны, расположенной на бедре, необходимо прижать бедренную артерию к бедренной кости. Прижимают большими пальцами с обхватом бедра другими четырьмя пальцами обеих кистей.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84984"/>
            <a:ext cx="3415655" cy="2703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4512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неэффективности можно прижать артерию в области паховой складки к горизонтальной ветви лонной кости кулаком правой кисти, усиливая давление захватом правого запястья левой кистью.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541886"/>
            <a:ext cx="1944216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3227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836712"/>
            <a:ext cx="6347714" cy="5204651"/>
          </a:xfrm>
        </p:spPr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артериальном кровотечении из раны, расположенной на голени или стопы, прижимают подколенную артерию в области подколенной ямки, для того большие пальцы кладут на переднюю поверхность коленного сустава, а остальными прижимают артерию и кости.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78904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3083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609599" y="332656"/>
            <a:ext cx="6410673" cy="1080120"/>
          </a:xfrm>
        </p:spPr>
        <p:txBody>
          <a:bodyPr>
            <a:normAutofit fontScale="90000"/>
          </a:bodyPr>
          <a:lstStyle/>
          <a:p>
            <a:r>
              <a:rPr lang="ru-RU" altLang="ru-RU" sz="3600" b="1" dirty="0" smtClean="0">
                <a:latin typeface="Times New Roman" pitchFamily="16" charset="0"/>
                <a:cs typeface="Times New Roman" pitchFamily="16" charset="0"/>
              </a:rPr>
              <a:t>Методы временной остановки кровотечения</a:t>
            </a:r>
            <a:r>
              <a:rPr lang="ru-RU" altLang="ru-RU" sz="4400" b="1" dirty="0" smtClean="0">
                <a:latin typeface="Times New Roman" pitchFamily="16" charset="0"/>
                <a:cs typeface="Times New Roman" pitchFamily="16" charset="0"/>
              </a:rPr>
              <a:t>:</a:t>
            </a:r>
            <a:endParaRPr lang="ru-RU" altLang="ru-RU" dirty="0" smtClean="0"/>
          </a:p>
        </p:txBody>
      </p:sp>
      <p:sp>
        <p:nvSpPr>
          <p:cNvPr id="1536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r>
              <a:rPr lang="ru-RU" altLang="ru-RU" dirty="0" smtClean="0">
                <a:latin typeface="Times New Roman" pitchFamily="16" charset="0"/>
                <a:cs typeface="Times New Roman" pitchFamily="16" charset="0"/>
              </a:rPr>
              <a:t>Максимальное сгибание конечности в суставе 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060848"/>
            <a:ext cx="4932437" cy="430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" y="2924944"/>
            <a:ext cx="261937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1238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/>
              <a:t>Носовое кровотечение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6164" y="4005064"/>
            <a:ext cx="3525756" cy="26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302433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51920" y="1340768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Первая помощь:</a:t>
            </a:r>
          </a:p>
          <a:p>
            <a:r>
              <a:rPr lang="ru-RU" dirty="0" smtClean="0"/>
              <a:t>1.Абсолютный покой</a:t>
            </a:r>
          </a:p>
          <a:p>
            <a:r>
              <a:rPr lang="ru-RU" dirty="0" smtClean="0"/>
              <a:t>2.Усадить, немного наклонить туловище вперед</a:t>
            </a:r>
            <a:endParaRPr lang="ru-RU" dirty="0"/>
          </a:p>
          <a:p>
            <a:r>
              <a:rPr lang="ru-RU" dirty="0" smtClean="0"/>
              <a:t>3.Прижать крылья носа большим и указательным пальцем к носовой перегородке на 3-5 мин</a:t>
            </a:r>
          </a:p>
          <a:p>
            <a:r>
              <a:rPr lang="ru-RU" dirty="0" smtClean="0"/>
              <a:t>4.Дышать через рот и слегка наклонить голову вперед</a:t>
            </a:r>
            <a:endParaRPr lang="ru-RU" dirty="0"/>
          </a:p>
          <a:p>
            <a:r>
              <a:rPr lang="ru-RU" dirty="0" smtClean="0"/>
              <a:t>5.Введение </a:t>
            </a:r>
            <a:r>
              <a:rPr lang="ru-RU" dirty="0"/>
              <a:t>в нос </a:t>
            </a:r>
            <a:r>
              <a:rPr lang="ru-RU" dirty="0" smtClean="0"/>
              <a:t>турунды (марлевая)</a:t>
            </a:r>
            <a:endParaRPr lang="ru-RU" dirty="0"/>
          </a:p>
          <a:p>
            <a:r>
              <a:rPr lang="ru-RU" dirty="0" smtClean="0"/>
              <a:t>В случае остановки кровотечения , турунду не извлекать</a:t>
            </a:r>
          </a:p>
          <a:p>
            <a:r>
              <a:rPr lang="ru-RU" dirty="0" smtClean="0"/>
              <a:t>6. Не сморкаться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0877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09600"/>
            <a:ext cx="6129728" cy="659160"/>
          </a:xfrm>
        </p:spPr>
        <p:txBody>
          <a:bodyPr/>
          <a:lstStyle/>
          <a:p>
            <a:pPr algn="ctr"/>
            <a:r>
              <a:rPr lang="ru-RU" dirty="0" smtClean="0"/>
              <a:t>Раны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1340769"/>
            <a:ext cx="7058745" cy="4608512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– это нарушение целостности кожных покровов или слизистых оболочек в результате травмы.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0000"/>
                </a:solidFill>
                <a:latin typeface="Times New Roman"/>
              </a:rPr>
              <a:t>Раны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- 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при которых наблюдается неполное повреждение кожи или слизистой оболочки, называют </a:t>
            </a:r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ссадинами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30959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803176"/>
          </a:xfrm>
        </p:spPr>
        <p:txBody>
          <a:bodyPr/>
          <a:lstStyle/>
          <a:p>
            <a:pPr algn="ctr"/>
            <a:r>
              <a:rPr lang="ru-RU" dirty="0" smtClean="0"/>
              <a:t>Виды ран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1340769"/>
            <a:ext cx="7418785" cy="4608512"/>
          </a:xfrm>
        </p:spPr>
        <p:txBody>
          <a:bodyPr>
            <a:normAutofit/>
          </a:bodyPr>
          <a:lstStyle/>
          <a:p>
            <a:pPr indent="254000" algn="just" fontAlgn="base"/>
            <a:r>
              <a:rPr lang="ru-RU" sz="2400" b="1" i="1" dirty="0">
                <a:solidFill>
                  <a:srgbClr val="000000"/>
                </a:solidFill>
                <a:latin typeface="Times New Roman"/>
              </a:rPr>
              <a:t>Рваная рана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indent="0" algn="just" fontAlgn="base"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Края 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ее всегда имеют неправильную форму, отмечаются отслойки или отрывы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тканей</a:t>
            </a:r>
            <a:endParaRPr lang="ru-RU" sz="240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573015"/>
            <a:ext cx="3096344" cy="240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44262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3116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1628801"/>
            <a:ext cx="7346777" cy="4320480"/>
          </a:xfrm>
        </p:spPr>
        <p:txBody>
          <a:bodyPr/>
          <a:lstStyle/>
          <a:p>
            <a:pPr lvl="0" indent="254000" algn="just" fontAlgn="base">
              <a:buClr>
                <a:srgbClr val="F496CB">
                  <a:lumMod val="75000"/>
                </a:srgbClr>
              </a:buClr>
            </a:pPr>
            <a:r>
              <a:rPr lang="ru-RU" sz="2400" b="1" i="1" dirty="0">
                <a:solidFill>
                  <a:srgbClr val="000000"/>
                </a:solidFill>
                <a:latin typeface="Times New Roman"/>
              </a:rPr>
              <a:t>Рубленая рана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 - рана, возникшая под воздействием тяжелого острого предмета. Она имеет большую глубину и больший объем нежизнеспособных тканей, нежели резаная рана.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84984"/>
            <a:ext cx="3493734" cy="255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75852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здравоохранения и социального развития РФ от 4 мая 2012 г. N 477н "Об утверждении перечня состояний, при которых оказывается первая помощь, и перечня мероприятий по оказанию первой помощи" (с изменениями и дополнениями)</a:t>
            </a:r>
          </a:p>
        </p:txBody>
      </p:sp>
    </p:spTree>
    <p:extLst>
      <p:ext uri="{BB962C8B-B14F-4D97-AF65-F5344CB8AC3E}">
        <p14:creationId xmlns:p14="http://schemas.microsoft.com/office/powerpoint/2010/main" xmlns="" val="97810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3116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1556792"/>
            <a:ext cx="6842721" cy="4536504"/>
          </a:xfrm>
        </p:spPr>
        <p:txBody>
          <a:bodyPr/>
          <a:lstStyle/>
          <a:p>
            <a:pPr lvl="0" indent="254000" algn="just" fontAlgn="base">
              <a:buClr>
                <a:srgbClr val="F496CB">
                  <a:lumMod val="75000"/>
                </a:srgbClr>
              </a:buClr>
            </a:pPr>
            <a:r>
              <a:rPr lang="ru-RU" sz="2400" b="1" i="1" dirty="0">
                <a:solidFill>
                  <a:srgbClr val="000000"/>
                </a:solidFill>
                <a:latin typeface="Times New Roman"/>
              </a:rPr>
              <a:t>Резаная рана,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 наносимая острым предметом (нож, стекло и др.), характеризуется преобладанием длины поврежденного участка над его глубиной, ровными краями, минимальным объемом погибших тканей и реактивных изменений вокруг раны.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005063"/>
            <a:ext cx="3528392" cy="2579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403146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3116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2160591"/>
            <a:ext cx="7274769" cy="3716682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Скальпированная ран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 характеризуется полной или частичной отслойкой кожи, а на волосистой части головы почти всех мягких тканей, без существенного их повреждения.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59937"/>
            <a:ext cx="2592288" cy="228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20972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09600"/>
            <a:ext cx="6201736" cy="803176"/>
          </a:xfrm>
        </p:spPr>
        <p:txBody>
          <a:bodyPr/>
          <a:lstStyle/>
          <a:p>
            <a:r>
              <a:rPr lang="ru-RU" dirty="0" smtClean="0"/>
              <a:t>Виды ран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1196753"/>
            <a:ext cx="7346777" cy="4752528"/>
          </a:xfrm>
        </p:spPr>
        <p:txBody>
          <a:bodyPr>
            <a:normAutofit fontScale="92500"/>
          </a:bodyPr>
          <a:lstStyle/>
          <a:p>
            <a:pPr indent="254000" algn="just" fontAlgn="base"/>
            <a:r>
              <a:rPr lang="ru-RU" sz="2400" b="1" i="1" dirty="0">
                <a:solidFill>
                  <a:srgbClr val="000000"/>
                </a:solidFill>
                <a:latin typeface="Times New Roman"/>
              </a:rPr>
              <a:t>Ушибленная рана и размозженная рана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 возможны при ударах тупыми предметами, характеризуются раздавливанием и разрывом тканей со значительной зоной первичного, а впоследствии и вторичного травматического некроза с обильным микробным загрязнением поврежденных тканей.</a:t>
            </a:r>
          </a:p>
          <a:p>
            <a:pPr indent="254000" algn="just" fontAlgn="base"/>
            <a:r>
              <a:rPr lang="ru-RU" sz="2400" b="1" i="1" dirty="0">
                <a:solidFill>
                  <a:srgbClr val="000000"/>
                </a:solidFill>
                <a:latin typeface="Times New Roman"/>
              </a:rPr>
              <a:t>Колотая рана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 возникает при повреждении мягких тканей иглой, шилом, гвоздем, ножом, штыком и другими острыми удлиненными предметами. Такая рана обычно глубокая и слепая, имеет относительно небольшое входное отверстие и может сопровождаться повреждениями кровеносных сосудов и внутренних органов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326928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3" y="609600"/>
            <a:ext cx="6417760" cy="659160"/>
          </a:xfrm>
        </p:spPr>
        <p:txBody>
          <a:bodyPr/>
          <a:lstStyle/>
          <a:p>
            <a:pPr algn="ctr"/>
            <a:r>
              <a:rPr lang="ru-RU" dirty="0" smtClean="0"/>
              <a:t>Первая помощь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1412777"/>
            <a:ext cx="7346777" cy="4464496"/>
          </a:xfrm>
        </p:spPr>
        <p:txBody>
          <a:bodyPr>
            <a:normAutofit lnSpcReduction="10000"/>
          </a:bodyPr>
          <a:lstStyle/>
          <a:p>
            <a:pPr lvl="0"/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кровотечения</a:t>
            </a:r>
          </a:p>
          <a:p>
            <a:pPr lvl="0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Туалет раны (промыть не спиртовым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антисептиком 3% перекись водорода)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раны крупные инородные </a:t>
            </a:r>
          </a:p>
          <a:p>
            <a:pPr marL="0" lvl="0" indent="0">
              <a:buNone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предметы не удаляем</a:t>
            </a:r>
          </a:p>
          <a:p>
            <a:pPr lvl="0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Обработать кожу вокруг раны спиртовым антисептиком</a:t>
            </a:r>
          </a:p>
          <a:p>
            <a:pPr lvl="0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Наложение асептической повязки</a:t>
            </a:r>
          </a:p>
          <a:p>
            <a:pPr lvl="0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Иммобилизация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50982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Ушибы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Первая помощь</a:t>
            </a:r>
          </a:p>
          <a:p>
            <a:r>
              <a:rPr lang="ru-RU" dirty="0" smtClean="0"/>
              <a:t>Холод</a:t>
            </a:r>
          </a:p>
          <a:p>
            <a:r>
              <a:rPr lang="ru-RU" dirty="0" smtClean="0"/>
              <a:t>Покой </a:t>
            </a:r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302433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33056"/>
            <a:ext cx="2808312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3963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Вывихи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09599" y="1484784"/>
            <a:ext cx="6347714" cy="45565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Вывих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полное стойкое смещение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сочленненых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концов костей.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Достоверные </a:t>
            </a:r>
            <a:r>
              <a:rPr lang="ru-RU" sz="2000" b="1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вывиха: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деформация области сустава (суставная впадина пуста, головка кости находится в необычном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месте);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полное отсутствие активных движений в суставе;</a:t>
            </a:r>
          </a:p>
          <a:p>
            <a:pPr lvl="0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длины конечности (чаще укорочение);</a:t>
            </a:r>
          </a:p>
          <a:p>
            <a:pPr lvl="0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сильная боль в покое;</a:t>
            </a:r>
          </a:p>
          <a:p>
            <a:pPr lvl="0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вынужденное положение конечности.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0445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19261"/>
            <a:ext cx="59244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8091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47253"/>
            <a:ext cx="539793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5693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31168"/>
          </a:xfrm>
        </p:spPr>
        <p:txBody>
          <a:bodyPr/>
          <a:lstStyle/>
          <a:p>
            <a:r>
              <a:rPr lang="ru-RU" dirty="0" smtClean="0"/>
              <a:t>Первая помощь при вывихе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1628801"/>
            <a:ext cx="7130753" cy="439248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Зафиксировать конечность в положении, которое оно приняло после травмы, приложить к поврежденному суставу холод.</a:t>
            </a:r>
          </a:p>
          <a:p>
            <a:r>
              <a:rPr lang="ru-RU" sz="2800" dirty="0" smtClean="0"/>
              <a:t>Доставить пострадавшего в трав пункт.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4301465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 smtClean="0"/>
              <a:t>Перелом</a:t>
            </a:r>
            <a:r>
              <a:rPr lang="ru-RU" dirty="0" smtClean="0"/>
              <a:t>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Открытые </a:t>
            </a:r>
            <a:r>
              <a:rPr lang="ru-RU" sz="2800" dirty="0"/>
              <a:t>-  нарушение целости кости и кожи под воздействием травмирующего предмета.  </a:t>
            </a:r>
          </a:p>
          <a:p>
            <a:r>
              <a:rPr lang="ru-RU" sz="2800" dirty="0" smtClean="0"/>
              <a:t>Закрытые </a:t>
            </a:r>
            <a:r>
              <a:rPr lang="ru-RU" sz="2800" dirty="0"/>
              <a:t>– перелом без нарушения целостности кожи.</a:t>
            </a:r>
          </a:p>
          <a:p>
            <a:endParaRPr lang="ru-RU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94063"/>
            <a:ext cx="4572000" cy="358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2463" y="3294063"/>
            <a:ext cx="4502025" cy="3374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0281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Синдром повреждения: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Кровотечение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Ушибы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Вывихи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Переломы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Раны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Ожоги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Отморожение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Остановка сердечной и дыхательной деятельности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Отравления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6440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947192"/>
          </a:xfrm>
        </p:spPr>
        <p:txBody>
          <a:bodyPr/>
          <a:lstStyle/>
          <a:p>
            <a:r>
              <a:rPr lang="ru-RU" dirty="0" smtClean="0"/>
              <a:t>Признаки перелома: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556792"/>
            <a:ext cx="6912768" cy="43204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Абсолютные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симптомы закрытого перелома: 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характерная деформация — изменение конфигурации конечности, ее оси;</a:t>
            </a:r>
          </a:p>
          <a:p>
            <a:pPr lvl="0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патологическая подвижность — наличие движений в зоне вне сустава;</a:t>
            </a:r>
          </a:p>
          <a:p>
            <a:pPr lvl="0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крепитация — костный хруст на месте перелома из-за трения костных отломков (определяется при пальпации).</a:t>
            </a:r>
          </a:p>
          <a:p>
            <a:pPr lvl="0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болезненность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осевой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нагрузке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Абсолютные симптомы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открытого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перелома: </a:t>
            </a:r>
          </a:p>
          <a:p>
            <a:pPr lvl="0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целостности кости с открытым повреждением кожных покровов</a:t>
            </a:r>
          </a:p>
          <a:p>
            <a:pPr lvl="0"/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8123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09600"/>
            <a:ext cx="6273744" cy="875184"/>
          </a:xfrm>
        </p:spPr>
        <p:txBody>
          <a:bodyPr/>
          <a:lstStyle/>
          <a:p>
            <a:r>
              <a:rPr lang="ru-RU" dirty="0" smtClean="0"/>
              <a:t>Первая помощь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1628801"/>
            <a:ext cx="7346778" cy="43204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Иммобилизация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«неподвижный») — создание неподвижности определенной части тела человека при различных повреждениях и заболеваниях.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Clr>
                <a:srgbClr val="F496CB">
                  <a:lumMod val="75000"/>
                </a:srgbClr>
              </a:buClr>
            </a:pP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При открытом переломе на 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выступающие обломки следуют наложить стерильную салфетку и </a:t>
            </a: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             зафиксировать бинтом .</a:t>
            </a:r>
          </a:p>
          <a:p>
            <a:pPr lvl="0">
              <a:buClr>
                <a:srgbClr val="F496CB">
                  <a:lumMod val="75000"/>
                </a:srgbClr>
              </a:buClr>
            </a:pPr>
            <a:r>
              <a:rPr lang="ru-RU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cs typeface="Times New Roman" pitchFamily="18" charset="0"/>
              </a:rPr>
              <a:t>При необходимости остановить кровотечение.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Зафиксировать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конечность в положении, которое оно приняло после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травмы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Безопасная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транспортировка  в медицинское учреждение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79998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Косыночная повязка</a:t>
            </a:r>
            <a:endParaRPr lang="ru-RU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856026" y="2160588"/>
            <a:ext cx="3855560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9939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80728"/>
            <a:ext cx="426194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8218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08720"/>
            <a:ext cx="581079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0565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Травмы позвоночника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Признаки: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 при движениях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Потеря чувствительности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Парезы/параличи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Характерные позы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865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60648"/>
            <a:ext cx="6347713" cy="792088"/>
          </a:xfrm>
        </p:spPr>
        <p:txBody>
          <a:bodyPr/>
          <a:lstStyle/>
          <a:p>
            <a:r>
              <a:rPr lang="ru-RU" dirty="0" smtClean="0"/>
              <a:t>Повреждение позвоночника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52737"/>
            <a:ext cx="7915275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069833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88640"/>
            <a:ext cx="5978625" cy="93610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496CB">
                    <a:lumMod val="75000"/>
                  </a:srgbClr>
                </a:solidFill>
              </a:rPr>
              <a:t>Открытые проникающие повреждения грудной клетки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7" y="1340768"/>
            <a:ext cx="6336704" cy="5328593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отсутствии в ране инородного предмета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прижать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ладонь к ране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закрыть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нее доступ воздуха. Если рана сквозная,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закрыть входное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выходное раневые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отверстия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Закрыть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рану воздухонепроницаемым материалом (прорезиненной оболочкой перевязочного пакета, целлофаном), герметизируя ее. Зафиксируй этот материал повязкой или пластырем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Придать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пострадавшему положение "полусидя".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Приложить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холод к ране, подложив тканевую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прокладку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наличии в ране инородного предмета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зафиксировать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его валиками из бинта, пластырем или повязкой.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Извлекать из раны инородные предметы на месте происшествия запрещается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Вызвать "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скорую помощь", обеспечь доставку пострадавшего в лечебное учреждение.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052736"/>
            <a:ext cx="19050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204864"/>
            <a:ext cx="19050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405673"/>
            <a:ext cx="1905000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869160"/>
            <a:ext cx="190500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770065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16632"/>
            <a:ext cx="6347713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/>
              <a:t>Положения пострадавшего при транспортировке</a:t>
            </a:r>
            <a:endParaRPr lang="ru-RU" sz="27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034" y="836712"/>
            <a:ext cx="7958811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5052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019200"/>
          </a:xfrm>
        </p:spPr>
        <p:txBody>
          <a:bodyPr/>
          <a:lstStyle/>
          <a:p>
            <a:r>
              <a:rPr lang="ru-RU" dirty="0" smtClean="0"/>
              <a:t>Укусы животных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412776"/>
            <a:ext cx="6347714" cy="48245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помощь: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кровотечение не очень сильное, не останавливать сразу.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укуса промыть перекисью водорода.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Кожу вокруг укуса обработать спиртом.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Наложить стерильную повязку.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Направить в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травмпункт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774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65916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Юридическая сторона вопроса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Оказание первой помощи </a:t>
            </a:r>
          </a:p>
          <a:p>
            <a:pPr marL="0" indent="0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Ваше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ПРАВО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а не обязанность!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84768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1763"/>
            <a:ext cx="7620000" cy="5677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911133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Укусы пчел, ос, шмелей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помощь: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Пинцет плотно прижать к коже и извлечь жало.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Обработать место укуса спиртом.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Приложить холод (холодный компресс, пузырь со льдом).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365104"/>
            <a:ext cx="2808313" cy="193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9638" y="35766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69161"/>
            <a:ext cx="2016224" cy="171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599740"/>
            <a:ext cx="2808312" cy="231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1043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2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Первая помощь при тепловом</a:t>
            </a:r>
            <a:br>
              <a:rPr lang="ru-RU" sz="2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и солнечном ударе.</a:t>
            </a:r>
            <a:br>
              <a:rPr lang="ru-RU" sz="28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3994" y="2339181"/>
            <a:ext cx="4619625" cy="3524250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6967" y="2339181"/>
            <a:ext cx="4619625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82981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74638"/>
            <a:ext cx="8138160" cy="6103620"/>
          </a:xfrm>
        </p:spPr>
      </p:pic>
    </p:spTree>
    <p:extLst>
      <p:ext uri="{BB962C8B-B14F-4D97-AF65-F5344CB8AC3E}">
        <p14:creationId xmlns:p14="http://schemas.microsoft.com/office/powerpoint/2010/main" xmlns="" val="34969128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659160"/>
          </a:xfrm>
        </p:spPr>
        <p:txBody>
          <a:bodyPr/>
          <a:lstStyle/>
          <a:p>
            <a:r>
              <a:rPr lang="ru-RU" dirty="0" smtClean="0"/>
              <a:t>Ожоги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Ожог – разновидность травмы, полученной в результате воздействия на кожный покров высокой температуры.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3501008"/>
            <a:ext cx="4596782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384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11941" y="2160588"/>
            <a:ext cx="5943731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738822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782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2 степень – отслойка эпидермиса  с образованием пузырей (резкая боль)</a:t>
            </a:r>
            <a:br>
              <a:rPr lang="ru-RU" dirty="0"/>
            </a:b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5831" y="1484785"/>
            <a:ext cx="4860032" cy="338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23491"/>
            <a:ext cx="4320480" cy="369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1433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3 степень – повреждение кожи с формирование белесого струпа (болевая чувствительность снижена или отсутствует)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35338"/>
            <a:ext cx="396044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093" y="3429000"/>
            <a:ext cx="4267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5158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ru-RU" dirty="0"/>
              <a:t>4 степень – поражение кожи и глубже расположенных тканей</a:t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687998" y="2160588"/>
            <a:ext cx="4191616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4825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Первая помощь при термических ожогах: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Прекратить воздействие повреждающего фактора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ожоге 1 и 2 степени можно  охладить обожженную поверхность холодной водой (10-20 минут)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химическом ожоге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промыть холодной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водой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(30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минут)</a:t>
            </a:r>
          </a:p>
        </p:txBody>
      </p:sp>
    </p:spTree>
    <p:extLst>
      <p:ext uri="{BB962C8B-B14F-4D97-AF65-F5344CB8AC3E}">
        <p14:creationId xmlns:p14="http://schemas.microsoft.com/office/powerpoint/2010/main" xmlns="" val="233691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действий: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Оценить ситуацию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Оценить опасность для себя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Устранить повреждающий фактор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Оценить состояние пострадавшего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Позвать на помощь и вызвать скорую помощь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Оказать первую  помощь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Оставаться  с пострадавшим до приезда скорой помощи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71348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 defTabSz="457200">
              <a:spcBef>
                <a:spcPts val="1000"/>
              </a:spcBef>
              <a:buClr>
                <a:srgbClr val="5FCBEF"/>
              </a:buClr>
              <a:buSzPct val="80000"/>
              <a:buFont typeface="Wingdings" panose="05000000000000000000" pitchFamily="2" charset="2"/>
              <a:buChar char="§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Погасить охваченную пламенем одежду. </a:t>
            </a:r>
          </a:p>
          <a:p>
            <a:pPr lvl="0" defTabSz="457200">
              <a:spcBef>
                <a:spcPts val="1000"/>
              </a:spcBef>
              <a:buClr>
                <a:srgbClr val="5FCBEF"/>
              </a:buClr>
              <a:buSzPct val="80000"/>
              <a:buFont typeface="Wingdings" panose="05000000000000000000" pitchFamily="2" charset="2"/>
              <a:buChar char="§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удалить ее с поверхности тела. </a:t>
            </a:r>
          </a:p>
          <a:p>
            <a:pPr lvl="0" defTabSz="457200">
              <a:spcBef>
                <a:spcPts val="1000"/>
              </a:spcBef>
              <a:buClr>
                <a:srgbClr val="5FCBEF"/>
              </a:buClr>
              <a:buSzPct val="80000"/>
              <a:buFont typeface="Wingdings" panose="05000000000000000000" pitchFamily="2" charset="2"/>
              <a:buChar char="§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Делать это надо очень осторожно, чтобы грубыми движениями не нарушить кожных покровов. </a:t>
            </a:r>
          </a:p>
          <a:p>
            <a:pPr lvl="0" defTabSz="457200">
              <a:spcBef>
                <a:spcPts val="1000"/>
              </a:spcBef>
              <a:buClr>
                <a:srgbClr val="5FCBEF"/>
              </a:buClr>
              <a:buSzPct val="80000"/>
              <a:buFont typeface="Wingdings" panose="05000000000000000000" pitchFamily="2" charset="2"/>
              <a:buChar char="§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Снимать всю одежду не рекомендуется. </a:t>
            </a:r>
          </a:p>
          <a:p>
            <a:pPr lvl="0" defTabSz="457200">
              <a:spcBef>
                <a:spcPts val="1000"/>
              </a:spcBef>
              <a:buClr>
                <a:srgbClr val="5FCBEF"/>
              </a:buClr>
              <a:buSzPct val="80000"/>
              <a:buFont typeface="Wingdings" panose="05000000000000000000" pitchFamily="2" charset="2"/>
              <a:buChar char="§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Ожоговую поверхность необходимо охладить холодной водой. </a:t>
            </a:r>
          </a:p>
          <a:p>
            <a:pPr lvl="0" defTabSz="457200">
              <a:spcBef>
                <a:spcPts val="1000"/>
              </a:spcBef>
              <a:buClr>
                <a:srgbClr val="5FCBEF"/>
              </a:buClr>
              <a:buSzPct val="80000"/>
              <a:buFont typeface="Wingdings" panose="05000000000000000000" pitchFamily="2" charset="2"/>
              <a:buChar char="§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охлаждения накройте пораженную область чистой влажной салфеткой, чтобы предотвратить попадание инфекции и облегчить боль.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292446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Отморожение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1 степень – незначительная гипотермия, бледность кожного покрова.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573016"/>
            <a:ext cx="6669087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7838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r>
              <a:rPr lang="ru-RU" dirty="0"/>
              <a:t>2 степень – образование пузырей с прозрачной серозной жидкостью, цианоз кожного покрова, нарушение чувствительностью</a:t>
            </a:r>
          </a:p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3790" y="3516312"/>
            <a:ext cx="501015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5515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3 степень  - пузыри с геморрагическим содержимым, кожа темно-багрового цвета, холодная,  отек.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429000"/>
            <a:ext cx="360040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3123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4 степень – повреждение кожи до костей.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23898"/>
            <a:ext cx="3888432" cy="3197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0518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698705" cy="947192"/>
          </a:xfrm>
        </p:spPr>
        <p:txBody>
          <a:bodyPr/>
          <a:lstStyle/>
          <a:p>
            <a:r>
              <a:rPr lang="ru-RU" dirty="0" smtClean="0"/>
              <a:t>Первая помощь при степени: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1700809"/>
            <a:ext cx="6842721" cy="432048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Поместить пострадавшего в тепло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Снять мокрую, промерзшую  одежду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Укутать обмороженный участок тканью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Дать пострадавшему теплое питье или пищу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656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prstClr val="black"/>
                </a:solidFill>
              </a:rPr>
              <a:t>Поражение электрическим током</a:t>
            </a:r>
            <a:endParaRPr lang="ru-RU" dirty="0"/>
          </a:p>
        </p:txBody>
      </p:sp>
      <p:pic>
        <p:nvPicPr>
          <p:cNvPr id="4" name="Picture 2" descr="http://gomel.today/index.php?thumb=uploads/News/2012/07/06/306-tok.jpg&amp;width=620&amp;height=40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831056" y="2172494"/>
            <a:ext cx="5905500" cy="3857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234646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38665" cy="58715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Общие воздействия электротоком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196752"/>
            <a:ext cx="6347714" cy="484461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степень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Судороги, пострадавший в сознании, сильная слабость, чувство разбитости</a:t>
            </a:r>
          </a:p>
          <a:p>
            <a:pPr marL="0" lvl="0" indent="0">
              <a:buNone/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степень</a:t>
            </a:r>
          </a:p>
          <a:p>
            <a:pPr marL="0" lvl="0" indent="0">
              <a:buNone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Судороги сильные, длительные, болезненные с отключением сознания</a:t>
            </a:r>
          </a:p>
          <a:p>
            <a:pPr marL="0" lvl="0" indent="0">
              <a:buNone/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степень</a:t>
            </a:r>
          </a:p>
          <a:p>
            <a:pPr marL="0" lvl="0" indent="0">
              <a:buNone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Судороги </a:t>
            </a:r>
            <a:r>
              <a:rPr lang="ru-RU" sz="2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продолжительные,потеря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сознания с нарушением дыхания  и сбоями в работе сердца</a:t>
            </a:r>
          </a:p>
          <a:p>
            <a:pPr marL="0" lvl="0" indent="0">
              <a:buNone/>
            </a:pP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степень</a:t>
            </a:r>
          </a:p>
          <a:p>
            <a:pPr marL="0" lvl="0" indent="0">
              <a:buNone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Клиническая смерть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01909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698705" cy="94719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Местные признаки воздействия электротоком</a:t>
            </a:r>
            <a:endParaRPr lang="ru-RU" dirty="0"/>
          </a:p>
        </p:txBody>
      </p:sp>
      <p:pic>
        <p:nvPicPr>
          <p:cNvPr id="4" name="Picture 2" descr="http://bigslide.ru/images/22/21898/960/img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196182" y="2160588"/>
            <a:ext cx="5175249" cy="3881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757975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2-tub-ru.yandex.net/i?id=a8fb2395528ab1f49e70aa82ea4e3547&amp;n=33&amp;h=215&amp;w=31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3568" y="1404491"/>
            <a:ext cx="2962275" cy="2047875"/>
          </a:xfrm>
          <a:prstGeom prst="rect">
            <a:avLst/>
          </a:prstGeom>
          <a:noFill/>
        </p:spPr>
      </p:pic>
      <p:pic>
        <p:nvPicPr>
          <p:cNvPr id="5" name="Picture 4" descr="http://ribalych.ru/wp-content/uploads/2011/09/1_002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032" y="1600200"/>
            <a:ext cx="3050667" cy="453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06264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Кровотечение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Кровотечение –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истечение крови из сосудов или полостей при нарушении их целостности. </a:t>
            </a:r>
          </a:p>
          <a:p>
            <a:pPr marL="0" indent="0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причина кровотечений - 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арушение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целостности сосудистой стенки, вызванное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травмой.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-25"/>
            <a:ext cx="3527946" cy="2234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5926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images.myshared.ru/5/491699/slide_1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196182" y="2160588"/>
            <a:ext cx="5175249" cy="3881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536015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Первая помощь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6892" y="1340768"/>
            <a:ext cx="7771532" cy="4968552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Оценить риск для себя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Остановить воздействие электричества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Оттащить пострадавшего подальше от источника тока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Положить пострадавшего на ровную поверхность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Оценить состояние пострадавшего на наличие признаков жизни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Позвать на помощь вызвать скорую помощь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Приступить к оказанию первой помощи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Дождаться приезда  скорой помощи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82053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/>
              <a:t>УТОПЛЕНИЕ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Утопление - это разновидность механической асфиксии, возникающей при заполнении легких и верхних дыхательных путей водой, жидкостями или сыпучими материалами. Замещение воздуха водой приводит к удушью, у пострадавшего полностью прекращается легочный газообмен, развивается гипоксия, нарушается дыхание, угнетается сердечная деятельность и выключается сознание</a:t>
            </a:r>
            <a:r>
              <a:rPr lang="ru-RU" dirty="0">
                <a:solidFill>
                  <a:prstClr val="black"/>
                </a:solidFill>
              </a:rPr>
              <a:t>. </a:t>
            </a:r>
          </a:p>
          <a:p>
            <a:endParaRPr lang="ru-RU" dirty="0"/>
          </a:p>
        </p:txBody>
      </p:sp>
      <p:pic>
        <p:nvPicPr>
          <p:cNvPr id="4" name="Picture 4" descr="http://sudebnaja.ru/images/stories/Risynki/Risynok-2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26575"/>
            <a:ext cx="2970657" cy="193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241454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 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Правила спасения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утопающих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извлечении утопающего из воды необходимо быть крайне осторожным. Ни в коем случае нельзя подплывать к нему спереди, только сзади. Схватив утопающего за волосы или под мышки, нужно перевернуть его вверх лицом и плыть к берегу, не давая ему захватить себя. Оказание первой помощи начинают сразу после извлечения пострадавшего из воды.</a:t>
            </a:r>
          </a:p>
          <a:p>
            <a:endParaRPr lang="ru-RU" dirty="0"/>
          </a:p>
        </p:txBody>
      </p:sp>
      <p:pic>
        <p:nvPicPr>
          <p:cNvPr id="4" name="Picture 2" descr="http://content.foto.mail.ru/mail/perveev-m/_myphoto/i-5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176" y="3573016"/>
            <a:ext cx="2223821" cy="2937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6277537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latin typeface="Trebuchet MS" panose="020B0603020202020204"/>
              </a:rPr>
              <a:t>Утопление</a:t>
            </a:r>
            <a:r>
              <a:rPr lang="ru-RU" sz="3600" dirty="0">
                <a:solidFill>
                  <a:srgbClr val="5FCBEF"/>
                </a:solidFill>
                <a:latin typeface="Trebuchet MS" panose="020B0603020202020204"/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3" y="1124744"/>
            <a:ext cx="6358603" cy="5040560"/>
          </a:xfrm>
        </p:spPr>
        <p:txBody>
          <a:bodyPr>
            <a:noAutofit/>
          </a:bodyPr>
          <a:lstStyle/>
          <a:p>
            <a:pPr lvl="0" algn="just" defTabSz="457200">
              <a:spcBef>
                <a:spcPts val="1000"/>
              </a:spcBef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Извлеките пострадавшего из воды</a:t>
            </a:r>
          </a:p>
          <a:p>
            <a:pPr lvl="0" algn="just">
              <a:buClr>
                <a:srgbClr val="5FCBEF"/>
              </a:buClr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 пострадавшего животом на</a:t>
            </a:r>
            <a:r>
              <a:rPr lang="ru-RU" sz="2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колено, 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надавливает рукой на спину пострадавшего между лопаток поддерживая при этом другой рукой его лоб и приподнимая голову. Эти манипуляции не должны занимать более 10-15 секунд чтобы не медлить с проведением искусственного дыхания </a:t>
            </a:r>
            <a:endParaRPr lang="ru-RU" sz="2000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5FCBEF"/>
              </a:buClr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Очистите ротовую полость от инородных тел (слизь, водоросли, рвотные массы)</a:t>
            </a:r>
          </a:p>
          <a:p>
            <a:pPr lvl="0" algn="just">
              <a:buClr>
                <a:srgbClr val="5FCBEF"/>
              </a:buClr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Проверьте наличие признаков жизни</a:t>
            </a:r>
          </a:p>
          <a:p>
            <a:pPr lvl="0" algn="just">
              <a:buClr>
                <a:srgbClr val="5FCBEF"/>
              </a:buClr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Позвать на помощь и вызвать скорую помощь</a:t>
            </a:r>
          </a:p>
          <a:p>
            <a:pPr lvl="0" algn="just">
              <a:buClr>
                <a:srgbClr val="5FCBEF"/>
              </a:buClr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Приступить к оказанию первой помощи</a:t>
            </a:r>
          </a:p>
          <a:p>
            <a:pPr lvl="0" algn="just">
              <a:buClr>
                <a:srgbClr val="5FCBEF"/>
              </a:buClr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комфорт до приезда скорой помощи</a:t>
            </a:r>
          </a:p>
          <a:p>
            <a:pPr marL="0" lvl="0" indent="0" algn="just" defTabSz="457200">
              <a:spcBef>
                <a:spcPts val="1000"/>
              </a:spcBef>
              <a:buClr>
                <a:srgbClr val="5FCBEF"/>
              </a:buClr>
              <a:buSzPct val="80000"/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Положение, которое необходимо придать пострадавшему для удаления воды из дыхательных путей и желудка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826147" y="3574429"/>
            <a:ext cx="2081386" cy="3152688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869951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 algn="just">
              <a:buClr>
                <a:srgbClr val="5FCBEF"/>
              </a:buClr>
            </a:pP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пострадавшие обязательно должны быть госпитализированы, поскольку имеется опасность развития так называемого вторичного утопления, когда появляются признаки острой дыхательной недостаточности, боли в груди, кашель, одышка, чувство нехватки воздуха, кровохарканье, возбуждение, учащение пульса. Высокая вероятность развития у пострадавших отека легких сохраняется в сроки от 15 до 72 часов после спасения.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F496CB">
                  <a:lumMod val="75000"/>
                </a:srgbClr>
              </a:buClr>
            </a:pPr>
            <a:endParaRPr lang="ru-RU" sz="20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235104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ТЕРМИНАЛЬНЫЕ СОСТОЯНИЯ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пограничные состояния между жизнью и смертью, при которых происходит нарушение функции основных жизненно важных органов и систем: ЦНС, сердечно-сосудистой системы, дыхательной системы, с которыми сам организм справиться не в состоянии. Без помощи из вне человек умирает. </a:t>
            </a:r>
          </a:p>
        </p:txBody>
      </p:sp>
    </p:spTree>
    <p:extLst>
      <p:ext uri="{BB962C8B-B14F-4D97-AF65-F5344CB8AC3E}">
        <p14:creationId xmlns:p14="http://schemas.microsoft.com/office/powerpoint/2010/main" xmlns="" val="4959605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b="1" dirty="0"/>
              <a:t>КЛИНИЧЕСКАЯ СМЕРТЬ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своеобразное переходное состояние между жизнью и смертью, которое еще не является смертью, но уже нельзя назвать жизнью. </a:t>
            </a: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смерть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состояние с неэффективной функцией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  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дыхания  и/или  кровообращения,  когда  еще  сохранена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  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головного мозга к выживанию.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признакам клинической смерти относятся:</a:t>
            </a:r>
          </a:p>
          <a:p>
            <a:pPr lvl="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 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СОЗНАНИЕ – отсутствует, зрачки расширены зрачкам, не реагируют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 (не учитывается сейчас).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Асистолия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отсутствие ПУЛЬСА НА СОННЫХ АРТЕРИЯХ.</a:t>
            </a:r>
          </a:p>
          <a:p>
            <a:pPr lvl="0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Апноэ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отсутствие ДЫХАНИЯ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Широкий зрачок без реакции на свет и синюшный цвет кожных покровов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31181482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272808" cy="864096"/>
          </a:xfrm>
        </p:spPr>
        <p:txBody>
          <a:bodyPr>
            <a:normAutofit fontScale="90000"/>
          </a:bodyPr>
          <a:lstStyle/>
          <a:p>
            <a:r>
              <a:rPr lang="ru-RU" sz="3100" b="1" dirty="0"/>
              <a:t>КОНСТАТАЦИЯ  БИОЛОГИЧЕСКОЙ СМЕРТИ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68863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9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Достоверные </a:t>
            </a:r>
            <a:r>
              <a:rPr lang="ru-RU" sz="9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биологической смерти:</a:t>
            </a: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9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Помутнение и высыхание роговицы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9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«Кошачий зрачок»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 сдавлении глазного яблока пальцами в горизонтальном направлении широкий зрачок принимает форму веретена. Это достоверный признак биологической 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смерти появляется через 10-15 минут </a:t>
            </a:r>
          </a:p>
          <a:p>
            <a:pPr lvl="0"/>
            <a:r>
              <a:rPr lang="ru-RU" sz="9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Трупные </a:t>
            </a:r>
            <a:r>
              <a:rPr lang="ru-RU" sz="9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пятна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9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иссине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-красная окраска частей тела  в отлогих местах (через 30-40 мин  с момента наступления смерти). Трупные пятна являются, пожалуй, самым известным признаком наступления биологической смерти. </a:t>
            </a:r>
            <a:endParaRPr lang="ru-RU" sz="9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9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Трупное </a:t>
            </a:r>
            <a:r>
              <a:rPr lang="ru-RU" sz="9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окоченение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(оценивают через 2 часа после наступления смерти). Представляет собой сокращение мышечных волокон и специфические изменения, следующие за этим. </a:t>
            </a:r>
            <a:endParaRPr lang="ru-RU" sz="9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9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Разложение </a:t>
            </a:r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появление специфического запаха, зеленой окраски кожи, вспучивание и распад.</a:t>
            </a: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910350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 ABC (отечественные рекомендации):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-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проходимости верхних дыхательных путей.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искусственная вентиляция легких (ИВЛ).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непрямой или закрытый массаж сердца.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ИВЛ/ЗМС –(2:30)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4686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250"/>
            <a:ext cx="8223250" cy="5648325"/>
          </a:xfrm>
        </p:spPr>
        <p:txBody>
          <a:bodyPr/>
          <a:lstStyle/>
          <a:p>
            <a:pPr marL="0" indent="0" algn="ctr"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Классификация, в зависимости от того куда изливается кровь:</a:t>
            </a: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наружное</a:t>
            </a: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внутреннее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Классификация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виду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поврежденного сосуда:</a:t>
            </a: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артериальное кровотечение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венозное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кровотечение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Arial" pitchFamily="34" charset="0"/>
              <a:buChar char="•"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капиллярное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кровотечение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208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>
                <a:effectLst/>
                <a:latin typeface="Arial" charset="0"/>
              </a:rPr>
              <a:t>Искусственная вентиляция легких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54755064"/>
              </p:ext>
            </p:extLst>
          </p:nvPr>
        </p:nvGraphicFramePr>
        <p:xfrm>
          <a:off x="457200" y="1772816"/>
          <a:ext cx="8229600" cy="3581400"/>
        </p:xfrm>
        <a:graphic>
          <a:graphicData uri="http://schemas.openxmlformats.org/drawingml/2006/table">
            <a:tbl>
              <a:tblPr/>
              <a:tblGrid>
                <a:gridCol w="31066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229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664723">
                <a:tc>
                  <a:txBody>
                    <a:bodyPr/>
                    <a:lstStyle/>
                    <a:p>
                      <a:endParaRPr lang="ru-RU" dirty="0">
                        <a:effectLst/>
                      </a:endParaRPr>
                    </a:p>
                  </a:txBody>
                  <a:tcPr marL="7620" marR="7620" marT="7620" marB="76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Уложить пострадавшего горизонтально на спину на твердую  поверхность;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расстегнуть стесняющую одежду (галстуки, воротнички у рубашки, ремень на поясе – для профилактики травмы печени).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Повернуть голову на бок,  если нет травмы черепа и позвоночника.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Затем нужно удалить изо рта видимые инородные тела </a:t>
                      </a:r>
                      <a:r>
                        <a:rPr lang="ru-RU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Обеспечь </a:t>
                      </a:r>
                      <a:r>
                        <a:rPr lang="ru-RU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проходимость верхних дыхательных путей. С помощью марли (платка) удали круговым движением пальцев из полости рта слизь, кровь, иные инородные предметы. </a:t>
                      </a:r>
                      <a:r>
                        <a:rPr lang="ru-RU" dirty="0">
                          <a:effectLst/>
                        </a:rPr>
                        <a:t/>
                      </a:r>
                      <a:br>
                        <a:rPr lang="ru-RU" dirty="0">
                          <a:effectLst/>
                        </a:rPr>
                      </a:br>
                      <a:endParaRPr lang="ru-RU" dirty="0">
                        <a:effectLst/>
                      </a:endParaRPr>
                    </a:p>
                  </a:txBody>
                  <a:tcPr marL="7620" marR="7620" marT="7620" marB="76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52" name="Picture 4" descr="Untitled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76538"/>
            <a:ext cx="27051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050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>
                <a:effectLst/>
                <a:latin typeface="Arial" charset="0"/>
              </a:rPr>
              <a:t>Искусственная вентиляция легких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84398926"/>
              </p:ext>
            </p:extLst>
          </p:nvPr>
        </p:nvGraphicFramePr>
        <p:xfrm>
          <a:off x="457200" y="2776379"/>
          <a:ext cx="8229600" cy="2941320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ru-RU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Запрокинь голову пострадавшего. (Приподними подбородок, удерживая шейный отдел позвоночника.) Не выполнять при подозрении на перелом шейного отдела позвоночника! </a:t>
                      </a:r>
                      <a:b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lang="ru-RU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76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73" name="Picture 1" descr="Untitled-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76538"/>
            <a:ext cx="3655294" cy="151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691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>
                <a:effectLst/>
                <a:latin typeface="Arial" charset="0"/>
              </a:rPr>
              <a:t>Искусственная вентиляция легких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65181283"/>
              </p:ext>
            </p:extLst>
          </p:nvPr>
        </p:nvGraphicFramePr>
        <p:xfrm>
          <a:off x="457200" y="1953419"/>
          <a:ext cx="8229600" cy="3032760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endParaRPr lang="ru-RU">
                        <a:effectLst/>
                      </a:endParaRPr>
                    </a:p>
                  </a:txBody>
                  <a:tcPr marL="7620" marR="7620" marT="7620" marB="762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Зажми нос пострадавшего большим и указательным пальцами. Используя устройство для искусственной вентиляции легких типа «рот-устройство-рот», герметизируй полость рта, произведи два максимальных, плавных выдоха ему в рот. Дай две-три секунды на каждый пассивный выдох пострадавшего. Контролируй, приподнимается ли грудь пострадавшего при вдохе и опускается ли при выдохе</a:t>
                      </a:r>
                      <a:r>
                        <a:rPr lang="ru-RU" dirty="0">
                          <a:effectLst/>
                        </a:rPr>
                        <a:t>.</a:t>
                      </a:r>
                    </a:p>
                  </a:txBody>
                  <a:tcPr marL="7620" marR="7620" marT="7620" marB="76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097" name="Picture 1" descr="Untitled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54213"/>
            <a:ext cx="3853242" cy="248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1317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Непрямой массаж сердца</a:t>
            </a: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27584" y="2060848"/>
            <a:ext cx="2851378" cy="309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4067945" y="1444295"/>
            <a:ext cx="4618856" cy="2560770"/>
          </a:xfrm>
        </p:spPr>
        <p:txBody>
          <a:bodyPr>
            <a:no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Непрямой массаж сердца основан на том, что при нажатии на грудь спереди назад сердце, расположенное между грудиной и позвоночником, сдавливается настолько, что кровь из его полостей поступает в сосуды. После прекращения надавливания сердце расправляется и в полости его поступает венозная кровь.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Непрямым массажем сердца должен владеть каждый человек. При остановке сердца его надо начинать как можно скорее. Наиболее эффективен массаж сердца, начатый немедленно после остановки сердца. </a:t>
            </a:r>
          </a:p>
        </p:txBody>
      </p:sp>
    </p:spTree>
    <p:extLst>
      <p:ext uri="{BB962C8B-B14F-4D97-AF65-F5344CB8AC3E}">
        <p14:creationId xmlns:p14="http://schemas.microsoft.com/office/powerpoint/2010/main" xmlns="" val="77731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Непрямой массаж сердца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60848"/>
            <a:ext cx="2420094" cy="197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995937" y="1340768"/>
            <a:ext cx="4690864" cy="5112568"/>
          </a:xfrm>
        </p:spPr>
        <p:txBody>
          <a:bodyPr>
            <a:normAutofit/>
          </a:bodyPr>
          <a:lstStyle/>
          <a:p>
            <a:pPr marL="109537" indent="0">
              <a:buNone/>
            </a:pPr>
            <a:r>
              <a:rPr lang="ru-RU" sz="2800" dirty="0" smtClean="0"/>
              <a:t>Эффективность, </a:t>
            </a:r>
            <a:r>
              <a:rPr lang="ru-RU" sz="2800" dirty="0"/>
              <a:t>определяется по трем </a:t>
            </a:r>
            <a:r>
              <a:rPr lang="ru-RU" sz="2800" dirty="0" smtClean="0"/>
              <a:t>признакам:</a:t>
            </a:r>
          </a:p>
          <a:p>
            <a:r>
              <a:rPr lang="ru-RU" sz="2800" dirty="0" smtClean="0"/>
              <a:t>возникновению </a:t>
            </a:r>
            <a:r>
              <a:rPr lang="ru-RU" sz="2800" dirty="0"/>
              <a:t>пульсации сонных артерий в такт массажу, </a:t>
            </a:r>
            <a:endParaRPr lang="ru-RU" sz="2800" dirty="0" smtClean="0"/>
          </a:p>
          <a:p>
            <a:r>
              <a:rPr lang="ru-RU" sz="2800" dirty="0" smtClean="0"/>
              <a:t>сужению </a:t>
            </a:r>
            <a:r>
              <a:rPr lang="ru-RU" sz="2800" dirty="0"/>
              <a:t>зрачков </a:t>
            </a:r>
            <a:r>
              <a:rPr lang="ru-RU" sz="2800" dirty="0" smtClean="0"/>
              <a:t> </a:t>
            </a:r>
          </a:p>
          <a:p>
            <a:r>
              <a:rPr lang="ru-RU" sz="2800" dirty="0" smtClean="0"/>
              <a:t>появлению </a:t>
            </a:r>
            <a:r>
              <a:rPr lang="ru-RU" sz="2800" dirty="0"/>
              <a:t>самостоятельных вдохов. </a:t>
            </a:r>
            <a:endParaRPr lang="ru-RU" sz="28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6678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Непрямой массаж сердца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0547" y="5563111"/>
            <a:ext cx="3466728" cy="762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111" y="1745982"/>
            <a:ext cx="3133975" cy="1755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779912" y="1503461"/>
            <a:ext cx="5256583" cy="3941763"/>
          </a:xfrm>
        </p:spPr>
        <p:txBody>
          <a:bodyPr>
            <a:normAutofit/>
          </a:bodyPr>
          <a:lstStyle/>
          <a:p>
            <a:pPr marL="109537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массажа должен быть таким, чтобы обеспечить не менее 60 сжатий сердца в 1 мин.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3501008"/>
            <a:ext cx="34563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7" lvl="0">
              <a:spcBef>
                <a:spcPts val="0"/>
              </a:spcBef>
              <a:buClr>
                <a:srgbClr val="2DA2BF"/>
              </a:buClr>
              <a:buSzPct val="68000"/>
            </a:pPr>
            <a:r>
              <a:rPr lang="ru-RU" sz="1600" dirty="0">
                <a:solidFill>
                  <a:prstClr val="black"/>
                </a:solidFill>
                <a:latin typeface="Lucida Sans Unicode"/>
              </a:rPr>
              <a:t>Руки должны быть выпрямлены в локтевых суставах. </a:t>
            </a:r>
            <a:endParaRPr lang="ru-RU" sz="1600" dirty="0" smtClean="0">
              <a:solidFill>
                <a:prstClr val="black"/>
              </a:solidFill>
              <a:latin typeface="Lucida Sans Unicode"/>
            </a:endParaRPr>
          </a:p>
          <a:p>
            <a:pPr marL="109537" lvl="0">
              <a:spcBef>
                <a:spcPts val="0"/>
              </a:spcBef>
              <a:buClr>
                <a:srgbClr val="2DA2BF"/>
              </a:buClr>
              <a:buSzPct val="68000"/>
            </a:pPr>
            <a:r>
              <a:rPr lang="ru-RU" sz="1600" dirty="0" smtClean="0">
                <a:solidFill>
                  <a:prstClr val="black"/>
                </a:solidFill>
                <a:latin typeface="Lucida Sans Unicode"/>
              </a:rPr>
              <a:t>Сила </a:t>
            </a:r>
            <a:r>
              <a:rPr lang="ru-RU" sz="1600" dirty="0">
                <a:solidFill>
                  <a:prstClr val="black"/>
                </a:solidFill>
                <a:latin typeface="Lucida Sans Unicode"/>
              </a:rPr>
              <a:t>нажатия должна быть достаточной, для того чтобы сместить грудину по направлению к позвоночнику на 4-6 см (рис.). </a:t>
            </a:r>
          </a:p>
        </p:txBody>
      </p:sp>
    </p:spTree>
    <p:extLst>
      <p:ext uri="{BB962C8B-B14F-4D97-AF65-F5344CB8AC3E}">
        <p14:creationId xmlns:p14="http://schemas.microsoft.com/office/powerpoint/2010/main" xmlns="" val="195629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42900" lvl="0" indent="-342900" algn="ctr">
              <a:spcBef>
                <a:spcPts val="1000"/>
              </a:spcBef>
            </a:pPr>
            <a:r>
              <a:rPr lang="ru-RU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Прекращение реанимационных мероприятий:</a:t>
            </a:r>
            <a:r>
              <a:rPr lang="ru-RU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если </a:t>
            </a:r>
            <a:r>
              <a:rPr lang="ru-RU" sz="2400" dirty="0"/>
              <a:t>при использовании всех доступных методов не отмечены признаки эффективности в течение 30минут. </a:t>
            </a:r>
          </a:p>
        </p:txBody>
      </p:sp>
    </p:spTree>
    <p:extLst>
      <p:ext uri="{BB962C8B-B14F-4D97-AF65-F5344CB8AC3E}">
        <p14:creationId xmlns:p14="http://schemas.microsoft.com/office/powerpoint/2010/main" xmlns="" val="34684890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Европейский совет по реанимации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Алгоритм первой помощи</a:t>
            </a:r>
          </a:p>
          <a:p>
            <a:r>
              <a:rPr lang="ru-RU" dirty="0" smtClean="0"/>
              <a:t>Восстановление проходимости дыхательных путей</a:t>
            </a:r>
          </a:p>
          <a:p>
            <a:r>
              <a:rPr lang="ru-RU" dirty="0" smtClean="0"/>
              <a:t>Закрытый массаж сердца</a:t>
            </a:r>
          </a:p>
          <a:p>
            <a:r>
              <a:rPr lang="ru-RU" dirty="0" smtClean="0"/>
              <a:t>Искусственная вентиляция легких</a:t>
            </a:r>
          </a:p>
          <a:p>
            <a:r>
              <a:rPr lang="ru-RU" dirty="0" smtClean="0"/>
              <a:t>Соотношение ЗМС/ИВЛ – 30:2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0481122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792087"/>
          </a:xfrm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dirty="0" smtClean="0"/>
              <a:t>Отравление</a:t>
            </a:r>
            <a:endParaRPr lang="ru-RU" dirty="0"/>
          </a:p>
        </p:txBody>
      </p:sp>
      <p:sp>
        <p:nvSpPr>
          <p:cNvPr id="1638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196752"/>
            <a:ext cx="7772400" cy="5472336"/>
          </a:xfrm>
        </p:spPr>
        <p:txBody>
          <a:bodyPr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ядовитое вещество, в результате воздействия которого произошло отравление,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меры по выведению яда из организма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поддержанию основных жизненных функций организма.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Вызвать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скорую медицинскую помощь.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985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09600"/>
            <a:ext cx="6273744" cy="659160"/>
          </a:xfrm>
        </p:spPr>
        <p:txBody>
          <a:bodyPr/>
          <a:lstStyle/>
          <a:p>
            <a:r>
              <a:rPr lang="ru-RU" dirty="0" smtClean="0"/>
              <a:t>Пищевое отравление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1268761"/>
            <a:ext cx="7634809" cy="4752528"/>
          </a:xfrm>
        </p:spPr>
        <p:txBody>
          <a:bodyPr>
            <a:noAutofit/>
          </a:bodyPr>
          <a:lstStyle/>
          <a:p>
            <a:pPr algn="just">
              <a:buFont typeface="+mj-lt"/>
              <a:buAutoNum type="arabicPeriod"/>
            </a:pPr>
            <a:r>
              <a:rPr lang="ru-RU" dirty="0">
                <a:solidFill>
                  <a:srgbClr val="2C2A29"/>
                </a:solidFill>
                <a:latin typeface="Times New Roman" pitchFamily="18" charset="0"/>
                <a:cs typeface="Times New Roman" pitchFamily="18" charset="0"/>
              </a:rPr>
              <a:t>Необходимо промыть </a:t>
            </a:r>
            <a:r>
              <a:rPr lang="ru-RU" dirty="0" smtClean="0">
                <a:solidFill>
                  <a:srgbClr val="2C2A29"/>
                </a:solidFill>
                <a:latin typeface="Times New Roman" pitchFamily="18" charset="0"/>
                <a:cs typeface="Times New Roman" pitchFamily="18" charset="0"/>
              </a:rPr>
              <a:t>желудок (на 2 литра кипяченной воды 1 ст. ложка соды). </a:t>
            </a:r>
          </a:p>
          <a:p>
            <a:pPr algn="just">
              <a:buFont typeface="+mj-lt"/>
              <a:buAutoNum type="arabicPeriod"/>
            </a:pPr>
            <a:r>
              <a:rPr lang="ru-RU" dirty="0" smtClean="0">
                <a:solidFill>
                  <a:srgbClr val="2C2A29"/>
                </a:solidFill>
                <a:latin typeface="Times New Roman" pitchFamily="18" charset="0"/>
                <a:cs typeface="Times New Roman" pitchFamily="18" charset="0"/>
              </a:rPr>
              <a:t>Выпить 2 стакана и вызвать рвоту , так до тех пор пока рвотные массы не будут светлыми.</a:t>
            </a:r>
          </a:p>
          <a:p>
            <a:pPr algn="just">
              <a:buFont typeface="+mj-lt"/>
              <a:buAutoNum type="arabicPeriod"/>
            </a:pPr>
            <a:r>
              <a:rPr lang="ru-RU" dirty="0" smtClean="0">
                <a:solidFill>
                  <a:srgbClr val="2C2A29"/>
                </a:solidFill>
                <a:latin typeface="Times New Roman" pitchFamily="18" charset="0"/>
                <a:cs typeface="Times New Roman" pitchFamily="18" charset="0"/>
              </a:rPr>
              <a:t>Связываем </a:t>
            </a:r>
            <a:r>
              <a:rPr lang="ru-RU" dirty="0">
                <a:solidFill>
                  <a:srgbClr val="2C2A29"/>
                </a:solidFill>
                <a:latin typeface="Times New Roman" pitchFamily="18" charset="0"/>
                <a:cs typeface="Times New Roman" pitchFamily="18" charset="0"/>
              </a:rPr>
              <a:t>токсины (предупреждаем их всасывание в кровь). Для этого надо принять активированный уголь (1 таблетка на 10кг массы тела</a:t>
            </a:r>
            <a:r>
              <a:rPr lang="ru-RU" dirty="0" smtClean="0">
                <a:solidFill>
                  <a:srgbClr val="2C2A29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dirty="0">
              <a:solidFill>
                <a:srgbClr val="2C2A2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solidFill>
                  <a:srgbClr val="2C2A29"/>
                </a:solidFill>
                <a:latin typeface="Times New Roman" pitchFamily="18" charset="0"/>
                <a:cs typeface="Times New Roman" pitchFamily="18" charset="0"/>
              </a:rPr>
              <a:t>Этих мер, как правило, достаточно, чтобы справиться с проявлениями пищевого </a:t>
            </a:r>
            <a:r>
              <a:rPr lang="ru-RU" b="1" dirty="0" smtClean="0">
                <a:solidFill>
                  <a:srgbClr val="2C2A29"/>
                </a:solidFill>
                <a:latin typeface="Times New Roman" pitchFamily="18" charset="0"/>
                <a:cs typeface="Times New Roman" pitchFamily="18" charset="0"/>
              </a:rPr>
              <a:t>отравления.</a:t>
            </a:r>
          </a:p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Обязательно вызвать скорую помощь</a:t>
            </a:r>
            <a:r>
              <a:rPr lang="ru-RU" dirty="0" smtClean="0">
                <a:solidFill>
                  <a:srgbClr val="2C2A29"/>
                </a:solidFill>
                <a:latin typeface="Times New Roman" pitchFamily="18" charset="0"/>
                <a:cs typeface="Times New Roman" pitchFamily="18" charset="0"/>
              </a:rPr>
              <a:t>, если:</a:t>
            </a:r>
          </a:p>
          <a:p>
            <a:pPr>
              <a:buFont typeface="Arial"/>
              <a:buChar char="•"/>
            </a:pPr>
            <a:r>
              <a:rPr lang="ru-RU" dirty="0" smtClean="0">
                <a:solidFill>
                  <a:srgbClr val="2C2A29"/>
                </a:solidFill>
                <a:latin typeface="Times New Roman" pitchFamily="18" charset="0"/>
                <a:cs typeface="Times New Roman" pitchFamily="18" charset="0"/>
              </a:rPr>
              <a:t>Отравился ребенок до 3 лет, беременная женщина или пожилой человек.</a:t>
            </a:r>
          </a:p>
          <a:p>
            <a:pPr>
              <a:buFont typeface="Arial"/>
              <a:buChar char="•"/>
            </a:pPr>
            <a:r>
              <a:rPr lang="ru-RU" dirty="0" smtClean="0">
                <a:solidFill>
                  <a:srgbClr val="2C2A29"/>
                </a:solidFill>
                <a:latin typeface="Times New Roman" pitchFamily="18" charset="0"/>
                <a:cs typeface="Times New Roman" pitchFamily="18" charset="0"/>
              </a:rPr>
              <a:t>Отравление </a:t>
            </a:r>
            <a:r>
              <a:rPr lang="ru-RU" dirty="0">
                <a:solidFill>
                  <a:srgbClr val="2C2A29"/>
                </a:solidFill>
                <a:latin typeface="Times New Roman" pitchFamily="18" charset="0"/>
                <a:cs typeface="Times New Roman" pitchFamily="18" charset="0"/>
              </a:rPr>
              <a:t>сопровождается диареей более 10 раза за сутки, неукротимой рвотой или нарастающей слабостью.</a:t>
            </a:r>
          </a:p>
          <a:p>
            <a:pPr>
              <a:buFont typeface="Arial"/>
              <a:buChar char="•"/>
            </a:pPr>
            <a:r>
              <a:rPr lang="ru-RU" dirty="0">
                <a:solidFill>
                  <a:srgbClr val="2C2A29"/>
                </a:solidFill>
                <a:latin typeface="Times New Roman" pitchFamily="18" charset="0"/>
                <a:cs typeface="Times New Roman" pitchFamily="18" charset="0"/>
              </a:rPr>
              <a:t>Отравление сопровождается нехарактерными симптомами.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3991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266657" cy="947192"/>
          </a:xfrm>
        </p:spPr>
        <p:txBody>
          <a:bodyPr/>
          <a:lstStyle/>
          <a:p>
            <a:r>
              <a:rPr lang="ru-RU" dirty="0" smtClean="0"/>
              <a:t>Наружное кровотечение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1700808"/>
            <a:ext cx="6914729" cy="417646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92896"/>
            <a:ext cx="48768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3482049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7562801" cy="87518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Отравление кислотой или щелочью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1340768"/>
            <a:ext cx="7922842" cy="5112567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Немедленно удалить слюну и слизь изо рта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пострадавшего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навернув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чайную ложку кусок марли, платок или салфетку,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протереть полость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рта.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Если возникли признаки удушья - провести искусственное дыхание.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Промывать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самостоятельно желудок в таких случаях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категорически запрещается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так как это может усилить рвоту, привести к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попаданию кислот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щелочей в дыхательные пути. Пострадавшему можно дать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выпить 2-3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стакана воды, лучше со льдом.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Нельзя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пытаться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«нейтрализовать» ядовитые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жидкости.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 отравлении другими химическими веществами (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хлорированный углеводород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анилиновый краситель и т.д.) до прибытия врача надо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вызвать у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пострадавшего рвоту и промыть, если он в сознании, желудок водой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678670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Алкогольное отравление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При приеме значительных (токсических) количеств алкоголя возможны смертельные отравления. Смертельная доза этилового спирта - 8 г на 1 кг массы тела. Алкоголь воздействует на сердце, сосуды, </a:t>
            </a:r>
            <a:r>
              <a:rPr lang="ru-RU" dirty="0" err="1"/>
              <a:t>желудочнокишечный</a:t>
            </a:r>
            <a:r>
              <a:rPr lang="ru-RU" dirty="0"/>
              <a:t> тракт, печень, почки, особенно на ЦНС. При тяжелой степени опьянения человек засыпает, затем сон переходит в бессознательное состояние. Часто наблюдаются рвота, непроизвольное мочеотделение. Резко нарушается дыхание, оно становится редким, неритмичным. При параличе дыхательного центра наступает смерть. Желательно сохранить остатки спирта, чтобы точно выяснить, чем отравился пострадавший.</a:t>
            </a:r>
          </a:p>
        </p:txBody>
      </p:sp>
    </p:spTree>
    <p:extLst>
      <p:ext uri="{BB962C8B-B14F-4D97-AF65-F5344CB8AC3E}">
        <p14:creationId xmlns:p14="http://schemas.microsoft.com/office/powerpoint/2010/main" xmlns="" val="319761382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Первая помощь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1340768"/>
            <a:ext cx="7634809" cy="4752528"/>
          </a:xfrm>
        </p:spPr>
        <p:txBody>
          <a:bodyPr>
            <a:normAutofit/>
          </a:bodyPr>
          <a:lstStyle/>
          <a:p>
            <a:r>
              <a:rPr lang="ru-RU" dirty="0"/>
              <a:t>Обеспечьте приток свежего воздуха (откройте окно, </a:t>
            </a:r>
            <a:r>
              <a:rPr lang="ru-RU" dirty="0" smtClean="0"/>
              <a:t>вынесите отравившегося </a:t>
            </a:r>
            <a:r>
              <a:rPr lang="ru-RU" dirty="0"/>
              <a:t>на улицу).</a:t>
            </a:r>
          </a:p>
          <a:p>
            <a:r>
              <a:rPr lang="ru-RU" dirty="0" smtClean="0"/>
              <a:t>Вызовите </a:t>
            </a:r>
            <a:r>
              <a:rPr lang="ru-RU" dirty="0"/>
              <a:t>рвоту путем малых промываний.</a:t>
            </a:r>
          </a:p>
          <a:p>
            <a:r>
              <a:rPr lang="ru-RU" dirty="0" smtClean="0"/>
              <a:t> </a:t>
            </a:r>
            <a:r>
              <a:rPr lang="ru-RU" dirty="0"/>
              <a:t>Алкогольное отравление часто требует </a:t>
            </a:r>
            <a:r>
              <a:rPr lang="ru-RU" dirty="0" smtClean="0"/>
              <a:t>немедленной медицинской </a:t>
            </a:r>
            <a:r>
              <a:rPr lang="ru-RU" dirty="0"/>
              <a:t>помощи.</a:t>
            </a:r>
          </a:p>
          <a:p>
            <a:r>
              <a:rPr lang="ru-RU" dirty="0" smtClean="0"/>
              <a:t>Если </a:t>
            </a:r>
            <a:r>
              <a:rPr lang="ru-RU" dirty="0"/>
              <a:t>нет дыхания, начинайте реанимационные мероприятия.</a:t>
            </a:r>
          </a:p>
          <a:p>
            <a:r>
              <a:rPr lang="ru-RU" dirty="0" smtClean="0"/>
              <a:t>Когда </a:t>
            </a:r>
            <a:r>
              <a:rPr lang="ru-RU" dirty="0"/>
              <a:t>пострадавший находится в состоянии </a:t>
            </a:r>
            <a:r>
              <a:rPr lang="ru-RU" dirty="0" smtClean="0"/>
              <a:t>тяжелого отравления </a:t>
            </a:r>
            <a:r>
              <a:rPr lang="ru-RU" dirty="0"/>
              <a:t>или глубокой алкогольной комы, </a:t>
            </a:r>
            <a:r>
              <a:rPr lang="ru-RU" dirty="0" smtClean="0"/>
              <a:t>необходимо вызывать </a:t>
            </a:r>
            <a:r>
              <a:rPr lang="ru-RU" dirty="0"/>
              <a:t>"Скорую помощь".</a:t>
            </a:r>
          </a:p>
          <a:p>
            <a:r>
              <a:rPr lang="ru-RU" dirty="0" smtClean="0"/>
              <a:t>При </a:t>
            </a:r>
            <a:r>
              <a:rPr lang="ru-RU" dirty="0"/>
              <a:t>отравлении метиловым спиртом, </a:t>
            </a:r>
            <a:r>
              <a:rPr lang="ru-RU" dirty="0" smtClean="0"/>
              <a:t>обычно сопровождающимся </a:t>
            </a:r>
            <a:r>
              <a:rPr lang="ru-RU" dirty="0"/>
              <a:t>нарушением зрения, сонливостью </a:t>
            </a:r>
            <a:r>
              <a:rPr lang="ru-RU" dirty="0" smtClean="0"/>
              <a:t>и сильной </a:t>
            </a:r>
            <a:r>
              <a:rPr lang="ru-RU" dirty="0"/>
              <a:t>головной болью, которые не проходят через 12-24 </a:t>
            </a:r>
            <a:r>
              <a:rPr lang="ru-RU" dirty="0" smtClean="0"/>
              <a:t>часа после </a:t>
            </a:r>
            <a:r>
              <a:rPr lang="ru-RU" dirty="0"/>
              <a:t>употребления алкоголя, следует немедленно </a:t>
            </a:r>
            <a:r>
              <a:rPr lang="ru-RU" dirty="0" smtClean="0"/>
              <a:t>вызвать "скорую </a:t>
            </a:r>
            <a:r>
              <a:rPr lang="ru-RU" dirty="0"/>
              <a:t>помощь" или доставить пострадавшего в больницу</a:t>
            </a:r>
          </a:p>
        </p:txBody>
      </p:sp>
    </p:spTree>
    <p:extLst>
      <p:ext uri="{BB962C8B-B14F-4D97-AF65-F5344CB8AC3E}">
        <p14:creationId xmlns:p14="http://schemas.microsoft.com/office/powerpoint/2010/main" xmlns="" val="18920386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>
                <a:latin typeface="Trebuchet MS" panose="020B0603020202020204"/>
              </a:rPr>
              <a:t>При отравлении угарным газом: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85750" lvl="0" indent="-285750" defTabSz="457200">
              <a:spcBef>
                <a:spcPts val="1000"/>
              </a:spcBef>
              <a:buClr>
                <a:srgbClr val="5FCBEF"/>
              </a:buClr>
              <a:buSzPct val="80000"/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немедленно вывести пострадавшего из отравленной атмосферы на свежий воздух, а если возможно, то дать вдыхать чистый кислород. </a:t>
            </a:r>
          </a:p>
          <a:p>
            <a:pPr marL="285750" lvl="0" indent="-285750" defTabSz="457200">
              <a:spcBef>
                <a:spcPts val="1000"/>
              </a:spcBef>
              <a:buClr>
                <a:srgbClr val="5FCBEF"/>
              </a:buClr>
              <a:buSzPct val="80000"/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Пострадавшего следует освободить от стягивающей и препятствующей свободному дыханию одежды – снять галстук, расстегнуть пояс, воротник рубашки и проч. </a:t>
            </a:r>
          </a:p>
          <a:p>
            <a:pPr marL="285750" lvl="0" indent="-285750" defTabSz="457200">
              <a:spcBef>
                <a:spcPts val="1000"/>
              </a:spcBef>
              <a:buClr>
                <a:srgbClr val="5FCBEF"/>
              </a:buClr>
              <a:buSzPct val="80000"/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выраженных расстройствах дыхания или его остановке как можно быстрее начать искусственное дыхание. </a:t>
            </a:r>
          </a:p>
          <a:p>
            <a:pPr marL="285750" lvl="0" indent="-285750" defTabSz="457200">
              <a:spcBef>
                <a:spcPts val="1000"/>
              </a:spcBef>
              <a:buClr>
                <a:srgbClr val="5FCBEF"/>
              </a:buClr>
              <a:buSzPct val="80000"/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Вызвать скорую медицинскую помощь.</a:t>
            </a:r>
          </a:p>
          <a:p>
            <a:pPr marL="285750" lvl="0" indent="-285750" defTabSz="457200">
              <a:spcBef>
                <a:spcPts val="1000"/>
              </a:spcBef>
              <a:buClr>
                <a:srgbClr val="5FCBEF"/>
              </a:buClr>
              <a:buSzPct val="80000"/>
              <a:buFont typeface="Wingdings" panose="05000000000000000000" pitchFamily="2" charset="2"/>
              <a:buChar char="q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отравлениях препаратами бытовой химии: вывести пострадавшего на свежий воздух; при обмороке давать вдыхать нашатырный спирт, обеспечить покой и прием горячего чая.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633612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80317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rebuchet MS" panose="020B0603020202020204"/>
              </a:rPr>
              <a:t>Обморок</a:t>
            </a:r>
            <a:br>
              <a:rPr lang="ru-RU" dirty="0" smtClean="0">
                <a:latin typeface="Trebuchet MS" panose="020B0603020202020204"/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09598" y="1412777"/>
            <a:ext cx="6914729" cy="4608512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Обморок может возникнуть в результате: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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испуга;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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эмоционального стресса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 сильной боли;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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кровотечения;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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беременности;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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резкой смены положения тела (из горизонтального в вертикальное) и т.д.</a:t>
            </a:r>
          </a:p>
        </p:txBody>
      </p:sp>
    </p:spTree>
    <p:extLst>
      <p:ext uri="{BB962C8B-B14F-4D97-AF65-F5344CB8AC3E}">
        <p14:creationId xmlns:p14="http://schemas.microsoft.com/office/powerpoint/2010/main" xmlns="" val="37765977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Симптомы обморока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772816"/>
            <a:ext cx="6347714" cy="4268547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головокружение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чувства тошноты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потемнение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глазах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звон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ушах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слабость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ногах. </a:t>
            </a:r>
          </a:p>
        </p:txBody>
      </p:sp>
    </p:spTree>
    <p:extLst>
      <p:ext uri="{BB962C8B-B14F-4D97-AF65-F5344CB8AC3E}">
        <p14:creationId xmlns:p14="http://schemas.microsoft.com/office/powerpoint/2010/main" xmlns="" val="428623165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986737" cy="1019200"/>
          </a:xfrm>
        </p:spPr>
        <p:txBody>
          <a:bodyPr/>
          <a:lstStyle/>
          <a:p>
            <a:r>
              <a:rPr lang="ru-RU" dirty="0" smtClean="0"/>
              <a:t>Первая помощь при обмороке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2160590"/>
            <a:ext cx="7058745" cy="3932706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ru-RU" sz="24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Укладываем на спину </a:t>
            </a:r>
          </a:p>
          <a:p>
            <a:pPr>
              <a:buFont typeface="+mj-lt"/>
              <a:buAutoNum type="arabicPeriod"/>
            </a:pPr>
            <a:r>
              <a:rPr lang="ru-RU" sz="24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Поднимаем </a:t>
            </a:r>
            <a:r>
              <a:rPr lang="ru-RU" sz="24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пострадавшему </a:t>
            </a:r>
            <a:r>
              <a:rPr lang="ru-RU" sz="24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ноги на 45 градуса</a:t>
            </a:r>
            <a:endParaRPr lang="ru-RU" sz="2400" dirty="0">
              <a:solidFill>
                <a:srgbClr val="22222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+mj-lt"/>
              <a:buAutoNum type="arabicPeriod"/>
            </a:pPr>
            <a:r>
              <a:rPr lang="ru-RU" sz="24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Расстегиваем </a:t>
            </a:r>
            <a:r>
              <a:rPr lang="ru-RU" sz="24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тесную одежду</a:t>
            </a:r>
          </a:p>
          <a:p>
            <a:pPr>
              <a:buFont typeface="+mj-lt"/>
              <a:buAutoNum type="arabicPeriod"/>
            </a:pPr>
            <a:r>
              <a:rPr lang="ru-RU" sz="24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Обеспечиваем </a:t>
            </a:r>
            <a:r>
              <a:rPr lang="ru-RU" sz="24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приток свежего прохладного воздуха</a:t>
            </a:r>
          </a:p>
          <a:p>
            <a:pPr>
              <a:buFont typeface="+mj-lt"/>
              <a:buAutoNum type="arabicPeriod"/>
            </a:pPr>
            <a:r>
              <a:rPr lang="ru-RU" sz="24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Контролируем </a:t>
            </a:r>
            <a:r>
              <a:rPr lang="ru-RU" sz="24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состояние</a:t>
            </a:r>
          </a:p>
          <a:p>
            <a:pPr>
              <a:buFont typeface="+mj-lt"/>
              <a:buAutoNum type="arabicPeriod"/>
            </a:pPr>
            <a:r>
              <a:rPr lang="ru-RU" sz="24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Вызываем </a:t>
            </a:r>
            <a:r>
              <a:rPr lang="ru-RU" sz="24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«Скорую </a:t>
            </a:r>
            <a:r>
              <a:rPr lang="ru-RU" sz="24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помощь</a:t>
            </a:r>
            <a:r>
              <a:rPr lang="ru-RU" sz="24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», если не очнулся через </a:t>
            </a:r>
            <a:r>
              <a:rPr lang="ru-RU" sz="24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3-5 </a:t>
            </a:r>
            <a:r>
              <a:rPr lang="ru-RU" sz="24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минут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4246025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31168"/>
          </a:xfrm>
        </p:spPr>
        <p:txBody>
          <a:bodyPr/>
          <a:lstStyle/>
          <a:p>
            <a:r>
              <a:rPr lang="ru-RU" dirty="0" smtClean="0"/>
              <a:t>Приступ эпилепсии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1412777"/>
            <a:ext cx="7202761" cy="4608512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Потеря сознания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 фаза Мышечный спазм всего тела, задержка дыхания, губы синие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 фаза Начинаются ритмичные судороги, дыхание шумное. Обильное слюноотделение. Может быть рвота, непроизвольное мочеиспускание.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После прекращения судорог пострадавший приходит в сознание через несколько минут. Обычно они сонливы и утомлены. Может наступить временная кома.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391350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731168"/>
          </a:xfrm>
        </p:spPr>
        <p:txBody>
          <a:bodyPr/>
          <a:lstStyle/>
          <a:p>
            <a:r>
              <a:rPr lang="ru-RU" dirty="0" smtClean="0"/>
              <a:t>Первая помощь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8" y="1196752"/>
            <a:ext cx="7346777" cy="4968552"/>
          </a:xfrm>
        </p:spPr>
        <p:txBody>
          <a:bodyPr/>
          <a:lstStyle/>
          <a:p>
            <a:r>
              <a:rPr lang="ru-RU" dirty="0" smtClean="0"/>
              <a:t>Поддержать и смягчить падение</a:t>
            </a:r>
          </a:p>
          <a:p>
            <a:r>
              <a:rPr lang="ru-RU" dirty="0" smtClean="0"/>
              <a:t>Создать свободное пространство и защитить голову пострадавшего</a:t>
            </a:r>
          </a:p>
          <a:p>
            <a:r>
              <a:rPr lang="ru-RU" dirty="0" smtClean="0"/>
              <a:t>Ослабить одежду в области шеи</a:t>
            </a:r>
          </a:p>
          <a:p>
            <a:r>
              <a:rPr lang="ru-RU" dirty="0" smtClean="0"/>
              <a:t>Если начнется обильное слюноотделение и рвота .поверните пострадавшего на бок</a:t>
            </a:r>
          </a:p>
          <a:p>
            <a:r>
              <a:rPr lang="ru-RU" dirty="0" smtClean="0"/>
              <a:t>Исключить положение головы лицом вверх с запрокидыванием головы</a:t>
            </a:r>
          </a:p>
          <a:p>
            <a:r>
              <a:rPr lang="ru-RU" dirty="0" smtClean="0"/>
              <a:t>После прекращения судорог уложить пострадавшего на бок и наблюдайте за ним до полного восстановления сознания</a:t>
            </a:r>
          </a:p>
          <a:p>
            <a:r>
              <a:rPr lang="ru-RU" dirty="0" smtClean="0"/>
              <a:t>Не следует силой сковывать движения пострадавшего</a:t>
            </a:r>
          </a:p>
          <a:p>
            <a:r>
              <a:rPr lang="ru-RU" dirty="0" smtClean="0"/>
              <a:t>Не пытайтесь разжать пострадавшему зубы какими-либо предметами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4425786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404664"/>
            <a:ext cx="6698705" cy="7920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Первая помощь поперхнувшемуся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49850"/>
            <a:ext cx="7272808" cy="501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944" y="1702250"/>
            <a:ext cx="7272808" cy="501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09018952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1458</TotalTime>
  <Words>3889</Words>
  <Application>Microsoft Office PowerPoint</Application>
  <PresentationFormat>Экран (4:3)</PresentationFormat>
  <Paragraphs>423</Paragraphs>
  <Slides>123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123</vt:i4>
      </vt:variant>
    </vt:vector>
  </HeadingPairs>
  <TitlesOfParts>
    <vt:vector size="124" baseType="lpstr">
      <vt:lpstr>Грань</vt:lpstr>
      <vt:lpstr>ОБЩИЕ ПРИНЦИПЫ ОКАЗАНИЯ ПЕРВОЙ ПОМОЩИ </vt:lpstr>
      <vt:lpstr>Слайд 2</vt:lpstr>
      <vt:lpstr>Слайд 3</vt:lpstr>
      <vt:lpstr>Синдром повреждения:</vt:lpstr>
      <vt:lpstr>Юридическая сторона вопроса</vt:lpstr>
      <vt:lpstr>Алгоритм действий:</vt:lpstr>
      <vt:lpstr>Кровотечение </vt:lpstr>
      <vt:lpstr>Слайд 8</vt:lpstr>
      <vt:lpstr>Наружное кровотечение</vt:lpstr>
      <vt:lpstr>Слайд 10</vt:lpstr>
      <vt:lpstr>Слайд 11</vt:lpstr>
      <vt:lpstr>Слайд 12</vt:lpstr>
      <vt:lpstr>Остановка кровотечения</vt:lpstr>
      <vt:lpstr>Методы временной остановки кровотечения: </vt:lpstr>
      <vt:lpstr>Слайд 15</vt:lpstr>
      <vt:lpstr>Наложение кровоостанавливающего жгута. </vt:lpstr>
      <vt:lpstr>Техника наложения жгута</vt:lpstr>
      <vt:lpstr>Признаки правильного наложения жгута: </vt:lpstr>
      <vt:lpstr>анатомические места прижатия артерий</vt:lpstr>
      <vt:lpstr>анатомические места прижатия артерий</vt:lpstr>
      <vt:lpstr>анатомические места прижатия артерий</vt:lpstr>
      <vt:lpstr>Слайд 22</vt:lpstr>
      <vt:lpstr>Слайд 23</vt:lpstr>
      <vt:lpstr>Слайд 24</vt:lpstr>
      <vt:lpstr>Методы временной остановки кровотечения:</vt:lpstr>
      <vt:lpstr>Носовое кровотечение</vt:lpstr>
      <vt:lpstr>Раны</vt:lpstr>
      <vt:lpstr>Виды ран</vt:lpstr>
      <vt:lpstr>Слайд 29</vt:lpstr>
      <vt:lpstr>Слайд 30</vt:lpstr>
      <vt:lpstr>Слайд 31</vt:lpstr>
      <vt:lpstr>Виды ран</vt:lpstr>
      <vt:lpstr>Первая помощь</vt:lpstr>
      <vt:lpstr>Ушибы </vt:lpstr>
      <vt:lpstr>Вывихи </vt:lpstr>
      <vt:lpstr>Слайд 36</vt:lpstr>
      <vt:lpstr>Слайд 37</vt:lpstr>
      <vt:lpstr>Первая помощь при вывихе</vt:lpstr>
      <vt:lpstr>Перелом   </vt:lpstr>
      <vt:lpstr>Признаки перелома:</vt:lpstr>
      <vt:lpstr>Первая помощь</vt:lpstr>
      <vt:lpstr>Косыночная повязка</vt:lpstr>
      <vt:lpstr>Слайд 43</vt:lpstr>
      <vt:lpstr>Слайд 44</vt:lpstr>
      <vt:lpstr>Травмы позвоночника</vt:lpstr>
      <vt:lpstr>Повреждение позвоночника</vt:lpstr>
      <vt:lpstr>Открытые проникающие повреждения грудной клетки</vt:lpstr>
      <vt:lpstr>Положения пострадавшего при транспортировке</vt:lpstr>
      <vt:lpstr>Укусы животных</vt:lpstr>
      <vt:lpstr>Слайд 50</vt:lpstr>
      <vt:lpstr>Укусы пчел, ос, шмелей</vt:lpstr>
      <vt:lpstr>Первая помощь при тепловом                           и солнечном ударе. </vt:lpstr>
      <vt:lpstr>Слайд 53</vt:lpstr>
      <vt:lpstr>Ожоги </vt:lpstr>
      <vt:lpstr>Слайд 55</vt:lpstr>
      <vt:lpstr>2 степень – отслойка эпидермиса  с образованием пузырей (резкая боль) </vt:lpstr>
      <vt:lpstr>Слайд 57</vt:lpstr>
      <vt:lpstr>4 степень – поражение кожи и глубже расположенных тканей </vt:lpstr>
      <vt:lpstr>Первая помощь при термических ожогах:</vt:lpstr>
      <vt:lpstr>Слайд 60</vt:lpstr>
      <vt:lpstr>Отморожение </vt:lpstr>
      <vt:lpstr>Слайд 62</vt:lpstr>
      <vt:lpstr>Слайд 63</vt:lpstr>
      <vt:lpstr>Слайд 64</vt:lpstr>
      <vt:lpstr>Первая помощь при степени:</vt:lpstr>
      <vt:lpstr>Поражение электрическим током</vt:lpstr>
      <vt:lpstr>Общие воздействия электротоком</vt:lpstr>
      <vt:lpstr>Местные признаки воздействия электротоком</vt:lpstr>
      <vt:lpstr>Слайд 69</vt:lpstr>
      <vt:lpstr>Слайд 70</vt:lpstr>
      <vt:lpstr>Первая помощь</vt:lpstr>
      <vt:lpstr>УТОПЛЕНИЕ</vt:lpstr>
      <vt:lpstr> Правила спасения утопающих</vt:lpstr>
      <vt:lpstr>Утопление </vt:lpstr>
      <vt:lpstr>Слайд 75</vt:lpstr>
      <vt:lpstr>ТЕРМИНАЛЬНЫЕ СОСТОЯНИЯ</vt:lpstr>
      <vt:lpstr> КЛИНИЧЕСКАЯ СМЕРТЬ </vt:lpstr>
      <vt:lpstr>КОНСТАТАЦИЯ  БИОЛОГИЧЕСКОЙ СМЕРТИ </vt:lpstr>
      <vt:lpstr>Правило ABC (отечественные рекомендации): </vt:lpstr>
      <vt:lpstr>Искусственная вентиляция легких</vt:lpstr>
      <vt:lpstr>Искусственная вентиляция легких</vt:lpstr>
      <vt:lpstr>Искусственная вентиляция легких</vt:lpstr>
      <vt:lpstr>Непрямой массаж сердца</vt:lpstr>
      <vt:lpstr>Непрямой массаж сердца</vt:lpstr>
      <vt:lpstr>Непрямой массаж сердца</vt:lpstr>
      <vt:lpstr>Прекращение реанимационных мероприятий: </vt:lpstr>
      <vt:lpstr>Европейский совет по реанимации</vt:lpstr>
      <vt:lpstr>Отравление</vt:lpstr>
      <vt:lpstr>Пищевое отравление</vt:lpstr>
      <vt:lpstr>Отравление кислотой или щелочью</vt:lpstr>
      <vt:lpstr>Алкогольное отравление</vt:lpstr>
      <vt:lpstr>Первая помощь </vt:lpstr>
      <vt:lpstr>При отравлении угарным газом: </vt:lpstr>
      <vt:lpstr>Обморок </vt:lpstr>
      <vt:lpstr>Симптомы обморока</vt:lpstr>
      <vt:lpstr>Первая помощь при обмороке</vt:lpstr>
      <vt:lpstr>Приступ эпилепсии</vt:lpstr>
      <vt:lpstr>Первая помощь</vt:lpstr>
      <vt:lpstr>Первая помощь поперхнувшемуся</vt:lpstr>
      <vt:lpstr>Слайд 100</vt:lpstr>
      <vt:lpstr>Первая помощь ребенку</vt:lpstr>
      <vt:lpstr>Слайд 102</vt:lpstr>
      <vt:lpstr>Слайд 103</vt:lpstr>
      <vt:lpstr>ТЕСТЫ ПО ПРОВЕРКЕ ЗНАНИЙ</vt:lpstr>
      <vt:lpstr>1. Чем характеризуется артериальное кровотечение?</vt:lpstr>
      <vt:lpstr>2. Чем характеризуется капиллярное кровотечение? </vt:lpstr>
      <vt:lpstr>3. Чем характеризуется венозное кровотечение? </vt:lpstr>
      <vt:lpstr>4. Правильный способ остановки капиллярного кровотечения? </vt:lpstr>
      <vt:lpstr>5. Правильный способ остановки венозного кровотечения? </vt:lpstr>
      <vt:lpstr>6. Правильный способ остановки артериального кровотечения? </vt:lpstr>
      <vt:lpstr>7. Какие признаки закрытого перелома костей конечностей? </vt:lpstr>
      <vt:lpstr>8. Первая медицинская помощь при открытом переломе? </vt:lpstr>
      <vt:lpstr>9. Какой материал может быть использован в качестве шины? </vt:lpstr>
      <vt:lpstr>10. Первая медицинская помощь при обморожении? </vt:lpstr>
      <vt:lpstr>11. На какой максимальный срок может быть наложен кровоостанавливающий жгут?  </vt:lpstr>
      <vt:lpstr>12. Как оказать на месте происшествия первую помощь при простой и неглубокой ране? </vt:lpstr>
      <vt:lpstr>13. Назовите основные правила оказания первой помощи при солнечном и тепловом ударах? </vt:lpstr>
      <vt:lpstr>14. Что надо предпринять для оказания первой помощи при поражении электрическим током? </vt:lpstr>
      <vt:lpstr>15. В каких случаях применяется уголь активированный, находящийся в автомобильной аптечке? </vt:lpstr>
      <vt:lpstr>16. Как оказать помощь пострадавшему, если он в состоянии обморока? </vt:lpstr>
      <vt:lpstr>17. Укажите правила выполнения реанимации, если в оказании участвует один человек? </vt:lpstr>
      <vt:lpstr>18. Какой степени тяжести ожог, если на обожженной поверхности появились пузыри, наполненные прозрачной жидкостью? </vt:lpstr>
      <vt:lpstr>19. Нужно ли снимать одежду с пострадавшего при переломе ноги для наложения иммобилизующей шины?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Базовый курс по программе «Первая помощь»</dc:title>
  <dc:creator>1</dc:creator>
  <cp:lastModifiedBy>Светлана</cp:lastModifiedBy>
  <cp:revision>137</cp:revision>
  <cp:lastPrinted>2020-03-05T09:47:57Z</cp:lastPrinted>
  <dcterms:created xsi:type="dcterms:W3CDTF">2014-04-22T12:15:04Z</dcterms:created>
  <dcterms:modified xsi:type="dcterms:W3CDTF">2021-08-02T04:20:12Z</dcterms:modified>
</cp:coreProperties>
</file>