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ios.orenrsute.ru/course/view.php?id=245#section-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29736"/>
            <a:ext cx="8820472" cy="2016224"/>
          </a:xfrm>
        </p:spPr>
        <p:txBody>
          <a:bodyPr>
            <a:noAutofit/>
          </a:bodyPr>
          <a:lstStyle/>
          <a:p>
            <a:r>
              <a:rPr lang="ru-RU" sz="4800" dirty="0">
                <a:hlinkClick r:id="rId2"/>
              </a:rPr>
              <a:t>Введение в дисциплину и её характеристика. Классификация валютных операций. Валютный рынок и его ключевые индикаторы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861048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Дисциплина: Валютная политика государства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Лекция 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8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2. </a:t>
            </a:r>
            <a:r>
              <a:rPr lang="ru-RU" b="1" dirty="0"/>
              <a:t>Современные мировые валютные рынки</a:t>
            </a:r>
          </a:p>
          <a:p>
            <a:pPr algn="ctr"/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90008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Современные мировые валютные рынки характеризуются следующими основными </a:t>
            </a:r>
            <a:r>
              <a:rPr lang="ru-RU" dirty="0" smtClean="0"/>
              <a:t>особенностями.</a:t>
            </a:r>
            <a:endParaRPr lang="ru-RU" dirty="0"/>
          </a:p>
          <a:p>
            <a:pPr lvl="0"/>
            <a:r>
              <a:rPr lang="ru-RU" dirty="0"/>
              <a:t>Интернациональный характер валютных рынков на базе глобализации мирохозяйственных связей, широкого использования электронных средств связи для осуществления операций и расчётов.</a:t>
            </a:r>
          </a:p>
          <a:p>
            <a:pPr lvl="0"/>
            <a:r>
              <a:rPr lang="ru-RU" dirty="0"/>
              <a:t>Непрерывный, безостановочный характер совершения операций в течение суток попеременно во всех частях света.</a:t>
            </a:r>
          </a:p>
          <a:p>
            <a:pPr lvl="0"/>
            <a:r>
              <a:rPr lang="ru-RU" dirty="0"/>
              <a:t>Унифицированный характер валютных операций.</a:t>
            </a:r>
          </a:p>
          <a:p>
            <a:pPr lvl="0"/>
            <a:r>
              <a:rPr lang="ru-RU" dirty="0"/>
              <a:t>Использование операций на валютном рынке для целей защиты от валютных и кредитных рисков с помощью хеджирования.</a:t>
            </a:r>
          </a:p>
          <a:p>
            <a:pPr lvl="0"/>
            <a:r>
              <a:rPr lang="ru-RU" dirty="0"/>
              <a:t>Огромная доля спекулятивных и арбитражных операций, которые многократно превосходят валютные операции, связанные с коммерческими сделками. Число валютных спекулянтов резко возросло и включает не только банки и финансово-промышленные группы, ТНК, но и множество других участников, включая физических и юридических лиц.</a:t>
            </a:r>
          </a:p>
          <a:p>
            <a:pPr lvl="0"/>
            <a:r>
              <a:rPr lang="ru-RU" dirty="0"/>
              <a:t>Волатильность курсов валют, которая не всегда зависит от фундаментальных экономических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103634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Современный валютный рынок выполняет следующие </a:t>
            </a:r>
            <a:r>
              <a:rPr lang="ru-RU" sz="2400" dirty="0" smtClean="0"/>
              <a:t>функции:</a:t>
            </a:r>
            <a:endParaRPr lang="ru-RU" sz="2400" dirty="0"/>
          </a:p>
          <a:p>
            <a:pPr lvl="0"/>
            <a:r>
              <a:rPr lang="ru-RU" sz="2400" dirty="0"/>
              <a:t>Обеспечение своевременности международных расчётов.</a:t>
            </a:r>
          </a:p>
          <a:p>
            <a:pPr lvl="0"/>
            <a:r>
              <a:rPr lang="ru-RU" sz="2400" dirty="0"/>
              <a:t>Создание возможностей для защиты от валютных и кредитных рисков.</a:t>
            </a:r>
          </a:p>
          <a:p>
            <a:pPr lvl="0"/>
            <a:r>
              <a:rPr lang="ru-RU" sz="2400" dirty="0"/>
              <a:t>Обеспечение взаимосвязи мировых валютных, кредитных и финансовых рынков.</a:t>
            </a:r>
          </a:p>
          <a:p>
            <a:pPr lvl="0"/>
            <a:r>
              <a:rPr lang="ru-RU" sz="2400" dirty="0"/>
              <a:t>Создание возможностей для диверсификации валютных резервов государства, банков, предприятий.</a:t>
            </a:r>
          </a:p>
          <a:p>
            <a:pPr lvl="0"/>
            <a:r>
              <a:rPr lang="ru-RU" sz="2400" dirty="0"/>
              <a:t>Рыночное регулирование курсов валют на основе взаимодействия спроса и предложения валют.</a:t>
            </a:r>
          </a:p>
          <a:p>
            <a:pPr lvl="0"/>
            <a:r>
              <a:rPr lang="ru-RU" sz="2400" dirty="0"/>
              <a:t>Возможность реализации валютной политики как части государственной экономической политики. Возможность реализации согласованных действий разных государств с целью реализации целей макроэкономической политики в рамках межгосударственных соглашений.</a:t>
            </a:r>
          </a:p>
          <a:p>
            <a:pPr lvl="0"/>
            <a:r>
              <a:rPr lang="ru-RU" sz="2400" dirty="0"/>
              <a:t>Предоставление возможностей для участников валютного рынка получения спекулятивной прибыли за счет арбитражных операций.</a:t>
            </a:r>
          </a:p>
        </p:txBody>
      </p:sp>
    </p:spTree>
    <p:extLst>
      <p:ext uri="{BB962C8B-B14F-4D97-AF65-F5344CB8AC3E}">
        <p14:creationId xmlns:p14="http://schemas.microsoft.com/office/powerpoint/2010/main" val="140879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78306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3. </a:t>
            </a:r>
            <a:r>
              <a:rPr lang="ru-RU" sz="2400" b="1" dirty="0"/>
              <a:t>Виды валютных рынков</a:t>
            </a:r>
          </a:p>
          <a:p>
            <a:endParaRPr lang="ru-RU" sz="2400" dirty="0" smtClean="0"/>
          </a:p>
          <a:p>
            <a:r>
              <a:rPr lang="ru-RU" sz="2400" dirty="0" smtClean="0"/>
              <a:t>Специалисты </a:t>
            </a:r>
            <a:r>
              <a:rPr lang="ru-RU" sz="2400" dirty="0"/>
              <a:t>различают валютные рынки по:</a:t>
            </a:r>
          </a:p>
          <a:p>
            <a:pPr lvl="0"/>
            <a:r>
              <a:rPr lang="ru-RU" sz="2400" dirty="0"/>
              <a:t>сфере распространения сделок:</a:t>
            </a:r>
          </a:p>
          <a:p>
            <a:pPr lvl="1"/>
            <a:r>
              <a:rPr lang="ru-RU" sz="2400" dirty="0"/>
              <a:t>мировой валютный рынок – группа рынков на территориях различных государств, основной задачей которой является обслуживание денежных потоков;</a:t>
            </a:r>
          </a:p>
          <a:p>
            <a:pPr lvl="1"/>
            <a:r>
              <a:rPr lang="ru-RU" sz="2400" dirty="0"/>
              <a:t>национальный валютный рынок – рынок, работающий внутри конкретной страны.</a:t>
            </a:r>
          </a:p>
          <a:p>
            <a:pPr lvl="0"/>
            <a:r>
              <a:rPr lang="ru-RU" sz="2400" dirty="0"/>
              <a:t>степени организации:</a:t>
            </a:r>
          </a:p>
          <a:p>
            <a:pPr lvl="1"/>
            <a:r>
              <a:rPr lang="ru-RU" sz="2400" dirty="0"/>
              <a:t>биржевой валютный рынок – представителем является организация, торгующая валютой и ценными бумагами (биржа);</a:t>
            </a:r>
          </a:p>
          <a:p>
            <a:pPr lvl="1"/>
            <a:r>
              <a:rPr lang="ru-RU" sz="2400" dirty="0"/>
              <a:t>внебиржевой валютный рынок – представителями являются дилеры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2563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отношению к валютным ограничениям:</a:t>
            </a:r>
          </a:p>
          <a:p>
            <a:pPr lvl="1"/>
            <a:r>
              <a:rPr lang="ru-RU" sz="2400" dirty="0"/>
              <a:t>свободный валютный рынок – отсутствие каких-либо ограничений;</a:t>
            </a:r>
          </a:p>
          <a:p>
            <a:pPr lvl="1"/>
            <a:r>
              <a:rPr lang="ru-RU" sz="2400" dirty="0"/>
              <a:t>несвободный валютный рынок – наличие мер организационного, экономического или законодательного характера, направленных на организацию валютного рынка.</a:t>
            </a:r>
          </a:p>
          <a:p>
            <a:pPr lvl="0"/>
            <a:r>
              <a:rPr lang="ru-RU" sz="2400" dirty="0"/>
              <a:t>режиму:</a:t>
            </a:r>
          </a:p>
          <a:p>
            <a:pPr lvl="1"/>
            <a:r>
              <a:rPr lang="ru-RU" sz="2400" dirty="0"/>
              <a:t>однорежимный валютный рынок – работа с фиксированным или плавающим курсом валют;</a:t>
            </a:r>
          </a:p>
          <a:p>
            <a:pPr lvl="1"/>
            <a:r>
              <a:rPr lang="ru-RU" sz="2400" dirty="0"/>
              <a:t>валютный рынок с двойным режимом – работа и с фиксированным, и с плавающим курсом валют.</a:t>
            </a:r>
          </a:p>
          <a:p>
            <a:pPr lvl="0"/>
            <a:r>
              <a:rPr lang="ru-RU" sz="2400" dirty="0"/>
              <a:t>составу участников:</a:t>
            </a:r>
          </a:p>
          <a:p>
            <a:pPr lvl="1"/>
            <a:r>
              <a:rPr lang="ru-RU" sz="2400" dirty="0"/>
              <a:t>прямой валютный рынок – осуществление сделок между продавцом и покупателем;</a:t>
            </a:r>
          </a:p>
          <a:p>
            <a:pPr lvl="1"/>
            <a:r>
              <a:rPr lang="ru-RU" sz="2400" dirty="0"/>
              <a:t>брокерский валютный рынок – осуществление сделок через посредника (брокера).</a:t>
            </a:r>
          </a:p>
        </p:txBody>
      </p:sp>
    </p:spTree>
    <p:extLst>
      <p:ext uri="{BB962C8B-B14F-4D97-AF65-F5344CB8AC3E}">
        <p14:creationId xmlns:p14="http://schemas.microsoft.com/office/powerpoint/2010/main" val="3434040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времени совершения сделок:</a:t>
            </a:r>
          </a:p>
          <a:p>
            <a:pPr lvl="1"/>
            <a:r>
              <a:rPr lang="ru-RU" sz="2400" dirty="0"/>
              <a:t>наличный валютный рынок – осуществление конверсионных операций спот с поставкой валюты в кратчайшие сроки (до двух суток с момента завершения сделки);</a:t>
            </a:r>
          </a:p>
          <a:p>
            <a:pPr lvl="1"/>
            <a:r>
              <a:rPr lang="ru-RU" sz="2400" dirty="0"/>
              <a:t>срочный валютный рынок – осуществление сделок в конкретный, заранее оговоренный период.</a:t>
            </a:r>
          </a:p>
          <a:p>
            <a:pPr lvl="0"/>
            <a:r>
              <a:rPr lang="ru-RU" sz="2400" dirty="0"/>
              <a:t>торгуемым контрактам:</a:t>
            </a:r>
          </a:p>
          <a:p>
            <a:pPr lvl="1"/>
            <a:r>
              <a:rPr lang="ru-RU" sz="2400" dirty="0"/>
              <a:t>рынок валютных фьючерсов – сделки могут проводиться только на бирже, и должны быть выполнены при этом на 100 процентов;</a:t>
            </a:r>
          </a:p>
          <a:p>
            <a:pPr lvl="1"/>
            <a:r>
              <a:rPr lang="ru-RU" sz="2400" dirty="0"/>
              <a:t>рынок валютных опционов – сделки могут заключаться как на бирже, так и за ее пределами, при этом выполнять их не обязательно.</a:t>
            </a:r>
          </a:p>
          <a:p>
            <a:pPr lvl="0"/>
            <a:r>
              <a:rPr lang="ru-RU" sz="2400" dirty="0"/>
              <a:t>виду валюты:</a:t>
            </a:r>
          </a:p>
          <a:p>
            <a:pPr lvl="1"/>
            <a:r>
              <a:rPr lang="ru-RU" sz="2400" dirty="0"/>
              <a:t>рынок доллара</a:t>
            </a:r>
            <a:r>
              <a:rPr lang="ru-RU" sz="2400" dirty="0" smtClean="0"/>
              <a:t>, евро</a:t>
            </a:r>
            <a:r>
              <a:rPr lang="ru-RU" sz="2400" dirty="0"/>
              <a:t>, рубля и тому подобное.</a:t>
            </a:r>
          </a:p>
        </p:txBody>
      </p:sp>
    </p:spTree>
    <p:extLst>
      <p:ext uri="{BB962C8B-B14F-4D97-AF65-F5344CB8AC3E}">
        <p14:creationId xmlns:p14="http://schemas.microsoft.com/office/powerpoint/2010/main" val="386241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4. Особенности </a:t>
            </a:r>
            <a:r>
              <a:rPr lang="ru-RU" sz="2400" b="1" dirty="0"/>
              <a:t>валютного рынка в России</a:t>
            </a:r>
          </a:p>
          <a:p>
            <a:r>
              <a:rPr lang="ru-RU" sz="2400" dirty="0"/>
              <a:t>Основной особенностью валютного рынка в России является его замкнутый характер, возникший в результате отстранения государства от остального мира в советские времена. При этом целый ряд особенностей национального валютного рынка связан со слабой экономикой России. К таким особенностям можно отнести:</a:t>
            </a:r>
          </a:p>
          <a:p>
            <a:pPr lvl="0"/>
            <a:r>
              <a:rPr lang="ru-RU" sz="2400" dirty="0"/>
              <a:t>высокую долю «</a:t>
            </a:r>
            <a:r>
              <a:rPr lang="ru-RU" sz="2400" dirty="0" err="1"/>
              <a:t>долларизации</a:t>
            </a:r>
            <a:r>
              <a:rPr lang="ru-RU" sz="2400" dirty="0"/>
              <a:t>»;</a:t>
            </a:r>
          </a:p>
          <a:p>
            <a:pPr lvl="0"/>
            <a:r>
              <a:rPr lang="ru-RU" sz="2400" dirty="0"/>
              <a:t>подверженность влиянию политических процессов;</a:t>
            </a:r>
          </a:p>
          <a:p>
            <a:pPr lvl="0"/>
            <a:r>
              <a:rPr lang="ru-RU" sz="2400" dirty="0" err="1"/>
              <a:t>моновалютный</a:t>
            </a:r>
            <a:r>
              <a:rPr lang="ru-RU" sz="2400" dirty="0"/>
              <a:t> характер рынка (в обороте страны участвует в основном доллар США);</a:t>
            </a:r>
          </a:p>
          <a:p>
            <a:pPr lvl="0"/>
            <a:r>
              <a:rPr lang="ru-RU" sz="2400" dirty="0"/>
              <a:t>слабый поток иностранных инвестиций;</a:t>
            </a:r>
          </a:p>
          <a:p>
            <a:pPr lvl="0"/>
            <a:r>
              <a:rPr lang="ru-RU" sz="2400" dirty="0"/>
              <a:t>разрозненность функционирования региональных бирж, влекущую за собой различие в курсе национальной валюты в зависимости от объема ресурсов и денежно-кредитной ситуации в регионе;</a:t>
            </a:r>
          </a:p>
          <a:p>
            <a:pPr lvl="0"/>
            <a:r>
              <a:rPr lang="ru-RU" sz="2400" dirty="0"/>
              <a:t>слабую взаимосвязь национального валютного рынка с платежной системой страны, являющуюся результатом низкого уровня поступления валютных доходов от проведения экспортных операций.</a:t>
            </a:r>
          </a:p>
        </p:txBody>
      </p:sp>
    </p:spTree>
    <p:extLst>
      <p:ext uri="{BB962C8B-B14F-4D97-AF65-F5344CB8AC3E}">
        <p14:creationId xmlns:p14="http://schemas.microsoft.com/office/powerpoint/2010/main" val="3384375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Доклад окончен!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91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59340"/>
            <a:ext cx="86764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600" b="1" dirty="0" smtClean="0"/>
              <a:t>Понятие валютного рынка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Современные мировые валютные рынки</a:t>
            </a:r>
          </a:p>
          <a:p>
            <a:pPr marL="342900" indent="-342900">
              <a:buAutoNum type="arabicPeriod"/>
            </a:pPr>
            <a:r>
              <a:rPr lang="ru-RU" sz="3600" b="1" dirty="0" smtClean="0"/>
              <a:t>Виды валютных рынков</a:t>
            </a:r>
          </a:p>
          <a:p>
            <a:pPr marL="342900" indent="-342900">
              <a:buFontTx/>
              <a:buAutoNum type="arabicPeriod"/>
            </a:pPr>
            <a:r>
              <a:rPr lang="ru-RU" sz="3600" b="1" dirty="0"/>
              <a:t>Особенности валютного рынка в России</a:t>
            </a:r>
          </a:p>
          <a:p>
            <a:endParaRPr lang="ru-RU" b="1" dirty="0" smtClean="0"/>
          </a:p>
          <a:p>
            <a:pPr marL="342900" indent="-342900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0177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3312" y="769065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1. </a:t>
            </a:r>
            <a:r>
              <a:rPr lang="ru-RU" sz="3200" b="1" dirty="0"/>
              <a:t>Понятие валютного рынка</a:t>
            </a:r>
          </a:p>
          <a:p>
            <a:endParaRPr lang="ru-RU" sz="3200" b="1" dirty="0" smtClean="0"/>
          </a:p>
          <a:p>
            <a:endParaRPr lang="ru-RU" sz="3200" b="1" dirty="0"/>
          </a:p>
          <a:p>
            <a:r>
              <a:rPr lang="ru-RU" sz="3200" b="1" dirty="0" smtClean="0"/>
              <a:t>Валютный </a:t>
            </a:r>
            <a:r>
              <a:rPr lang="ru-RU" sz="3200" b="1" dirty="0"/>
              <a:t>рынок</a:t>
            </a:r>
            <a:r>
              <a:rPr lang="ru-RU" sz="3200" dirty="0"/>
              <a:t> </a:t>
            </a:r>
            <a:r>
              <a:rPr lang="ru-RU" sz="3200" dirty="0" smtClean="0"/>
              <a:t>— </a:t>
            </a:r>
            <a:r>
              <a:rPr lang="ru-RU" sz="3200" dirty="0"/>
              <a:t>это система </a:t>
            </a:r>
            <a:r>
              <a:rPr lang="ru-RU" sz="3200" dirty="0" smtClean="0"/>
              <a:t>устойчивых экономических  и </a:t>
            </a:r>
            <a:r>
              <a:rPr lang="ru-RU" sz="3200" dirty="0"/>
              <a:t>организационных отношений, возникающих при осуществлении операций по покупке или продаже </a:t>
            </a:r>
            <a:r>
              <a:rPr lang="ru-RU" sz="3200" dirty="0" smtClean="0"/>
              <a:t>иностранной валюты , </a:t>
            </a:r>
            <a:r>
              <a:rPr lang="ru-RU" sz="3200" dirty="0"/>
              <a:t>платежных документов в иностранных валютах, а также операций по </a:t>
            </a:r>
            <a:r>
              <a:rPr lang="ru-RU" sz="3200" dirty="0" smtClean="0"/>
              <a:t>движению капитала </a:t>
            </a:r>
            <a:r>
              <a:rPr lang="ru-RU" sz="3200" dirty="0"/>
              <a:t> иностранных </a:t>
            </a:r>
            <a:r>
              <a:rPr lang="ru-RU" sz="3200" dirty="0" smtClean="0"/>
              <a:t>инвесторов.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88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Операции по обмену валют существовали ещё </a:t>
            </a:r>
            <a:r>
              <a:rPr lang="ru-RU" sz="2000" dirty="0" smtClean="0"/>
              <a:t>в древнем мире</a:t>
            </a:r>
            <a:r>
              <a:rPr lang="ru-RU" sz="2000" dirty="0"/>
              <a:t> и </a:t>
            </a:r>
            <a:r>
              <a:rPr lang="ru-RU" sz="2000" dirty="0" smtClean="0"/>
              <a:t>в средние века. </a:t>
            </a:r>
            <a:r>
              <a:rPr lang="ru-RU" sz="2000" dirty="0"/>
              <a:t>Однако современные валютные рынки возникли в </a:t>
            </a:r>
            <a:r>
              <a:rPr lang="ru-RU" sz="2000" dirty="0" smtClean="0"/>
              <a:t>19 веке. </a:t>
            </a:r>
            <a:r>
              <a:rPr lang="ru-RU" sz="2000" dirty="0"/>
              <a:t>Основными предпосылками, способствовавшими становлению валютного рынка в современном понимании явились </a:t>
            </a:r>
            <a:r>
              <a:rPr lang="ru-RU" sz="2000" dirty="0" smtClean="0"/>
              <a:t>следующие:</a:t>
            </a:r>
            <a:endParaRPr lang="ru-RU" sz="2000" dirty="0"/>
          </a:p>
          <a:p>
            <a:pPr lvl="0"/>
            <a:r>
              <a:rPr lang="ru-RU" sz="2000" dirty="0"/>
              <a:t>широкое развитие </a:t>
            </a:r>
            <a:r>
              <a:rPr lang="ru-RU" sz="2000" dirty="0" smtClean="0"/>
              <a:t>различных международных экономических связей</a:t>
            </a:r>
            <a:r>
              <a:rPr lang="ru-RU" sz="2000" dirty="0"/>
              <a:t> </a:t>
            </a:r>
            <a:r>
              <a:rPr lang="ru-RU" sz="2000" dirty="0" smtClean="0"/>
              <a:t>;</a:t>
            </a:r>
            <a:endParaRPr lang="ru-RU" sz="2000" dirty="0"/>
          </a:p>
          <a:p>
            <a:pPr lvl="0"/>
            <a:r>
              <a:rPr lang="ru-RU" sz="2000" dirty="0" smtClean="0"/>
              <a:t>Создание мировой валютной системы, </a:t>
            </a:r>
            <a:r>
              <a:rPr lang="ru-RU" sz="2000" dirty="0"/>
              <a:t> </a:t>
            </a:r>
            <a:r>
              <a:rPr lang="ru-RU" sz="2000" dirty="0" smtClean="0"/>
              <a:t>основанной </a:t>
            </a:r>
            <a:r>
              <a:rPr lang="ru-RU" sz="2000" dirty="0"/>
              <a:t>на организации и регулировании валютных отношений, закрепленная </a:t>
            </a:r>
            <a:r>
              <a:rPr lang="ru-RU" sz="2000" dirty="0" smtClean="0"/>
              <a:t>межгосударственными соглашениями;</a:t>
            </a:r>
            <a:endParaRPr lang="ru-RU" sz="2000" dirty="0"/>
          </a:p>
          <a:p>
            <a:pPr lvl="0"/>
            <a:r>
              <a:rPr lang="ru-RU" sz="2000" dirty="0"/>
              <a:t>широкое распространение кредитных средств международных расчётов и платежей;</a:t>
            </a:r>
          </a:p>
          <a:p>
            <a:pPr lvl="0"/>
            <a:r>
              <a:rPr lang="ru-RU" sz="2000" dirty="0"/>
              <a:t>укрупнение и централизация банковского капитала, широкое развитие корреспондентских отношений между банками разных стран, включающих ведение корреспондентских счетов в иностранной валюте;</a:t>
            </a:r>
          </a:p>
          <a:p>
            <a:pPr lvl="0"/>
            <a:r>
              <a:rPr lang="ru-RU" sz="2000" dirty="0"/>
              <a:t>развитие информационных технологий и средств связи: телеграфа, телефона, телекса, что упростило контакты между валютными рынками и сократило время на получение информации о совершённых сделках.</a:t>
            </a:r>
          </a:p>
        </p:txBody>
      </p:sp>
    </p:spTree>
    <p:extLst>
      <p:ext uri="{BB962C8B-B14F-4D97-AF65-F5344CB8AC3E}">
        <p14:creationId xmlns:p14="http://schemas.microsoft.com/office/powerpoint/2010/main" val="27909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62880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Исторически в международном обороте различались два основных способа платежа: трассирование и ремитирование, которые применялись в международном обороте до Первой мировой войны и частично (в меньшей мере)в период между Первой и Второй мировыми </a:t>
            </a:r>
            <a:r>
              <a:rPr lang="ru-RU" sz="3200" dirty="0" smtClean="0"/>
              <a:t>войнами.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89844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Термин “трассирование” связан с использованием переводного векселя – тратты. При платеже по этому способу кредитор выписывает тратту на должника в его валюте (например, кредитор в Лондоне предъявляет должнику в Чикаго требование об уплате долга в долларах) и продаёт её на своем валютном рынке по банковскому курсу покупателя. Таким образом, при трассировании кредитор выступает в качестве активной стороны, он продает вексель в валюте должника на своем валютном рынке.</a:t>
            </a:r>
          </a:p>
          <a:p>
            <a:r>
              <a:rPr lang="ru-RU" sz="2400" dirty="0"/>
              <a:t>При ремитировании активным лицом выступает должник: он покупает валюту кредитора на своем валютном рынке по курсу продавца.</a:t>
            </a:r>
          </a:p>
        </p:txBody>
      </p:sp>
    </p:spTree>
    <p:extLst>
      <p:ext uri="{BB962C8B-B14F-4D97-AF65-F5344CB8AC3E}">
        <p14:creationId xmlns:p14="http://schemas.microsoft.com/office/powerpoint/2010/main" val="295092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676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15 августа 1971 года президент США Ричард Никсон объявил решение об отмене свободной конвертируемости доллара в золото (отказался от золотого стандарта), отказавшись таким образом в одностороннем порядке от выполнения </a:t>
            </a:r>
            <a:r>
              <a:rPr lang="ru-RU" sz="3600" dirty="0" err="1"/>
              <a:t>Бреттон-Вудских</a:t>
            </a:r>
            <a:r>
              <a:rPr lang="ru-RU" sz="3600" dirty="0"/>
              <a:t> соглашений (согласно которым доллар обеспечивался золотом, а все остальные валюты долларом).</a:t>
            </a:r>
          </a:p>
        </p:txBody>
      </p:sp>
    </p:spTree>
    <p:extLst>
      <p:ext uri="{BB962C8B-B14F-4D97-AF65-F5344CB8AC3E}">
        <p14:creationId xmlns:p14="http://schemas.microsoft.com/office/powerpoint/2010/main" val="4260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Достаточно быстро наметился ряд проблем, для обсуждения которых в 1975 году президент Франции Валери Жискар </a:t>
            </a:r>
            <a:r>
              <a:rPr lang="ru-RU" sz="2800" dirty="0" err="1"/>
              <a:t>д’Эстен</a:t>
            </a:r>
            <a:r>
              <a:rPr lang="ru-RU" sz="2800" dirty="0"/>
              <a:t> и канцлер ФРГ Гельмут Шмидт (оба — бывшие министры финансов) предложили главам других ведущих государств Запада собраться в узком неофициальном кругу для общения с глазу на глаз. Первый саммит «Большой семёрки» (тогда ещё только из шести участников) прошёл в Рамбуйе с участием </a:t>
            </a:r>
            <a:r>
              <a:rPr lang="ru-RU" sz="2800" dirty="0" smtClean="0"/>
              <a:t>США, ФРГ, Великобритании, Франции, Италии и Японии </a:t>
            </a:r>
            <a:r>
              <a:rPr lang="ru-RU" sz="2800" dirty="0"/>
              <a:t> (в 1976 году к работе клуба присоединилась Канада, с 1998 по 2014 годы членом клуба была Россия). Одной из основных тем обсуждения было структурное преобразование международной валютной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213858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Становление системы плавающих курсов привело к трём существенным итогам:</a:t>
            </a:r>
          </a:p>
          <a:p>
            <a:pPr lvl="0"/>
            <a:r>
              <a:rPr lang="ru-RU" sz="2400" dirty="0"/>
              <a:t>Импортёры, экспортёры и обслуживающие их банковские структуры были вынуждены стать регулярными участниками валютного рынка, поскольку изменения курсов валюты могут сказаться на финансовых результатах их работы как с положительной, так и с отрицательной стороны.</a:t>
            </a:r>
          </a:p>
          <a:p>
            <a:pPr lvl="0"/>
            <a:r>
              <a:rPr lang="ru-RU" sz="2400" dirty="0"/>
              <a:t>Центральные банки получили возможность оказывать воздействие на курсы национальной валюты и влиять на экономическую ситуацию в стране рыночными методами, а не только административными.</a:t>
            </a:r>
          </a:p>
          <a:p>
            <a:pPr lvl="0"/>
            <a:r>
              <a:rPr lang="ru-RU" sz="2400" dirty="0"/>
              <a:t>Курсы наиболее ликвидных национальных валют формируются на основе поиска рынком точки равновесия между текущим спросом и имеющимся предложением, а изменение спроса и предложения на рынке вызывает смещение валютного курса в ту или иную сторону.</a:t>
            </a:r>
          </a:p>
        </p:txBody>
      </p:sp>
    </p:spTree>
    <p:extLst>
      <p:ext uri="{BB962C8B-B14F-4D97-AF65-F5344CB8AC3E}">
        <p14:creationId xmlns:p14="http://schemas.microsoft.com/office/powerpoint/2010/main" val="1137149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</TotalTime>
  <Words>556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Начальная</vt:lpstr>
      <vt:lpstr>Введение в дисциплину и её характеристика. Классификация валютных операций. Валютный рынок и его ключевые индикаторы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Доклад окончен!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дисциплину и её характеристика. Классификация валютных операций. Валютный рынок и его ключевые индикаторы </dc:title>
  <dc:creator>xxx</dc:creator>
  <cp:lastModifiedBy>xxx</cp:lastModifiedBy>
  <cp:revision>6</cp:revision>
  <dcterms:created xsi:type="dcterms:W3CDTF">2020-04-07T13:24:38Z</dcterms:created>
  <dcterms:modified xsi:type="dcterms:W3CDTF">2020-04-08T12:24:39Z</dcterms:modified>
</cp:coreProperties>
</file>