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D7E-5D6D-4ED9-9432-0C9ED4501677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B5D6-7E54-4B99-9FC6-19151BDC4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8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B5D6-7E54-4B99-9FC6-19151BDC4A8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0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0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99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4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00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29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7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2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9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66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3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7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3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2EF8F-900B-4DCE-9B37-C0F9761C02B0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B7825D-75BC-41D8-8CA0-B2EC98CA3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03063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СТОИМОСТИ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И ДОХОДНОСТИ СДЕЛОК С ЦЕННЫМИ И БУМАГАМИ</a:t>
            </a:r>
          </a:p>
        </p:txBody>
      </p:sp>
    </p:spTree>
    <p:extLst>
      <p:ext uri="{BB962C8B-B14F-4D97-AF65-F5344CB8AC3E}">
        <p14:creationId xmlns:p14="http://schemas.microsoft.com/office/powerpoint/2010/main" val="15542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10" t="36648" r="8400" b="48193"/>
          <a:stretch/>
        </p:blipFill>
        <p:spPr>
          <a:xfrm>
            <a:off x="996288" y="2456596"/>
            <a:ext cx="9211908" cy="21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6603"/>
            <a:ext cx="10882320" cy="6223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2.2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курсовую стоимость акции, если её владелец прогнозирует, что через 5 лет акционерное общество  выплатит дивиденд на акцию в 500 руб., при ставке дисконтирования – 10% и темпе прироста прибыли компании – 3%.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56" y="259308"/>
            <a:ext cx="10063454" cy="622337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Решение: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433" t="52752" r="6435" b="36614"/>
          <a:stretch/>
        </p:blipFill>
        <p:spPr>
          <a:xfrm>
            <a:off x="2428419" y="1296537"/>
            <a:ext cx="6974890" cy="18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2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6603"/>
            <a:ext cx="11005150" cy="6250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Если владелец </a:t>
            </a:r>
            <a:r>
              <a:rPr lang="ru-RU" sz="2800" dirty="0"/>
              <a:t>а</a:t>
            </a:r>
            <a:r>
              <a:rPr lang="ru-RU" sz="2800" dirty="0" smtClean="0"/>
              <a:t>кции решает продать её через несколько лет, то доходность операции будет рассчитываться по следующей формуле: </a:t>
            </a:r>
          </a:p>
          <a:p>
            <a:pPr marL="0" indent="0" algn="just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007" t="48647" r="5175" b="22435"/>
          <a:stretch/>
        </p:blipFill>
        <p:spPr>
          <a:xfrm>
            <a:off x="928048" y="2006221"/>
            <a:ext cx="10249468" cy="41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7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9307"/>
            <a:ext cx="10663956" cy="6387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2.3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доходность операции инвестора, если он купил акцию за 2000 руб. и продал через 3 года за 3000 руб.; за первый год ему выплатили дивиденд – 100 руб., за второй – 150 руб., за третий 200 руб.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85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738" t="31979" r="12341" b="44454"/>
          <a:stretch/>
        </p:blipFill>
        <p:spPr>
          <a:xfrm>
            <a:off x="1296537" y="1659988"/>
            <a:ext cx="8188657" cy="35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0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031" t="56021" r="4631" b="14958"/>
          <a:stretch/>
        </p:blipFill>
        <p:spPr>
          <a:xfrm>
            <a:off x="1128256" y="914399"/>
            <a:ext cx="9039327" cy="3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3899"/>
            <a:ext cx="10745842" cy="6223379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tx1"/>
                </a:solidFill>
              </a:rPr>
              <a:t>2. Расчёт доходности облигации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расчёта курсовой стоимости облигации необходимо: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рассчитать поток  доходов, который ожидается по данному активу;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дисконтированную стоимость величины каждого платежа по данному активу;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суммировать дисконтированные стоимости, составляющие курсовую  стоимость  актива.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имеются особенности расчёта курсовой стоимости облигаций различных видов.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курсовой стоимости облигации рассмотрим на следующем примере.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82137"/>
            <a:ext cx="10936911" cy="6196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2.4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стоимость купонной облигации номиналом 1000 руб., купон – 10%, выплачивается один раз в год, срок погашения облигации – 3 года. На рынке доходность на инвестиции, с уровнем риска, соответствующим данной облигации, оценивается на уровне 12,5%.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9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245660"/>
            <a:ext cx="11382233" cy="6277969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Решение: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1) Определяем поток доходов, который принесёт облигация на протяжении всего срока владения. В конце каждого года владелец получит по купону 100 руб., и в конце третьего года будет выплачен номинал 1000 руб.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2) Дисконтированная стоимость суммы каждого платежа по облигации составит: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315" t="31484" r="16819" b="22061"/>
          <a:stretch/>
        </p:blipFill>
        <p:spPr>
          <a:xfrm>
            <a:off x="1323831" y="2442949"/>
            <a:ext cx="9861027" cy="42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13899"/>
            <a:ext cx="11141628" cy="6250674"/>
          </a:xfrm>
        </p:spPr>
        <p:txBody>
          <a:bodyPr/>
          <a:lstStyle/>
          <a:p>
            <a:r>
              <a:rPr lang="ru-RU" b="1" u="sng" dirty="0" smtClean="0"/>
              <a:t>1. Расчет курсовой стоимости и доходности акций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Определение курсовой стоимости акции. Для определения цены обыкновенной акции дисконтированием доходов (с учетом всех дивидендов, которые будут выплачены по ней) используется формула: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614" t="46018" r="9915" b="33890"/>
          <a:stretch/>
        </p:blipFill>
        <p:spPr>
          <a:xfrm>
            <a:off x="887104" y="2579426"/>
            <a:ext cx="10437539" cy="367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5" y="177421"/>
            <a:ext cx="11041039" cy="638715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расчёта цены облигации имеет вид: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58" t="43237" r="4651" b="31016"/>
          <a:stretch/>
        </p:blipFill>
        <p:spPr>
          <a:xfrm>
            <a:off x="805218" y="777921"/>
            <a:ext cx="9526137" cy="3152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3112" t="30551" r="6225" b="56949"/>
          <a:stretch/>
        </p:blipFill>
        <p:spPr>
          <a:xfrm>
            <a:off x="1228296" y="4053384"/>
            <a:ext cx="9485195" cy="17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9" y="232012"/>
            <a:ext cx="11013743" cy="6277969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расчёте цены облигации ставку дисконтирования можно рассчитать, используя котировки брокерских компаний по облигациям с аналогичными характеристиками, либо по формуле: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266" t="38945" r="7064" b="35681"/>
          <a:stretch/>
        </p:blipFill>
        <p:spPr>
          <a:xfrm>
            <a:off x="1351128" y="1842445"/>
            <a:ext cx="10031104" cy="33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5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313899"/>
            <a:ext cx="11068334" cy="62233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2.5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ставку дисконтирования, если ставка без риска – 6%, реальная ставка процента – 2%, премия за ликвидность – 2%, темп инфляции – 2,5%.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1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12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70" t="26747" r="6436" b="62523"/>
          <a:stretch/>
        </p:blipFill>
        <p:spPr>
          <a:xfrm>
            <a:off x="846160" y="2112058"/>
            <a:ext cx="8884693" cy="2105100"/>
          </a:xfrm>
        </p:spPr>
      </p:pic>
    </p:spTree>
    <p:extLst>
      <p:ext uri="{BB962C8B-B14F-4D97-AF65-F5344CB8AC3E}">
        <p14:creationId xmlns:p14="http://schemas.microsoft.com/office/powerpoint/2010/main" val="191105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773" t="37775" r="4436" b="52719"/>
          <a:stretch/>
        </p:blipFill>
        <p:spPr>
          <a:xfrm>
            <a:off x="354841" y="1096859"/>
            <a:ext cx="11327643" cy="28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303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11" t="50001" r="7529" b="17878"/>
          <a:stretch/>
        </p:blipFill>
        <p:spPr>
          <a:xfrm>
            <a:off x="1078172" y="1725446"/>
            <a:ext cx="9184944" cy="3707612"/>
          </a:xfrm>
        </p:spPr>
      </p:pic>
    </p:spTree>
    <p:extLst>
      <p:ext uri="{BB962C8B-B14F-4D97-AF65-F5344CB8AC3E}">
        <p14:creationId xmlns:p14="http://schemas.microsoft.com/office/powerpoint/2010/main" val="1877725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272954"/>
            <a:ext cx="11436823" cy="645539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курсовой стоимости среднесрочной и долгосрочной облигации осуществляется по формуле: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154" t="47342" r="6959" b="42957"/>
          <a:stretch/>
        </p:blipFill>
        <p:spPr>
          <a:xfrm>
            <a:off x="368489" y="2367884"/>
            <a:ext cx="9586551" cy="16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94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799" y="259307"/>
            <a:ext cx="10936911" cy="65986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2.7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курсовую стоимость бескупонной облигации: номинал – 1000 руб., ставка дисконтирования – 12,5%, целое число лет до погашения –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79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218364"/>
            <a:ext cx="11341290" cy="6291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8741" t="39505" r="16819" b="52099"/>
          <a:stretch/>
        </p:blipFill>
        <p:spPr>
          <a:xfrm>
            <a:off x="1856096" y="1624082"/>
            <a:ext cx="7631824" cy="14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89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13899"/>
            <a:ext cx="10936911" cy="6209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до погашения облигации остаётся не целое число лет, используется следующая формула: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3218" t="56296" r="6538" b="17585"/>
          <a:stretch/>
        </p:blipFill>
        <p:spPr>
          <a:xfrm>
            <a:off x="576577" y="1501252"/>
            <a:ext cx="10086084" cy="29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1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7547"/>
            <a:ext cx="10172636" cy="612784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/>
              <a:t>Если с течением времени потенциал роста курсовой стоимости акций компании снижается, то инвестор принимает решение о её продаже. В этом случае стоимость акции может быть определена по формуле:</a:t>
            </a:r>
          </a:p>
          <a:p>
            <a:pPr marL="0" indent="45720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8343" t="51666" r="6131" b="34882"/>
          <a:stretch/>
        </p:blipFill>
        <p:spPr>
          <a:xfrm>
            <a:off x="1692322" y="2695432"/>
            <a:ext cx="8598090" cy="23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86603"/>
            <a:ext cx="10895967" cy="6455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сравнении купонных и бескупонных облигаций, если по бескупонным облигациям процент выплачивается 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в год, то расчёт курсовой стоимости по ним производится по формуле: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564" t="28799" r="10078" b="61149"/>
          <a:stretch/>
        </p:blipFill>
        <p:spPr>
          <a:xfrm>
            <a:off x="2142876" y="2806183"/>
            <a:ext cx="8225013" cy="16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890" t="36883" r="5657" b="31835"/>
          <a:stretch/>
        </p:blipFill>
        <p:spPr>
          <a:xfrm>
            <a:off x="141308" y="504968"/>
            <a:ext cx="11637175" cy="427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5" y="272955"/>
            <a:ext cx="11395881" cy="6359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доходности купонных облигаций.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доходность купонной облигации определяется по формуле: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4896" t="29803" r="13881" b="52100"/>
          <a:stretch/>
        </p:blipFill>
        <p:spPr>
          <a:xfrm>
            <a:off x="573206" y="1897038"/>
            <a:ext cx="10340080" cy="25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25" t="48724" r="9111" b="43285"/>
          <a:stretch/>
        </p:blipFill>
        <p:spPr>
          <a:xfrm>
            <a:off x="382140" y="1487816"/>
            <a:ext cx="9887302" cy="14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67" t="56763" r="21653" b="33154"/>
          <a:stretch/>
        </p:blipFill>
        <p:spPr>
          <a:xfrm>
            <a:off x="147433" y="1569492"/>
            <a:ext cx="9247807" cy="18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1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758" t="24219" r="8223" b="37671"/>
          <a:stretch/>
        </p:blipFill>
        <p:spPr>
          <a:xfrm>
            <a:off x="298885" y="859809"/>
            <a:ext cx="9481981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763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016" t="64582" r="6510" b="24946"/>
          <a:stretch/>
        </p:blipFill>
        <p:spPr>
          <a:xfrm>
            <a:off x="586855" y="1431124"/>
            <a:ext cx="10153933" cy="18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1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16" t="74769" r="15875" b="14295"/>
          <a:stretch/>
        </p:blipFill>
        <p:spPr>
          <a:xfrm>
            <a:off x="0" y="1122268"/>
            <a:ext cx="10831391" cy="1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3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86603"/>
            <a:ext cx="10786785" cy="645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бескупонной облигации с нулевым купоном рассчитывается по формуле :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632" t="43966" r="15634" b="46269"/>
          <a:stretch/>
        </p:blipFill>
        <p:spPr>
          <a:xfrm>
            <a:off x="3905780" y="2377860"/>
            <a:ext cx="6120286" cy="17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78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3" y="286603"/>
            <a:ext cx="11259402" cy="6359857"/>
          </a:xfrm>
        </p:spPr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доходность облигации: номинал – 1000 руб., цена – 850 руб., срок погашения – 4 года.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2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95785"/>
            <a:ext cx="10786785" cy="60323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допустить, что дивиденды будут расти с постоянным темпом, тогда для любого года дивиденды можно рассчитать используя формулу: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793" t="41241" r="10056" b="49136"/>
          <a:stretch/>
        </p:blipFill>
        <p:spPr>
          <a:xfrm>
            <a:off x="1269241" y="2497540"/>
            <a:ext cx="8871046" cy="232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809" t="27960" r="19401" b="59796"/>
          <a:stretch/>
        </p:blipFill>
        <p:spPr>
          <a:xfrm>
            <a:off x="1719618" y="1610435"/>
            <a:ext cx="8319675" cy="18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24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60" t="39917" r="7108" b="32817"/>
          <a:stretch/>
        </p:blipFill>
        <p:spPr>
          <a:xfrm>
            <a:off x="232012" y="750626"/>
            <a:ext cx="10778075" cy="34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58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39" t="28157" r="16920" b="61304"/>
          <a:stretch/>
        </p:blipFill>
        <p:spPr>
          <a:xfrm>
            <a:off x="1282889" y="1555845"/>
            <a:ext cx="9257740" cy="15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8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421" t="25661" r="7838" b="14754"/>
          <a:stretch/>
        </p:blipFill>
        <p:spPr>
          <a:xfrm>
            <a:off x="914400" y="0"/>
            <a:ext cx="9431004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47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492" t="34627" r="7456" b="43507"/>
          <a:stretch/>
        </p:blipFill>
        <p:spPr>
          <a:xfrm>
            <a:off x="723330" y="873457"/>
            <a:ext cx="10509992" cy="26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94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589" t="35165" r="5441" b="14401"/>
          <a:stretch/>
        </p:blipFill>
        <p:spPr>
          <a:xfrm>
            <a:off x="968990" y="504967"/>
            <a:ext cx="10286744" cy="54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45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360" t="34441" r="6878" b="21416"/>
          <a:stretch/>
        </p:blipFill>
        <p:spPr>
          <a:xfrm>
            <a:off x="1173707" y="559557"/>
            <a:ext cx="9323385" cy="55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64" t="38438" r="8587" b="36722"/>
          <a:stretch/>
        </p:blipFill>
        <p:spPr>
          <a:xfrm>
            <a:off x="0" y="600503"/>
            <a:ext cx="11635013" cy="35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19" y="395785"/>
            <a:ext cx="11259403" cy="626432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/>
              <a:t>Темп прироста дивиденда можно рассчитать также на основе данных по выплате дивидендов за предыдущие годы по формуле с использованием средней геометрической:</a:t>
            </a: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None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457200" algn="just">
              <a:lnSpc>
                <a:spcPct val="150000"/>
              </a:lnSpc>
              <a:spcBef>
                <a:spcPts val="0"/>
              </a:spcBef>
              <a:buClr>
                <a:srgbClr val="90C226"/>
              </a:buClr>
              <a:buNone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 smtClean="0"/>
              <a:t>Если отношение суммы дивидендов к полученной сумме прибыли является величиной относительно устойчивой, то определение курсовой стоимости акции производится по формуле: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6957" t="60028" r="8638" b="30643"/>
          <a:stretch/>
        </p:blipFill>
        <p:spPr>
          <a:xfrm>
            <a:off x="1975512" y="2033517"/>
            <a:ext cx="7922527" cy="11327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4843" t="56857" r="6907" b="28965"/>
          <a:stretch/>
        </p:blipFill>
        <p:spPr>
          <a:xfrm>
            <a:off x="982637" y="4653887"/>
            <a:ext cx="10085697" cy="20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71" y="450377"/>
            <a:ext cx="10827729" cy="6073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Пример 2.1 </a:t>
            </a:r>
            <a:r>
              <a:rPr lang="ru-RU" sz="3200" dirty="0" smtClean="0"/>
              <a:t>Определите курсовую стоимость акций за истекший год, если дивиденд составил  200 руб. на акцию, темп прироста дивиденда равен 2%, ставка дисконтирования – 10%.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9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8489" y="327546"/>
                <a:ext cx="10672549" cy="6277969"/>
              </a:xfrm>
            </p:spPr>
            <p:txBody>
              <a:bodyPr>
                <a:normAutofit/>
              </a:bodyPr>
              <a:lstStyle/>
              <a:p>
                <a:endParaRPr lang="ru-RU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𝑖𝑣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 * (1+0</a:t>
                </a:r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,02) = 204 руб.</a:t>
                </a:r>
              </a:p>
              <a:p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 = 204/(0,10-0,02)= 2550 руб.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489" y="327546"/>
                <a:ext cx="10672549" cy="6277969"/>
              </a:xfrm>
              <a:blipFill rotWithShape="0">
                <a:blip r:embed="rId2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4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41195"/>
            <a:ext cx="10527478" cy="633256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/>
              <a:t>В зависимости от стадии жизненного цикла компании на уровень получаемых доходов и выплачиваемых дивидендов  оказывают влияние различные факторы, с учётом которых цена акции рассчитывается по формуле: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629" t="47715" r="9477" b="36240"/>
          <a:stretch/>
        </p:blipFill>
        <p:spPr>
          <a:xfrm>
            <a:off x="1314481" y="2169995"/>
            <a:ext cx="9253183" cy="2265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4475" t="41931" r="5911" b="48368"/>
          <a:stretch/>
        </p:blipFill>
        <p:spPr>
          <a:xfrm>
            <a:off x="1314481" y="4435523"/>
            <a:ext cx="9139704" cy="14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672" y="0"/>
            <a:ext cx="11204812" cy="6455391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/>
              <a:t>В случае, если компания выплачивает одинаковые дивиденды, то цена акции рассчитывается по формуле: 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dirty="0" smtClean="0"/>
              <a:t>В соответствии с законодательством акционерные общества вправе не выплачивать дивиденды владельцам обыкновенных акций в период роста, а всю полученную прибыль направлять на развитие хозяйственной деятельности. Владелец акции, спрогнозировав период, когда акционерным обществом будет выпущен первый дивиденд (вступлении компании в стадию зрелости) и его величину, стоимость акции можно рассчитать по формуле: 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2377" t="59095" r="3288" b="33442"/>
          <a:stretch/>
        </p:blipFill>
        <p:spPr>
          <a:xfrm>
            <a:off x="3070747" y="1091820"/>
            <a:ext cx="7369791" cy="11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</TotalTime>
  <Words>724</Words>
  <Application>Microsoft Office PowerPoint</Application>
  <PresentationFormat>Широкоэкранный</PresentationFormat>
  <Paragraphs>69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  ОПРЕДЕЛЕНИЕ КУРСОВОЙ СТОИМОСТИ         И ДОХОДНОСТИ СДЕЛОК С ЦЕННЫМИ И БУМАГАМИ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Решение:</vt:lpstr>
      <vt:lpstr>Презентация PowerPoint</vt:lpstr>
      <vt:lpstr>Решение: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ОПРЕДЕЛЕНИЕ КУРСОВОЙ СТОИМОСТИ         И ДОХОДНОСТИ СДЕЛОК С ЦЕННЫМИ И БУМАГАМИ</dc:title>
  <dc:creator>Zverdvd.org</dc:creator>
  <cp:lastModifiedBy>Zverdvd.org</cp:lastModifiedBy>
  <cp:revision>37</cp:revision>
  <dcterms:created xsi:type="dcterms:W3CDTF">2020-10-23T04:47:27Z</dcterms:created>
  <dcterms:modified xsi:type="dcterms:W3CDTF">2020-10-30T03:21:54Z</dcterms:modified>
</cp:coreProperties>
</file>