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1A0DA-7722-475C-8415-C71EBD3CDAF1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D2B68-799F-4416-A218-67A4078EA6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09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D2B68-799F-4416-A218-67A4078EA61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87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285992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/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Кризисы в деятельности организации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208912" cy="614129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Общие черты кризисов организации: </a:t>
            </a:r>
          </a:p>
          <a:p>
            <a:pPr marL="457200" indent="-457200">
              <a:buNone/>
            </a:pPr>
            <a:r>
              <a:rPr lang="ru-RU" dirty="0" smtClean="0"/>
              <a:t>1) дефицит времени при принятии необходимых управленческих решений;</a:t>
            </a:r>
          </a:p>
          <a:p>
            <a:pPr marL="457200" indent="-457200">
              <a:buNone/>
            </a:pPr>
            <a:r>
              <a:rPr lang="ru-RU" dirty="0" smtClean="0"/>
              <a:t>2) недостаток ресурсов ( финансовых, материально-технических, человеческих);</a:t>
            </a:r>
          </a:p>
          <a:p>
            <a:pPr marL="457200" indent="-457200">
              <a:buNone/>
            </a:pPr>
            <a:r>
              <a:rPr lang="ru-RU" dirty="0" smtClean="0"/>
              <a:t>3) слабая организация управления.</a:t>
            </a:r>
          </a:p>
          <a:p>
            <a:pPr marL="457200" indent="-45720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136904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Причины, симптомы и факторы возникновения кризисов в организации</a:t>
            </a:r>
          </a:p>
          <a:p>
            <a:pPr algn="just"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Причины кризиса в организации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события (явления, процессы), вызывающие кризисы и обусловленные отрицательным воздействием внешних и внутренних факторов. </a:t>
            </a: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Внешние факторы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зависят от деятельности организации, на их долю приходится треть всех кризисов. К ним относятся: </a:t>
            </a:r>
          </a:p>
          <a:p>
            <a:pPr marL="0" indent="-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   Технологические факторы ( состояние технического прогресса в отрасли, технологические инновации, изношенность основных фондов в отрасли);</a:t>
            </a:r>
          </a:p>
          <a:p>
            <a:pPr marL="0" indent="-4572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Политические факторы (законодательство, государственное регулирование рыночных отношений, уровень коррупции, кризис власти, политическая обстановка в стране, таможенная политика государства);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136904" cy="633670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3)     Социально-экономические факторы ( темпы экономического роста, темпы инфляции, валютное регулирование, уровень доходов и потребления населения, регулирование занятости населения);</a:t>
            </a:r>
          </a:p>
          <a:p>
            <a:pPr marL="457200" indent="-457200"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dirty="0" smtClean="0"/>
              <a:t>4)    Рыночные факторы ( конкуренция, емкость и динамка темпов развития национального рынка; стадии развития экономического цикла; конкурентоспособность отечественных товаров).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931224" cy="6408712"/>
          </a:xfrm>
        </p:spPr>
        <p:txBody>
          <a:bodyPr/>
          <a:lstStyle/>
          <a:p>
            <a:pPr marL="457200" indent="-457200">
              <a:buNone/>
            </a:pPr>
            <a:r>
              <a:rPr lang="ru-RU" i="1" dirty="0" smtClean="0"/>
              <a:t>Внутренние факторы </a:t>
            </a:r>
            <a:r>
              <a:rPr lang="ru-RU" dirty="0" smtClean="0"/>
              <a:t>непосредственно зависят от деятельности организации и подразделяются на:</a:t>
            </a:r>
          </a:p>
          <a:p>
            <a:pPr marL="457200" indent="-457200">
              <a:buNone/>
            </a:pPr>
            <a:r>
              <a:rPr lang="ru-RU" dirty="0" smtClean="0"/>
              <a:t>1)  Управленческие факторы  (низкая квалификация менеджеров, неэффективная кадровая политика, отсутствие гибкости в управлении); </a:t>
            </a:r>
          </a:p>
          <a:p>
            <a:pPr marL="457200" indent="-457200">
              <a:buNone/>
            </a:pPr>
            <a:r>
              <a:rPr lang="ru-RU" dirty="0" smtClean="0"/>
              <a:t>2) Производственные факторы (низкая производительность труда, устаревшие основные фонды, низкая конкурентоспособность продукции и т.п.);</a:t>
            </a:r>
          </a:p>
          <a:p>
            <a:pPr marL="457200" indent="-457200">
              <a:buNone/>
            </a:pPr>
            <a:r>
              <a:rPr lang="ru-RU" dirty="0" smtClean="0"/>
              <a:t>3) Финансовые факторы (неэффективность финансового менеджмента, нерациональная структура капитала, высокий уровень финансового риска и т.п.).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Основные симптомы развития кризисной ситуации: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 диспропорция между объёмом производства и реализацией продукции;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 снижение доходов от основной деятельности;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рост общей и просроченной дебиторской и кредиторской задолженности;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низкая ликвидность и платёжеспособность;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 высокая доля заёмных средств в структуре капитала;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 хронический недостаток собственных оборотных средств;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Наличие сверхнормативных и неликвидных запасов ТМЦ и т. п.  </a:t>
            </a:r>
          </a:p>
          <a:p>
            <a:pPr>
              <a:buClr>
                <a:schemeClr val="tx1"/>
              </a:buClr>
              <a:buNone/>
            </a:pPr>
            <a:r>
              <a:rPr lang="ru-RU" u="sng" dirty="0" smtClean="0"/>
              <a:t>Границей вхождения организации в зону кризисного состояния </a:t>
            </a:r>
            <a:r>
              <a:rPr lang="ru-RU" dirty="0" smtClean="0"/>
              <a:t>в краткосрочном периоде является </a:t>
            </a:r>
            <a:r>
              <a:rPr lang="ru-RU" i="1" dirty="0" smtClean="0"/>
              <a:t>точка безубыточности</a:t>
            </a:r>
            <a:r>
              <a:rPr lang="ru-RU" dirty="0" smtClean="0"/>
              <a:t> выпускаемой продукции.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208912" cy="640871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3. Государственное регулирование кризисных ситуаций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/>
              <a:t>В настоящее время действует </a:t>
            </a:r>
            <a:r>
              <a:rPr lang="ru-RU" u="sng" dirty="0" smtClean="0"/>
              <a:t>№127-ФЗ «О несостоятельности (банкротстве)»</a:t>
            </a:r>
            <a:r>
              <a:rPr lang="ru-RU" dirty="0" smtClean="0"/>
              <a:t> в последней редакции от 30.07.2017 г., который в частности регламентирует процедуру банкротства юридических лиц.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ru-RU" dirty="0" smtClean="0"/>
              <a:t>    Многообразная деятельность организации регламентируется и множеством других нормативных актов: Гражданским кодексом РФ, Трудовым кодексом РФ, ФЗ  «Об акционерных обществах» и т.д.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75240" cy="633670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Государственное регулирование кризисных ситуаций осуществляется также в виде </a:t>
            </a:r>
            <a:r>
              <a:rPr lang="ru-RU" u="sng" dirty="0" smtClean="0"/>
              <a:t>финансового регулирования, </a:t>
            </a:r>
            <a:r>
              <a:rPr lang="ru-RU" dirty="0" smtClean="0"/>
              <a:t>которое включает: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 денежно-кредитную политику (регулирование массы денег в обращении, изменение процентной ставки и т.п.);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 фискальную политику (налогообложение);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 регулирование заработной платы;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dirty="0" smtClean="0"/>
              <a:t> инвестиционную политику (сокращение государственных расходов на подъёме экономики, увеличение бюджетных инвестиций в кризис).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8115328" cy="604534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Вопросы:</a:t>
            </a:r>
          </a:p>
          <a:p>
            <a:pPr>
              <a:buNone/>
            </a:pPr>
            <a:endParaRPr lang="ru-RU" dirty="0" smtClean="0"/>
          </a:p>
          <a:p>
            <a:pPr marL="457200" indent="-457200">
              <a:buNone/>
            </a:pPr>
            <a:r>
              <a:rPr lang="ru-RU" sz="3600" dirty="0" smtClean="0"/>
              <a:t>1. Сущность кризисов и их виды.</a:t>
            </a:r>
          </a:p>
          <a:p>
            <a:pPr marL="457200" indent="-457200">
              <a:buNone/>
            </a:pPr>
            <a:r>
              <a:rPr lang="ru-RU" sz="3600" dirty="0" smtClean="0"/>
              <a:t>2. Причины, симптомы и факторы возникновения кризисов в организации.</a:t>
            </a:r>
          </a:p>
          <a:p>
            <a:pPr marL="457200" indent="-457200">
              <a:buNone/>
            </a:pPr>
            <a:r>
              <a:rPr lang="ru-RU" sz="3600" dirty="0" smtClean="0"/>
              <a:t>3. Государственное регулирование кризисных ситуаций 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357166"/>
            <a:ext cx="8001056" cy="6116786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Сущность кризисов и их виды</a:t>
            </a:r>
          </a:p>
          <a:p>
            <a:pPr marL="0" indent="360000" algn="just">
              <a:spcBef>
                <a:spcPts val="0"/>
              </a:spcBef>
              <a:buNone/>
            </a:pPr>
            <a:endParaRPr lang="ru-RU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Кризис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это крайнее обострение внутрипроизводственных и социально-экономических отношений, а также отношений организаций с внешнеэкономической средой, в результате чего нарастает опасность банкротства и ликвидации организации.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58204" cy="6188224"/>
          </a:xfrm>
        </p:spPr>
        <p:txBody>
          <a:bodyPr/>
          <a:lstStyle/>
          <a:p>
            <a:pPr marL="0" indent="27432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точки зрения финансового менеджмента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кризис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предполагает дефицит денежных средств, необходимых для поддержания текущих хозяйственных и финансовых потребностей. </a:t>
            </a:r>
          </a:p>
          <a:p>
            <a:pPr marL="0" indent="27432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7432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Экономическая формула кризиса:</a:t>
            </a:r>
          </a:p>
          <a:p>
            <a:pPr marL="0" indent="274320" algn="just">
              <a:spcBef>
                <a:spcPts val="0"/>
              </a:spcBef>
              <a:buNone/>
            </a:pPr>
            <a:endParaRPr lang="ru-RU" dirty="0" smtClean="0"/>
          </a:p>
          <a:p>
            <a:pPr marL="0" indent="274320" algn="ctr">
              <a:spcBef>
                <a:spcPts val="0"/>
              </a:spcBef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ДС &lt; ТХП + ТФП</a:t>
            </a:r>
            <a:r>
              <a:rPr lang="ru-RU" sz="3200" b="1" dirty="0" smtClean="0">
                <a:latin typeface="Times New Roman"/>
                <a:cs typeface="Times New Roman"/>
              </a:rPr>
              <a:t>, 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dirty="0" smtClean="0">
                <a:latin typeface="Times New Roman"/>
                <a:cs typeface="Times New Roman"/>
              </a:rPr>
              <a:t>Где </a:t>
            </a:r>
            <a:r>
              <a:rPr lang="ru-RU" b="1" dirty="0" smtClean="0">
                <a:latin typeface="Times New Roman"/>
                <a:cs typeface="Times New Roman"/>
              </a:rPr>
              <a:t>ДС</a:t>
            </a:r>
            <a:r>
              <a:rPr lang="ru-RU" dirty="0" smtClean="0">
                <a:latin typeface="Times New Roman"/>
                <a:cs typeface="Times New Roman"/>
              </a:rPr>
              <a:t> – денежные средства организации;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/>
                <a:cs typeface="Times New Roman"/>
              </a:rPr>
              <a:t>ТХП</a:t>
            </a:r>
            <a:r>
              <a:rPr lang="ru-RU" dirty="0" smtClean="0">
                <a:latin typeface="Times New Roman"/>
                <a:cs typeface="Times New Roman"/>
              </a:rPr>
              <a:t> – текущая хозяйственная потребность в оборотных средствах, которая равна сумме производственных и непроизводственных расходов за минусом остатков производственных запасов;</a:t>
            </a:r>
          </a:p>
          <a:p>
            <a:pPr marL="0" indent="27432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/>
                <a:cs typeface="Times New Roman"/>
              </a:rPr>
              <a:t>ТФП</a:t>
            </a:r>
            <a:r>
              <a:rPr lang="ru-RU" dirty="0" smtClean="0">
                <a:latin typeface="Times New Roman"/>
                <a:cs typeface="Times New Roman"/>
              </a:rPr>
              <a:t> - текущая финансовая  потребность в оборотных средствах, которая равна сумме предстоящих выплат по возврату кредитов и займов, штрафов и пеней.</a:t>
            </a:r>
          </a:p>
          <a:p>
            <a:pPr marL="0" indent="274320" algn="just">
              <a:spcBef>
                <a:spcPts val="0"/>
              </a:spcBef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572560" cy="6429420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Кризис характеризуется двумя особенностями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противоположными способами выхода из него: ликвидация организации либо успешное преодоление кризисных явлений;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разной продолжительностью.</a:t>
            </a:r>
          </a:p>
          <a:p>
            <a:pPr marL="0" indent="360000">
              <a:lnSpc>
                <a:spcPct val="6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Кризис, проявляющийся во внешнем и внутреннем аспектах, следует рассматривать как непосредственную угрозу выживанию организации: </a:t>
            </a:r>
          </a:p>
          <a:p>
            <a:pPr marL="0" indent="360000">
              <a:lnSpc>
                <a:spcPct val="110000"/>
              </a:lnSpc>
              <a:spcBef>
                <a:spcPts val="0"/>
              </a:spcBef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внешний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заключается в неспособности организации мобилизовать необходимый объём оборотных средств для выполнения обязательств перед кредиторами;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043890" cy="6215106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внутренний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неспособности обеспечить достаточный объём оборотных средств, необходимых для ведения текущей деятельности.</a:t>
            </a:r>
          </a:p>
          <a:p>
            <a:pPr>
              <a:buClr>
                <a:schemeClr val="tx1"/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Стадии развития кризисного 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Clr>
                <a:schemeClr val="tx1"/>
              </a:buClr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1-я стадия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– потенциальный кризис или кризис стратегии организации,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которой проявляется неэффективность выбранной менеджерами стратегии.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Источники кризиса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неверные управленческие решения в сфере основной деятельности организации, выборе контрагентов и т.п. Общее состояние организации на этой стадии близкое к нормальному. Единственный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индикатор кризиса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анализ динамики свободного денежного потока.</a:t>
            </a:r>
          </a:p>
          <a:p>
            <a:pPr>
              <a:buClr>
                <a:schemeClr val="tx1"/>
              </a:buCl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chemeClr val="tx1"/>
              </a:buCl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280920" cy="6336704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2-я стадия – скрытый кризис.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Характеризуется снижением величины  свободного денежного потока. Эта стадия содержит признаки структурного кризиса, вызванного факторами воздействия внешней среды, а также является следствием неверной стратегии развития организации. На этой стадии диагностировать кризис и принять меры по его нейтрализации позволяют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методики прогнозирования банкротства.</a:t>
            </a:r>
          </a:p>
          <a:p>
            <a:pPr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3 –я стадия – острый преодолимый кризис.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Проявляется в ощутимом снижении рентабельности организации, приводящей к убыточности. Действия по устранению – краткосрочные меры по изменению учётной политике, переоценке основных фондов, реализации избыточных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внеоборотных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активов.</a:t>
            </a:r>
          </a:p>
          <a:p>
            <a:pPr algn="just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280920" cy="6141296"/>
          </a:xfrm>
        </p:spPr>
        <p:txBody>
          <a:bodyPr/>
          <a:lstStyle/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4-я стадия – острый непреодолимый кризис.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Заканчивается, как правило, банкротством и ликвидацией организации. На этой стадии финансовые обязательства значительно превышают, начинается кризис ликвидности, вызванный нехваткой денежных средств. Решающий фактор время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чем быстрее будут приняты меры по финансовому оздоровлению, тем большее вероятность получить положительный результат.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136904" cy="6213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Классификация кризисов организации</a:t>
            </a:r>
          </a:p>
          <a:p>
            <a:pPr marL="0" indent="-457200"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1. Стратегии развития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кризис инноваций; кризис «брендов».</a:t>
            </a:r>
          </a:p>
          <a:p>
            <a:pPr marL="0" indent="-457200">
              <a:spcBef>
                <a:spcPts val="0"/>
              </a:spcBef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2. Стадии жизненного цикла организации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кризис основания, кризис роста, кризис зрелости.</a:t>
            </a:r>
          </a:p>
          <a:p>
            <a:pPr marL="0" indent="-457200">
              <a:spcBef>
                <a:spcPts val="0"/>
              </a:spcBef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3. Источники происхождения: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объективные, субъективные, стихийные, искусственно созданные конкурентами.</a:t>
            </a:r>
          </a:p>
          <a:p>
            <a:pPr marL="0" indent="-457200">
              <a:spcBef>
                <a:spcPts val="0"/>
              </a:spcBef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4. Силы воздействия на экономику организации: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болезненные, разрушительные, катастрофические.</a:t>
            </a:r>
          </a:p>
          <a:p>
            <a:pPr marL="0" indent="-457200">
              <a:spcBef>
                <a:spcPts val="0"/>
              </a:spcBef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5. Продолжительность: кратковременная, средняя, долговременная.</a:t>
            </a:r>
          </a:p>
          <a:p>
            <a:pPr marL="0" indent="-457200">
              <a:spcBef>
                <a:spcPts val="0"/>
              </a:spcBef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6. Возможность преодоления: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преодолимые, непреодолимые.</a:t>
            </a:r>
          </a:p>
          <a:p>
            <a:pPr marL="457200" indent="-45720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570</TotalTime>
  <Words>959</Words>
  <Application>Microsoft Office PowerPoint</Application>
  <PresentationFormat>Экран (4:3)</PresentationFormat>
  <Paragraphs>80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Century Schoolbook</vt:lpstr>
      <vt:lpstr>Times New Roman</vt:lpstr>
      <vt:lpstr>Wingdings</vt:lpstr>
      <vt:lpstr>Wingdings 2</vt:lpstr>
      <vt:lpstr>Эркер</vt:lpstr>
      <vt:lpstr>   Кризисы в деятельности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Кризисы в деятельности организации</dc:title>
  <dc:creator>user</dc:creator>
  <cp:lastModifiedBy>Zverdvd.org</cp:lastModifiedBy>
  <cp:revision>26</cp:revision>
  <dcterms:created xsi:type="dcterms:W3CDTF">2017-09-11T10:51:12Z</dcterms:created>
  <dcterms:modified xsi:type="dcterms:W3CDTF">2024-02-08T13:34:27Z</dcterms:modified>
</cp:coreProperties>
</file>