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03394/f8c4630c4c9f5ce5d5f7d3de36dd2cb919141a01/" TargetMode="External"/><Relationship Id="rId7" Type="http://schemas.openxmlformats.org/officeDocument/2006/relationships/hyperlink" Target="http://www.consultant.ru/document/cons_doc_LAW_103394/c8c663513ad32e5a0eb8ca96753ea3e0911415db/" TargetMode="External"/><Relationship Id="rId2" Type="http://schemas.openxmlformats.org/officeDocument/2006/relationships/hyperlink" Target="http://www.consultant.ru/document/cons_doc_LAW_103394/2f1ff093f311f3dec0b3133e0ca6ae0869b4deb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ultant.ru/document/cons_doc_LAW_103394/68417818f4defa2316ccef1b337a235428004046/" TargetMode="External"/><Relationship Id="rId5" Type="http://schemas.openxmlformats.org/officeDocument/2006/relationships/hyperlink" Target="http://www.consultant.ru/document/cons_doc_LAW_103394/ab8d243f1f3b83db5afb52b595ec3a76ea17218c/" TargetMode="External"/><Relationship Id="rId4" Type="http://schemas.openxmlformats.org/officeDocument/2006/relationships/hyperlink" Target="http://www.consultant.ru/document/cons_doc_LAW_103394/6049282d5ce610b9e29c2922d95214a269464c0c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571612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Информационное и плановое обеспечение финансового менеджмента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188224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Процесс финансового планирования организации подразделяется на шесть основных этапов</a:t>
            </a:r>
            <a:r>
              <a:rPr lang="ru-RU" dirty="0" smtClean="0"/>
              <a:t>:</a:t>
            </a:r>
          </a:p>
          <a:p>
            <a:pPr lvl="0">
              <a:buNone/>
            </a:pPr>
            <a:r>
              <a:rPr lang="ru-RU" dirty="0" smtClean="0"/>
              <a:t>1) расчет показателей и составление документов финансовой отчетности;</a:t>
            </a:r>
          </a:p>
          <a:p>
            <a:pPr lvl="0">
              <a:buNone/>
            </a:pPr>
            <a:r>
              <a:rPr lang="ru-RU" dirty="0" smtClean="0"/>
              <a:t>2) определение потребностей во внеоборотных и оборотных активах;</a:t>
            </a:r>
          </a:p>
          <a:p>
            <a:pPr lvl="0">
              <a:buNone/>
            </a:pPr>
            <a:r>
              <a:rPr lang="ru-RU" dirty="0" smtClean="0"/>
              <a:t>3) прогнозирование необходимого объема финансовых ресурсов, мобилизуемых из внутренних и внешних источников;</a:t>
            </a:r>
          </a:p>
          <a:p>
            <a:pPr lvl="0">
              <a:buNone/>
            </a:pPr>
            <a:r>
              <a:rPr lang="ru-RU" dirty="0" smtClean="0"/>
              <a:t>4) осуществление контроллинга за реализацией плана;</a:t>
            </a:r>
          </a:p>
          <a:p>
            <a:pPr lvl="0">
              <a:buNone/>
            </a:pPr>
            <a:r>
              <a:rPr lang="ru-RU" dirty="0" smtClean="0"/>
              <a:t>5) разработка процедур корректировки основного финансового плана;</a:t>
            </a:r>
          </a:p>
          <a:p>
            <a:pPr lvl="0">
              <a:buNone/>
            </a:pPr>
            <a:r>
              <a:rPr lang="ru-RU" dirty="0" smtClean="0"/>
              <a:t>6) создание системы мотивации менеджеров.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043890" cy="6188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3. Стратегическое финансовое планирование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>Стратегическое планирование </a:t>
            </a:r>
            <a:r>
              <a:rPr lang="ru-RU" dirty="0" smtClean="0"/>
              <a:t>— это процесс выбора долговременных целей организации и наилучшего способа их достижения.</a:t>
            </a:r>
          </a:p>
          <a:p>
            <a:pPr>
              <a:buNone/>
            </a:pPr>
            <a:r>
              <a:rPr lang="ru-RU" dirty="0" smtClean="0"/>
              <a:t>Стратегическое финансовое планирование в современных условиях охватывает как правило  период времени от одного года до трех лет.</a:t>
            </a:r>
          </a:p>
          <a:p>
            <a:pPr>
              <a:buNone/>
            </a:pPr>
            <a:r>
              <a:rPr lang="ru-RU" u="sng" dirty="0" smtClean="0"/>
              <a:t>Элементами стратегического планирования </a:t>
            </a:r>
            <a:r>
              <a:rPr lang="ru-RU" dirty="0" smtClean="0"/>
              <a:t>являются: финансовая стратегия организации и прогноз ее финансовой деятельности, выбор целей и миссии, сферы деятельности, целевых показателей бизнеса и на этой основе разработка корпоративной стратегии.</a:t>
            </a:r>
          </a:p>
          <a:p>
            <a:pPr>
              <a:buNone/>
            </a:pPr>
            <a:r>
              <a:rPr lang="ru-RU" dirty="0" smtClean="0"/>
              <a:t>В стратегическом планировании различают </a:t>
            </a:r>
            <a:r>
              <a:rPr lang="ru-RU" u="sng" dirty="0" smtClean="0"/>
              <a:t>три стадии</a:t>
            </a:r>
            <a:r>
              <a:rPr lang="ru-RU" dirty="0" smtClean="0"/>
              <a:t>: рост, устойчивое состояние, зрелость (сбор «урожая»), на которых финансовые цели серьезно различаются.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0"/>
            <a:ext cx="8358246" cy="66437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Рост</a:t>
            </a:r>
            <a:r>
              <a:rPr lang="ru-RU" dirty="0" smtClean="0"/>
              <a:t> — это стадия, которую организация проходит в самом начале своего жизненного цикла, и финансовой целью на ней является </a:t>
            </a:r>
            <a:r>
              <a:rPr lang="ru-RU" u="sng" dirty="0" smtClean="0"/>
              <a:t>рост доходов и объемов продаж в целевом сегменте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На стадии </a:t>
            </a:r>
            <a:r>
              <a:rPr lang="ru-RU" u="sng" dirty="0" smtClean="0"/>
              <a:t>устойчивого состояния </a:t>
            </a:r>
            <a:r>
              <a:rPr lang="ru-RU" dirty="0" smtClean="0"/>
              <a:t>большинство организаций ставят перед собой финансовые цели, связанные с </a:t>
            </a:r>
            <a:r>
              <a:rPr lang="ru-RU" u="sng" dirty="0" smtClean="0"/>
              <a:t>обеспечением прибыли </a:t>
            </a:r>
            <a:r>
              <a:rPr lang="ru-RU" dirty="0" smtClean="0"/>
              <a:t>(доход от основной деятельности, валовая прибыль).</a:t>
            </a:r>
          </a:p>
          <a:p>
            <a:pPr>
              <a:buNone/>
            </a:pPr>
            <a:r>
              <a:rPr lang="ru-RU" dirty="0" smtClean="0"/>
              <a:t>Стадия </a:t>
            </a:r>
            <a:r>
              <a:rPr lang="ru-RU" u="sng" dirty="0" smtClean="0"/>
              <a:t>зрелости</a:t>
            </a:r>
            <a:r>
              <a:rPr lang="ru-RU" dirty="0" smtClean="0"/>
              <a:t> характерна для организаций, находящихся на том этапе своего развития, когда пора «собирать урожай», полученный от инвестиций на предыдущих стадиях. Основная цель — добиться максимального возврата вложенных денежных средств. Финансовой задачей на этой стадии будет увеличение денежного потока от основной деятельности и снижение потребностей в оборотном капитале.</a:t>
            </a:r>
          </a:p>
          <a:p>
            <a:pPr>
              <a:buNone/>
            </a:pPr>
            <a:r>
              <a:rPr lang="ru-RU" u="sng" dirty="0" smtClean="0"/>
              <a:t>Основной механизм реализации финансовой стратегии </a:t>
            </a:r>
            <a:r>
              <a:rPr lang="ru-RU" dirty="0" smtClean="0"/>
              <a:t>— текущие и оперативные финансовые планы.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072494" cy="618822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4. Текущее финансовое планирование</a:t>
            </a:r>
          </a:p>
          <a:p>
            <a:pPr>
              <a:buNone/>
            </a:pPr>
            <a:r>
              <a:rPr lang="ru-RU" u="sng" dirty="0" smtClean="0"/>
              <a:t>Основная цель текущего финансового планирования </a:t>
            </a:r>
            <a:r>
              <a:rPr lang="ru-RU" dirty="0" smtClean="0"/>
              <a:t>— обеспечение финансовыми ресурсами деятельности организации и эффективное использование временно свободных денежных средств.</a:t>
            </a:r>
          </a:p>
          <a:p>
            <a:pPr>
              <a:buNone/>
            </a:pPr>
            <a:r>
              <a:rPr lang="ru-RU" dirty="0" smtClean="0"/>
              <a:t>Одной из наиболее прогрессивных технологий текущего финансового планирования является </a:t>
            </a:r>
            <a:r>
              <a:rPr lang="ru-RU" b="1" u="sng" dirty="0" err="1" smtClean="0"/>
              <a:t>бюджетирование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b="1" i="1" dirty="0" smtClean="0"/>
              <a:t>Бюджетирование —</a:t>
            </a:r>
            <a:r>
              <a:rPr lang="ru-RU" dirty="0" smtClean="0"/>
              <a:t> это система управления организацией посредством совокупности взаимосвязанных бюджетов, полностью отражающих в стоимостных показателях контролируемые процессы деятельности.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043890" cy="61167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Результатом процесса бюджетирования является разработка генерального (</a:t>
            </a:r>
            <a:r>
              <a:rPr lang="en-US" b="1" i="1" dirty="0" smtClean="0"/>
              <a:t>Master budget</a:t>
            </a:r>
            <a:r>
              <a:rPr lang="ru-RU" b="1" i="1" dirty="0" smtClean="0"/>
              <a:t>),</a:t>
            </a:r>
            <a:r>
              <a:rPr lang="ru-RU" dirty="0" smtClean="0"/>
              <a:t> сводного бюджета, охватывающего всю деятельность организации. Его цель — консолидация частных бюджетов всех структурных подразделений организации</a:t>
            </a:r>
            <a:r>
              <a:rPr lang="ru-RU" b="1" dirty="0" smtClean="0"/>
              <a:t>. </a:t>
            </a:r>
            <a:r>
              <a:rPr lang="ru-RU" dirty="0" smtClean="0"/>
              <a:t>Генеральный (сводный) бюджет включает в себя </a:t>
            </a:r>
            <a:r>
              <a:rPr lang="ru-RU" u="sng" dirty="0" smtClean="0"/>
              <a:t>операционные, инвестиционный и финансовые бюджеты.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u="sng" dirty="0" smtClean="0"/>
              <a:t>операционных бюджетах </a:t>
            </a:r>
            <a:r>
              <a:rPr lang="ru-RU" dirty="0" smtClean="0"/>
              <a:t>планируются будущие расходы и доходы от текущей деятельности организации за бюджетный период. К операционным бюджетам относят бюджет продаж, производства, запасов готовой продукции, общепроизводственных и управленческих расходов, коммерческих расходов, закупок.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043890" cy="6116786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Инвестиционный бюджет</a:t>
            </a:r>
            <a:r>
              <a:rPr lang="ru-RU" u="sng" dirty="0" smtClean="0"/>
              <a:t> </a:t>
            </a:r>
            <a:r>
              <a:rPr lang="ru-RU" dirty="0" smtClean="0"/>
              <a:t>освещает вопросы обновления и выбытия внеоборотных активов и является планом капитальных затрат и долгосрочных финансовых вложений организации на бюджетный период.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b="1" u="sng" dirty="0" smtClean="0"/>
              <a:t>финансовых бюджетах</a:t>
            </a:r>
            <a:r>
              <a:rPr lang="ru-RU" u="sng" dirty="0" smtClean="0"/>
              <a:t> </a:t>
            </a:r>
            <a:r>
              <a:rPr lang="ru-RU" dirty="0" smtClean="0"/>
              <a:t>составляется бюджет прибылей и убытков, прогноз бухгалтерского баланса, бюджет движения денежных средств. </a:t>
            </a:r>
            <a:r>
              <a:rPr lang="ru-RU" u="sng" dirty="0" smtClean="0"/>
              <a:t>Финансовые бюджеты </a:t>
            </a:r>
            <a:r>
              <a:rPr lang="ru-RU" dirty="0" smtClean="0"/>
              <a:t>— это планы, в которых отражаются предполагаемые источники финансовых средств и направления их использования в будущем периоде.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043890" cy="60453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Доклады: </a:t>
            </a:r>
          </a:p>
          <a:p>
            <a:pPr>
              <a:buNone/>
            </a:pPr>
            <a:r>
              <a:rPr lang="ru-RU" dirty="0" smtClean="0"/>
              <a:t>1. Финансовый план в составе бизнес-плана.</a:t>
            </a:r>
          </a:p>
          <a:p>
            <a:pPr>
              <a:buNone/>
            </a:pPr>
            <a:r>
              <a:rPr lang="ru-RU" dirty="0" smtClean="0"/>
              <a:t>2. Система сбалансированности показателей Нортана и Каплана (</a:t>
            </a:r>
            <a:r>
              <a:rPr lang="en-US" dirty="0" smtClean="0"/>
              <a:t>Balanced Scorecard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3.Технология бюджетирования в оперативном </a:t>
            </a:r>
            <a:r>
              <a:rPr lang="ru-RU" smtClean="0"/>
              <a:t>финансовом планировании.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01014" cy="6188224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1.  Информационная база финансового менеджмента.</a:t>
            </a:r>
          </a:p>
          <a:p>
            <a:pPr>
              <a:buNone/>
            </a:pPr>
            <a:r>
              <a:rPr lang="ru-RU" sz="2800" dirty="0" smtClean="0"/>
              <a:t>2. Сущность, цели  и задачи финансового планирования. </a:t>
            </a:r>
          </a:p>
          <a:p>
            <a:pPr>
              <a:buNone/>
            </a:pPr>
            <a:r>
              <a:rPr lang="ru-RU" sz="2800" dirty="0" smtClean="0"/>
              <a:t>3. Стратегическое финансовое планирование.</a:t>
            </a:r>
          </a:p>
          <a:p>
            <a:pPr>
              <a:buNone/>
            </a:pPr>
            <a:r>
              <a:rPr lang="ru-RU" sz="2800" dirty="0" smtClean="0"/>
              <a:t>4. Текущее финансовое планирование.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072494" cy="6116786"/>
          </a:xfrm>
        </p:spPr>
        <p:txBody>
          <a:bodyPr/>
          <a:lstStyle/>
          <a:p>
            <a:pPr marL="457200" indent="-457200">
              <a:buNone/>
            </a:pPr>
            <a:r>
              <a:rPr lang="ru-RU" b="1" dirty="0" smtClean="0"/>
              <a:t>1. Информационная база финансового менеджмента</a:t>
            </a:r>
          </a:p>
          <a:p>
            <a:pPr marL="457200" indent="-457200">
              <a:buNone/>
            </a:pP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23199" t="53073" r="27790" b="15965"/>
          <a:stretch>
            <a:fillRect/>
          </a:stretch>
        </p:blipFill>
        <p:spPr bwMode="auto">
          <a:xfrm>
            <a:off x="857224" y="1285860"/>
            <a:ext cx="728667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972452" cy="6116786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/>
              <a:t>Первый блок </a:t>
            </a:r>
            <a:r>
              <a:rPr lang="ru-RU" dirty="0" smtClean="0"/>
              <a:t>включает в себя законы, постановления и другие нормативные акты, положения и документы, определяющие правовую основу финансовых институтов, организаций и т.п.</a:t>
            </a:r>
          </a:p>
          <a:p>
            <a:r>
              <a:rPr lang="ru-RU" u="sng" dirty="0" smtClean="0"/>
              <a:t>Во второй блок </a:t>
            </a:r>
            <a:r>
              <a:rPr lang="ru-RU" dirty="0" smtClean="0"/>
              <a:t>входит нормативные документы государственных органов (Министерства финансов РФ, Банка России и др.).</a:t>
            </a:r>
          </a:p>
          <a:p>
            <a:r>
              <a:rPr lang="ru-RU" u="sng" dirty="0" smtClean="0"/>
              <a:t>Третий блок </a:t>
            </a:r>
            <a:r>
              <a:rPr lang="ru-RU" dirty="0" smtClean="0"/>
              <a:t>включает бухгалтерскую отчетность, которая является наиболее информативным и надежным источником, характеризующим имущественное и финансовое положение предприятия.</a:t>
            </a:r>
          </a:p>
          <a:p>
            <a:r>
              <a:rPr lang="ru-RU" u="sng" dirty="0" smtClean="0"/>
              <a:t>Четвертый блок </a:t>
            </a:r>
            <a:r>
              <a:rPr lang="ru-RU" dirty="0" smtClean="0"/>
              <a:t>включает сведения финансового характера, публикуемые органами государственной статистики, биржа­ми и специализированными информационными агентствами (например, «</a:t>
            </a:r>
            <a:r>
              <a:rPr lang="en-US" dirty="0" smtClean="0"/>
              <a:t>Moody</a:t>
            </a:r>
            <a:r>
              <a:rPr lang="ru-RU" dirty="0" smtClean="0"/>
              <a:t>’</a:t>
            </a:r>
            <a:r>
              <a:rPr lang="en-US" dirty="0" smtClean="0"/>
              <a:t>s</a:t>
            </a:r>
            <a:r>
              <a:rPr lang="ru-RU" dirty="0" smtClean="0"/>
              <a:t>», «</a:t>
            </a:r>
            <a:r>
              <a:rPr lang="en-US" dirty="0" smtClean="0"/>
              <a:t>Standart</a:t>
            </a:r>
            <a:r>
              <a:rPr lang="ru-RU" dirty="0" smtClean="0"/>
              <a:t> &amp; </a:t>
            </a:r>
            <a:r>
              <a:rPr lang="en-US" dirty="0" smtClean="0"/>
              <a:t>Poor</a:t>
            </a:r>
            <a:r>
              <a:rPr lang="ru-RU" dirty="0" smtClean="0"/>
              <a:t>’</a:t>
            </a:r>
            <a:r>
              <a:rPr lang="en-US" dirty="0" smtClean="0"/>
              <a:t>s</a:t>
            </a:r>
            <a:r>
              <a:rPr lang="ru-RU" dirty="0" smtClean="0"/>
              <a:t>»)..</a:t>
            </a:r>
          </a:p>
          <a:p>
            <a:r>
              <a:rPr lang="ru-RU" u="sng" dirty="0" smtClean="0"/>
              <a:t>Пятый блок </a:t>
            </a:r>
            <a:r>
              <a:rPr lang="ru-RU" dirty="0" smtClean="0"/>
              <a:t>содержит официальную статистику, имеющую общеэкономическую направленность, данные аудиторских компаний, данные, публикуемые в различных средствах массовой информации и т. п.).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043890" cy="61882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 аналитическим возможностям рассмотренные источники информации можно разделить на две большие группы:</a:t>
            </a:r>
          </a:p>
          <a:p>
            <a:pPr lvl="0"/>
            <a:r>
              <a:rPr lang="ru-RU" dirty="0" smtClean="0"/>
              <a:t>характеризующие собственное имущественное и финансовое положение предприятия;</a:t>
            </a:r>
          </a:p>
          <a:p>
            <a:pPr lvl="0"/>
            <a:r>
              <a:rPr lang="ru-RU" dirty="0" smtClean="0"/>
              <a:t>характеризующие окружающую среду (прежде всего рынок ценных бумаг).</a:t>
            </a:r>
          </a:p>
          <a:p>
            <a:pPr>
              <a:buNone/>
            </a:pPr>
            <a:r>
              <a:rPr lang="ru-RU" dirty="0" smtClean="0"/>
              <a:t>Основу </a:t>
            </a:r>
            <a:r>
              <a:rPr lang="ru-RU" u="sng" dirty="0" smtClean="0"/>
              <a:t>первой группы </a:t>
            </a:r>
            <a:r>
              <a:rPr lang="ru-RU" dirty="0" smtClean="0"/>
              <a:t>составляет бухгалтерская отчетность, основу </a:t>
            </a:r>
            <a:r>
              <a:rPr lang="ru-RU" u="sng" dirty="0" smtClean="0"/>
              <a:t>второй группы </a:t>
            </a:r>
            <a:r>
              <a:rPr lang="ru-RU" dirty="0" smtClean="0"/>
              <a:t>— статистическая финансовая информация.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18822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Состав бухгалтерской отчетности в настоящее время:</a:t>
            </a:r>
          </a:p>
          <a:p>
            <a:pPr lvl="0"/>
            <a:r>
              <a:rPr lang="ru-RU" b="1" dirty="0" smtClean="0">
                <a:hlinkClick r:id="rId2"/>
              </a:rPr>
              <a:t>Бухгалтерский баланс</a:t>
            </a:r>
            <a:endParaRPr lang="ru-RU" b="1" dirty="0" smtClean="0"/>
          </a:p>
          <a:p>
            <a:pPr lvl="0"/>
            <a:r>
              <a:rPr lang="ru-RU" b="1" dirty="0" smtClean="0">
                <a:hlinkClick r:id="rId3"/>
              </a:rPr>
              <a:t>Отчет о финансовых результатах</a:t>
            </a:r>
            <a:endParaRPr lang="ru-RU" b="1" dirty="0" smtClean="0"/>
          </a:p>
          <a:p>
            <a:pPr lvl="0"/>
            <a:r>
              <a:rPr lang="ru-RU" b="1" dirty="0" smtClean="0">
                <a:hlinkClick r:id="rId4"/>
              </a:rPr>
              <a:t>Отчет об изменениях капитала</a:t>
            </a:r>
            <a:endParaRPr lang="ru-RU" b="1" dirty="0" smtClean="0"/>
          </a:p>
          <a:p>
            <a:pPr lvl="0"/>
            <a:r>
              <a:rPr lang="ru-RU" b="1" dirty="0" smtClean="0">
                <a:hlinkClick r:id="rId5"/>
              </a:rPr>
              <a:t>Отчет о движении денежных средств</a:t>
            </a:r>
            <a:endParaRPr lang="ru-RU" b="1" dirty="0" smtClean="0"/>
          </a:p>
          <a:p>
            <a:pPr lvl="0"/>
            <a:r>
              <a:rPr lang="ru-RU" b="1" dirty="0" smtClean="0">
                <a:hlinkClick r:id="rId6"/>
              </a:rPr>
              <a:t>Пояснения к бухгалтерскому балансу и отчету о финансовых результатах</a:t>
            </a:r>
            <a:endParaRPr lang="ru-RU" b="1" dirty="0" smtClean="0"/>
          </a:p>
          <a:p>
            <a:pPr lvl="0"/>
            <a:r>
              <a:rPr lang="ru-RU" b="1" dirty="0" smtClean="0">
                <a:hlinkClick r:id="rId7"/>
              </a:rPr>
              <a:t>Отчет о целевом использовании средств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2865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2. Сущность  и задачи финансового планирования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>Финансовый план </a:t>
            </a:r>
            <a:r>
              <a:rPr lang="ru-RU" dirty="0" smtClean="0"/>
              <a:t>– это обобщённый плановый документ, отражающий поступление и расходование денежных средств организации на текущий и долгосрочный период.</a:t>
            </a:r>
          </a:p>
          <a:p>
            <a:pPr>
              <a:buNone/>
            </a:pPr>
            <a:r>
              <a:rPr lang="ru-RU" u="sng" dirty="0" smtClean="0"/>
              <a:t>Финансовое планирование </a:t>
            </a:r>
            <a:r>
              <a:rPr lang="ru-RU" dirty="0" smtClean="0"/>
              <a:t>– это процесс по организации финансового </a:t>
            </a:r>
            <a:r>
              <a:rPr lang="ru-RU" smtClean="0"/>
              <a:t>развития предприятия </a:t>
            </a:r>
            <a:r>
              <a:rPr lang="ru-RU" dirty="0" smtClean="0"/>
              <a:t>в количественном и качественном выражении и определение оптимальных путей его достижения.</a:t>
            </a:r>
          </a:p>
          <a:p>
            <a:pPr>
              <a:buNone/>
            </a:pPr>
            <a:r>
              <a:rPr lang="ru-RU" dirty="0" smtClean="0"/>
              <a:t>Финансовое планирование состоит из следующих основных элементов:</a:t>
            </a:r>
          </a:p>
          <a:p>
            <a:pPr lvl="0"/>
            <a:r>
              <a:rPr lang="ru-RU" dirty="0" smtClean="0"/>
              <a:t>анализа инвестиционных возможностей организации;</a:t>
            </a:r>
          </a:p>
          <a:p>
            <a:pPr lvl="0"/>
            <a:r>
              <a:rPr lang="ru-RU" dirty="0" smtClean="0"/>
              <a:t>прогнозирования последствий текущих решений;</a:t>
            </a:r>
          </a:p>
          <a:p>
            <a:pPr lvl="0"/>
            <a:r>
              <a:rPr lang="ru-RU" dirty="0" smtClean="0"/>
              <a:t>обоснования выбранного варианта из ряда возможных решений для включения его в окончательный план;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043890" cy="6188224"/>
          </a:xfrm>
        </p:spPr>
        <p:txBody>
          <a:bodyPr>
            <a:normAutofit/>
          </a:bodyPr>
          <a:lstStyle/>
          <a:p>
            <a:r>
              <a:rPr lang="ru-RU" smtClean="0"/>
              <a:t>оценка </a:t>
            </a:r>
            <a:r>
              <a:rPr lang="ru-RU" dirty="0" smtClean="0"/>
              <a:t>результатов, достигнутых организацией.</a:t>
            </a:r>
          </a:p>
          <a:p>
            <a:pPr>
              <a:buNone/>
            </a:pPr>
            <a:r>
              <a:rPr lang="ru-RU" u="sng" dirty="0" smtClean="0"/>
              <a:t>Объектом</a:t>
            </a:r>
            <a:r>
              <a:rPr lang="ru-RU" dirty="0" smtClean="0"/>
              <a:t> финансового планирования организации выступают все виды ее деятельности: текущая (операционная), инвестиционная и финансовая и их отдельные показатели:</a:t>
            </a:r>
          </a:p>
          <a:p>
            <a:pPr lvl="0"/>
            <a:r>
              <a:rPr lang="ru-RU" dirty="0" smtClean="0"/>
              <a:t>выручка от продажи продукции;</a:t>
            </a:r>
          </a:p>
          <a:p>
            <a:pPr lvl="0"/>
            <a:r>
              <a:rPr lang="ru-RU" dirty="0" smtClean="0"/>
              <a:t>прибыль и ее распределение;</a:t>
            </a:r>
          </a:p>
          <a:p>
            <a:pPr lvl="0"/>
            <a:r>
              <a:rPr lang="ru-RU" dirty="0" smtClean="0"/>
              <a:t>объем платежей в бюджетную систему в форме налогов и сборов и т.д.</a:t>
            </a:r>
          </a:p>
          <a:p>
            <a:pPr>
              <a:buNone/>
            </a:pPr>
            <a:r>
              <a:rPr lang="ru-RU" dirty="0" smtClean="0"/>
              <a:t>Основными </a:t>
            </a:r>
            <a:r>
              <a:rPr lang="ru-RU" u="sng" dirty="0" smtClean="0"/>
              <a:t>задачами</a:t>
            </a:r>
            <a:r>
              <a:rPr lang="ru-RU" dirty="0" smtClean="0"/>
              <a:t> финансового планирования в организации являются:</a:t>
            </a:r>
          </a:p>
          <a:p>
            <a:pPr lvl="0"/>
            <a:r>
              <a:rPr lang="ru-RU" dirty="0" smtClean="0"/>
              <a:t>обеспечение необходимыми финансовыми ресурсами производственной, инвестиционной и финансовой деятельности;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043890" cy="6116786"/>
          </a:xfrm>
        </p:spPr>
        <p:txBody>
          <a:bodyPr/>
          <a:lstStyle/>
          <a:p>
            <a:pPr lvl="0"/>
            <a:r>
              <a:rPr lang="ru-RU" dirty="0" smtClean="0"/>
              <a:t>определение путей эффективного вложения капитала, оценка степени рационального его использования;</a:t>
            </a:r>
          </a:p>
          <a:p>
            <a:pPr lvl="0"/>
            <a:r>
              <a:rPr lang="ru-RU" dirty="0" smtClean="0"/>
              <a:t>выявление внутрихозяйственных резервов увеличения прибыли за счет экономного использования денежных средств;</a:t>
            </a:r>
          </a:p>
          <a:p>
            <a:pPr lvl="0"/>
            <a:r>
              <a:rPr lang="ru-RU" dirty="0" smtClean="0"/>
              <a:t>установление рациональных финансовых отношений с бюджетом, банками и контрагентами;</a:t>
            </a:r>
          </a:p>
          <a:p>
            <a:pPr lvl="0"/>
            <a:r>
              <a:rPr lang="ru-RU" dirty="0" smtClean="0"/>
              <a:t>соблюдение интересов акционеров и других инвесторов;</a:t>
            </a:r>
          </a:p>
          <a:p>
            <a:pPr lvl="0"/>
            <a:r>
              <a:rPr lang="ru-RU" dirty="0" smtClean="0"/>
              <a:t>контроль за финансовым состоянием, платежеспособностью и кредитоспособностью организации.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968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Информационное и плановое обеспечение финансового менеджмента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Информационное и плановое обеспечение финансового менеджмента</dc:title>
  <dc:creator>user</dc:creator>
  <cp:lastModifiedBy>пк</cp:lastModifiedBy>
  <cp:revision>7</cp:revision>
  <dcterms:created xsi:type="dcterms:W3CDTF">2016-08-16T06:47:51Z</dcterms:created>
  <dcterms:modified xsi:type="dcterms:W3CDTF">2018-09-24T06:00:10Z</dcterms:modified>
</cp:coreProperties>
</file>