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82" r:id="rId3"/>
    <p:sldId id="283" r:id="rId4"/>
    <p:sldId id="284" r:id="rId5"/>
    <p:sldId id="286" r:id="rId6"/>
    <p:sldId id="287" r:id="rId7"/>
    <p:sldId id="288" r:id="rId8"/>
    <p:sldId id="266" r:id="rId9"/>
    <p:sldId id="267" r:id="rId10"/>
    <p:sldId id="289" r:id="rId11"/>
    <p:sldId id="290" r:id="rId12"/>
    <p:sldId id="291" r:id="rId13"/>
    <p:sldId id="292" r:id="rId14"/>
    <p:sldId id="293" r:id="rId15"/>
    <p:sldId id="296" r:id="rId16"/>
    <p:sldId id="295" r:id="rId17"/>
    <p:sldId id="307" r:id="rId18"/>
    <p:sldId id="297" r:id="rId19"/>
    <p:sldId id="298" r:id="rId20"/>
    <p:sldId id="299" r:id="rId21"/>
    <p:sldId id="300" r:id="rId22"/>
    <p:sldId id="301" r:id="rId23"/>
    <p:sldId id="302" r:id="rId24"/>
    <p:sldId id="303" r:id="rId25"/>
    <p:sldId id="304" r:id="rId26"/>
    <p:sldId id="305" r:id="rId27"/>
    <p:sldId id="306" r:id="rId28"/>
    <p:sldId id="271" r:id="rId29"/>
    <p:sldId id="272" r:id="rId30"/>
    <p:sldId id="27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03.10.2021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03.10.2021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03.10.2021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03.10.2021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03.10.2021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03.10.2021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03.10.2021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a:buNone/>
            </a:pPr>
            <a:r>
              <a:rPr lang="ru-RU" b="1" dirty="0" smtClean="0"/>
              <a:t>2. Анализ финансового состояния</a:t>
            </a:r>
            <a:endParaRPr lang="ru-RU" dirty="0" smtClean="0"/>
          </a:p>
          <a:p>
            <a:pPr>
              <a:buNone/>
            </a:pPr>
            <a:endParaRPr lang="ru-RU" dirty="0"/>
          </a:p>
        </p:txBody>
      </p:sp>
      <p:pic>
        <p:nvPicPr>
          <p:cNvPr id="4" name="Рисунок 3" descr="C:\Users\user\Pictures\ControlCenter3\Scan\ФИН\CCF23062016_00000 (16)-1.jpg"/>
          <p:cNvPicPr/>
          <p:nvPr/>
        </p:nvPicPr>
        <p:blipFill>
          <a:blip r:embed="rId2" cstate="print"/>
          <a:srcRect/>
          <a:stretch>
            <a:fillRect/>
          </a:stretch>
        </p:blipFill>
        <p:spPr bwMode="auto">
          <a:xfrm>
            <a:off x="395536" y="908720"/>
            <a:ext cx="828092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16632"/>
            <a:ext cx="8496944" cy="6624736"/>
          </a:xfrm>
        </p:spPr>
        <p:txBody>
          <a:bodyPr>
            <a:normAutofit lnSpcReduction="10000"/>
          </a:bodyPr>
          <a:lstStyle/>
          <a:p>
            <a:pPr algn="just">
              <a:buNone/>
            </a:pPr>
            <a:r>
              <a:rPr lang="ru-RU" b="1" u="sng" dirty="0" smtClean="0">
                <a:latin typeface="Times New Roman" pitchFamily="18" charset="0"/>
                <a:cs typeface="Times New Roman" pitchFamily="18" charset="0"/>
              </a:rPr>
              <a:t>Финансовая устойчивость </a:t>
            </a:r>
            <a:r>
              <a:rPr lang="ru-RU" b="1" dirty="0" smtClean="0">
                <a:latin typeface="Times New Roman" pitchFamily="18" charset="0"/>
                <a:cs typeface="Times New Roman" pitchFamily="18" charset="0"/>
              </a:rPr>
              <a:t>— это стабильность финансового положения предприятия, обеспечиваемая достаточной долей собственного капитала в составе источников финансирования.</a:t>
            </a:r>
          </a:p>
          <a:p>
            <a:pPr algn="just">
              <a:buNone/>
            </a:pPr>
            <a:r>
              <a:rPr lang="ru-RU" b="1" dirty="0" smtClean="0">
                <a:latin typeface="Times New Roman" pitchFamily="18" charset="0"/>
                <a:cs typeface="Times New Roman" pitchFamily="18" charset="0"/>
              </a:rPr>
              <a:t> В отличие от платежеспособности, которая оценивает оборотные активы и краткосрочные обязательства предприятия, финансовая устойчивость определяется на основе соотношения разных видов источников финансирования </a:t>
            </a:r>
            <a:r>
              <a:rPr lang="ru-RU" b="1" smtClean="0">
                <a:latin typeface="Times New Roman" pitchFamily="18" charset="0"/>
                <a:cs typeface="Times New Roman" pitchFamily="18" charset="0"/>
              </a:rPr>
              <a:t>и их </a:t>
            </a:r>
            <a:r>
              <a:rPr lang="ru-RU" b="1" dirty="0" smtClean="0">
                <a:latin typeface="Times New Roman" pitchFamily="18" charset="0"/>
                <a:cs typeface="Times New Roman" pitchFamily="18" charset="0"/>
              </a:rPr>
              <a:t>соответствия составу активов.</a:t>
            </a:r>
          </a:p>
          <a:p>
            <a:pPr algn="just">
              <a:buNone/>
            </a:pPr>
            <a:r>
              <a:rPr lang="ru-RU" b="1" u="sng" dirty="0" smtClean="0">
                <a:latin typeface="Times New Roman" pitchFamily="18" charset="0"/>
                <a:cs typeface="Times New Roman" pitchFamily="18" charset="0"/>
              </a:rPr>
              <a:t>Коэффициенты финансовой устойчивости </a:t>
            </a:r>
            <a:r>
              <a:rPr lang="ru-RU" b="1" dirty="0" smtClean="0">
                <a:latin typeface="Times New Roman" pitchFamily="18" charset="0"/>
                <a:cs typeface="Times New Roman" pitchFamily="18" charset="0"/>
              </a:rPr>
              <a:t>отражают структуру капитала и степень задолженности организации перед кредиторами. К ним относятся:</a:t>
            </a:r>
          </a:p>
          <a:p>
            <a:pPr lvl="0" algn="just"/>
            <a:r>
              <a:rPr lang="ru-RU" b="1" dirty="0" smtClean="0">
                <a:latin typeface="Times New Roman" pitchFamily="18" charset="0"/>
                <a:cs typeface="Times New Roman" pitchFamily="18" charset="0"/>
              </a:rPr>
              <a:t>Коэффициент автономии;</a:t>
            </a:r>
          </a:p>
          <a:p>
            <a:pPr lvl="0" algn="just"/>
            <a:r>
              <a:rPr lang="ru-RU" b="1" dirty="0" smtClean="0">
                <a:latin typeface="Times New Roman" pitchFamily="18" charset="0"/>
                <a:cs typeface="Times New Roman" pitchFamily="18" charset="0"/>
              </a:rPr>
              <a:t>Коэффициент финансового рычага;</a:t>
            </a:r>
          </a:p>
          <a:p>
            <a:pPr lvl="0" algn="just"/>
            <a:r>
              <a:rPr lang="ru-RU" b="1" dirty="0" smtClean="0">
                <a:latin typeface="Times New Roman" pitchFamily="18" charset="0"/>
                <a:cs typeface="Times New Roman" pitchFamily="18" charset="0"/>
              </a:rPr>
              <a:t>Коэффициент обеспеченности собственными ресурсами;</a:t>
            </a:r>
          </a:p>
          <a:p>
            <a:pPr lvl="0" algn="just"/>
            <a:r>
              <a:rPr lang="ru-RU" b="1" dirty="0" smtClean="0">
                <a:latin typeface="Times New Roman" pitchFamily="18" charset="0"/>
                <a:cs typeface="Times New Roman" pitchFamily="18" charset="0"/>
              </a:rPr>
              <a:t>Коэффициент маневренности  собственного капитала;</a:t>
            </a:r>
          </a:p>
          <a:p>
            <a:pPr lvl="0" algn="just"/>
            <a:r>
              <a:rPr lang="ru-RU" b="1" dirty="0" smtClean="0">
                <a:latin typeface="Times New Roman" pitchFamily="18" charset="0"/>
                <a:cs typeface="Times New Roman" pitchFamily="18" charset="0"/>
              </a:rPr>
              <a:t>Коэффициент финансирования.</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500858"/>
          </a:xfrm>
        </p:spPr>
        <p:txBody>
          <a:bodyPr/>
          <a:lstStyle/>
          <a:p>
            <a:pPr>
              <a:buNone/>
            </a:pPr>
            <a:r>
              <a:rPr lang="ru-RU" u="sng" dirty="0" smtClean="0">
                <a:latin typeface="Times New Roman" pitchFamily="18" charset="0"/>
                <a:cs typeface="Times New Roman" pitchFamily="18" charset="0"/>
              </a:rPr>
              <a:t>Коэффициент автономии (финансовой независимости) </a:t>
            </a:r>
            <a:r>
              <a:rPr lang="ru-RU" dirty="0" smtClean="0">
                <a:latin typeface="Times New Roman" pitchFamily="18" charset="0"/>
                <a:cs typeface="Times New Roman" pitchFamily="18" charset="0"/>
              </a:rPr>
              <a:t>показывает долю активов организации, которые покрываются за счет собственного капитала (обеспечиваются собственными источниками формирования). Оставшаяся доля активов покрывается за счет заемных средств.</a:t>
            </a:r>
            <a:r>
              <a:rPr lang="ru-RU" u="sng"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Норма:   </a:t>
            </a:r>
            <a:r>
              <a:rPr lang="ru-RU" b="1" u="sng" dirty="0" smtClean="0">
                <a:latin typeface="Times New Roman"/>
                <a:cs typeface="Times New Roman"/>
              </a:rPr>
              <a:t>&gt;0,5.</a:t>
            </a:r>
          </a:p>
          <a:p>
            <a:pPr algn="just">
              <a:buNone/>
            </a:pPr>
            <a:r>
              <a:rPr lang="ru-RU" dirty="0" smtClean="0">
                <a:latin typeface="Times New Roman" pitchFamily="18" charset="0"/>
                <a:cs typeface="Times New Roman" pitchFamily="18" charset="0"/>
              </a:rPr>
              <a:t>Чем больше значение коэффициента, тем лучшим будет считаться финансовое состояние организации.</a:t>
            </a:r>
            <a:endParaRPr lang="ru-RU" b="1" u="sng" dirty="0" smtClean="0">
              <a:latin typeface="Times New Roman" pitchFamily="18" charset="0"/>
              <a:cs typeface="Times New Roman" pitchFamily="18" charset="0"/>
            </a:endParaRPr>
          </a:p>
          <a:p>
            <a:pPr algn="ctr">
              <a:buNone/>
            </a:pPr>
            <a:endParaRPr lang="ru-RU" sz="2800" b="1" dirty="0" smtClean="0">
              <a:latin typeface="Times New Roman"/>
              <a:cs typeface="Times New Roman"/>
            </a:endParaRPr>
          </a:p>
          <a:p>
            <a:pPr algn="ctr">
              <a:buNone/>
            </a:pPr>
            <a:r>
              <a:rPr lang="ru-RU" sz="2800" b="1" dirty="0" err="1" smtClean="0">
                <a:latin typeface="Times New Roman"/>
                <a:cs typeface="Times New Roman"/>
              </a:rPr>
              <a:t>К</a:t>
            </a:r>
            <a:r>
              <a:rPr lang="ru-RU" sz="2000" b="1" dirty="0" err="1" smtClean="0">
                <a:latin typeface="Times New Roman"/>
                <a:cs typeface="Times New Roman"/>
              </a:rPr>
              <a:t>фн</a:t>
            </a:r>
            <a:r>
              <a:rPr lang="ru-RU" sz="3200" b="1" dirty="0" smtClean="0">
                <a:latin typeface="Times New Roman"/>
                <a:cs typeface="Times New Roman"/>
              </a:rPr>
              <a:t> = Собственный капитал /Сумма капитала организации</a:t>
            </a:r>
          </a:p>
          <a:p>
            <a:pPr algn="ctr">
              <a:buNone/>
            </a:pPr>
            <a:r>
              <a:rPr lang="ru-RU" dirty="0" smtClean="0">
                <a:latin typeface="Times New Roman" pitchFamily="18" charset="0"/>
                <a:cs typeface="Times New Roman" pitchFamily="18" charset="0"/>
              </a:rPr>
              <a:t>По балансу</a:t>
            </a:r>
          </a:p>
          <a:p>
            <a:pPr algn="ctr">
              <a:buNone/>
            </a:pPr>
            <a:r>
              <a:rPr lang="ru-RU" sz="3600" b="1" dirty="0" err="1" smtClean="0">
                <a:latin typeface="Times New Roman"/>
                <a:cs typeface="Times New Roman"/>
              </a:rPr>
              <a:t>К</a:t>
            </a:r>
            <a:r>
              <a:rPr lang="ru-RU" sz="2000" b="1" dirty="0" err="1" smtClean="0">
                <a:latin typeface="Times New Roman"/>
                <a:cs typeface="Times New Roman"/>
              </a:rPr>
              <a:t>фн</a:t>
            </a:r>
            <a:r>
              <a:rPr lang="ru-RU" sz="3600" b="1" dirty="0" smtClean="0">
                <a:latin typeface="Times New Roman"/>
                <a:cs typeface="Times New Roman"/>
              </a:rPr>
              <a:t> = стр.1300/стр.1700</a:t>
            </a:r>
            <a:endParaRPr lang="ru-RU" sz="3600" dirty="0" smtClean="0">
              <a:latin typeface="Times New Roman" pitchFamily="18" charset="0"/>
              <a:cs typeface="Times New Roman" pitchFamily="18" charset="0"/>
            </a:endParaRPr>
          </a:p>
          <a:p>
            <a:pPr algn="ctr">
              <a:buNone/>
            </a:pP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u="sng" dirty="0" smtClean="0">
                <a:latin typeface="Times New Roman" pitchFamily="18" charset="0"/>
                <a:cs typeface="Times New Roman" pitchFamily="18" charset="0"/>
              </a:rPr>
              <a:t>Коэффициент финансового рычага </a:t>
            </a:r>
            <a:r>
              <a:rPr lang="ru-RU" sz="2800" dirty="0" smtClean="0">
                <a:latin typeface="Times New Roman" pitchFamily="18" charset="0"/>
                <a:cs typeface="Times New Roman" pitchFamily="18" charset="0"/>
              </a:rPr>
              <a:t>(финансовой активности)  показывает, насколько компания зависит от внешних источников финансирования; сколько рублей заёмных средств приходится на рубль собственных. А также способность предприятия вернуть в полном объеме кредиторскую задолженность за счет своих активов (в случае их продажи).</a:t>
            </a:r>
            <a:r>
              <a:rPr lang="ru-RU" sz="2800" b="1" u="sng" dirty="0" smtClean="0">
                <a:latin typeface="Times New Roman" pitchFamily="18" charset="0"/>
                <a:cs typeface="Times New Roman" pitchFamily="18" charset="0"/>
              </a:rPr>
              <a:t> Норма:   </a:t>
            </a:r>
            <a:r>
              <a:rPr lang="ru-RU" sz="2800" b="1" u="sng" dirty="0" smtClean="0">
                <a:latin typeface="Times New Roman"/>
                <a:cs typeface="Times New Roman"/>
              </a:rPr>
              <a:t>&lt; 1.</a:t>
            </a:r>
          </a:p>
          <a:p>
            <a:pPr algn="ctr">
              <a:buNone/>
            </a:pPr>
            <a:endParaRPr lang="ru-RU" sz="2000" b="1" dirty="0" smtClean="0">
              <a:latin typeface="Times New Roman"/>
              <a:cs typeface="Times New Roman"/>
            </a:endParaRPr>
          </a:p>
          <a:p>
            <a:pPr algn="ctr">
              <a:buNone/>
            </a:pPr>
            <a:r>
              <a:rPr lang="ru-RU" sz="3200" b="1" dirty="0" err="1" smtClean="0">
                <a:latin typeface="Times New Roman"/>
                <a:cs typeface="Times New Roman"/>
              </a:rPr>
              <a:t>К</a:t>
            </a:r>
            <a:r>
              <a:rPr lang="ru-RU" b="1" dirty="0" err="1" smtClean="0">
                <a:latin typeface="Times New Roman"/>
                <a:cs typeface="Times New Roman"/>
              </a:rPr>
              <a:t>фр</a:t>
            </a:r>
            <a:r>
              <a:rPr lang="ru-RU" sz="3200" b="1" dirty="0" smtClean="0">
                <a:latin typeface="Times New Roman"/>
                <a:cs typeface="Times New Roman"/>
              </a:rPr>
              <a:t> = Заёмный капитал /Собственный капитала</a:t>
            </a:r>
          </a:p>
          <a:p>
            <a:pPr algn="ct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2800" b="1" dirty="0" err="1" smtClean="0">
                <a:latin typeface="Times New Roman"/>
                <a:cs typeface="Times New Roman"/>
              </a:rPr>
              <a:t>К</a:t>
            </a:r>
            <a:r>
              <a:rPr lang="ru-RU" sz="2000" b="1" dirty="0" err="1" smtClean="0">
                <a:latin typeface="Times New Roman"/>
                <a:cs typeface="Times New Roman"/>
              </a:rPr>
              <a:t>фр</a:t>
            </a:r>
            <a:r>
              <a:rPr lang="ru-RU" sz="2800" b="1" dirty="0" smtClean="0">
                <a:latin typeface="Times New Roman"/>
                <a:cs typeface="Times New Roman"/>
              </a:rPr>
              <a:t> = (1400+1500 – 1530-1540)/1700</a:t>
            </a:r>
            <a:endParaRPr lang="ru-RU" sz="2800" dirty="0" smtClean="0">
              <a:latin typeface="Times New Roman" pitchFamily="18" charset="0"/>
              <a:cs typeface="Times New Roman" pitchFamily="18" charset="0"/>
            </a:endParaRPr>
          </a:p>
          <a:p>
            <a:pPr>
              <a:buNone/>
            </a:pPr>
            <a:endParaRPr lang="ru-RU" b="1" u="sng" dirty="0" smtClean="0">
              <a:latin typeface="Times New Roman"/>
              <a:cs typeface="Times New Roman"/>
            </a:endParaRPr>
          </a:p>
          <a:p>
            <a:pPr>
              <a:buNone/>
            </a:pPr>
            <a:endParaRPr lang="ru-RU" b="1" u="sng" dirty="0" smtClean="0">
              <a:latin typeface="Times New Roman"/>
              <a:cs typeface="Times New Roman"/>
            </a:endParaRPr>
          </a:p>
          <a:p>
            <a:pPr>
              <a:buNone/>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86808" cy="6429420"/>
          </a:xfrm>
        </p:spPr>
        <p:txBody>
          <a:bodyPr>
            <a:normAutofit/>
          </a:bodyPr>
          <a:lstStyle/>
          <a:p>
            <a:pPr algn="just">
              <a:buNone/>
            </a:pPr>
            <a:r>
              <a:rPr lang="ru-RU" sz="2800" u="sng" dirty="0" smtClean="0">
                <a:latin typeface="Times New Roman" pitchFamily="18" charset="0"/>
                <a:cs typeface="Times New Roman" pitchFamily="18" charset="0"/>
              </a:rPr>
              <a:t>Коэффициент обеспеченности запасов и затрат собственными источниками </a:t>
            </a:r>
            <a:r>
              <a:rPr lang="ru-RU" sz="2800" dirty="0" smtClean="0">
                <a:latin typeface="Times New Roman" pitchFamily="18" charset="0"/>
                <a:cs typeface="Times New Roman" pitchFamily="18" charset="0"/>
              </a:rPr>
              <a:t>– отражает уровень финансирования запасов и затрат за счёт собственных источников. </a:t>
            </a:r>
            <a:r>
              <a:rPr lang="ru-RU" sz="2800" b="1" dirty="0" smtClean="0">
                <a:latin typeface="Times New Roman" pitchFamily="18" charset="0"/>
                <a:cs typeface="Times New Roman" pitchFamily="18" charset="0"/>
              </a:rPr>
              <a:t>Норма: &gt;0,5.</a:t>
            </a:r>
          </a:p>
          <a:p>
            <a:pPr algn="just">
              <a:buNone/>
            </a:pPr>
            <a:r>
              <a:rPr lang="ru-RU" sz="2800" dirty="0" smtClean="0">
                <a:latin typeface="Times New Roman" pitchFamily="18" charset="0"/>
                <a:cs typeface="Times New Roman" pitchFamily="18" charset="0"/>
              </a:rPr>
              <a:t>Т.е. более 50% запасов организации должны формироваться за счёт собственных источников.</a:t>
            </a:r>
          </a:p>
          <a:p>
            <a:pPr algn="ctr">
              <a:buNone/>
            </a:pPr>
            <a:endParaRPr lang="ru-RU" sz="3200" b="1" dirty="0" smtClean="0">
              <a:latin typeface="Times New Roman"/>
              <a:cs typeface="Times New Roman"/>
            </a:endParaRPr>
          </a:p>
          <a:p>
            <a:pPr algn="ctr">
              <a:buNone/>
            </a:pPr>
            <a:r>
              <a:rPr lang="ru-RU" sz="3200" b="1" dirty="0" smtClean="0">
                <a:latin typeface="Times New Roman"/>
                <a:cs typeface="Times New Roman"/>
              </a:rPr>
              <a:t>Ко = Собственные оборотные средства /Запасы и затраты</a:t>
            </a:r>
          </a:p>
          <a:p>
            <a:pPr algn="ctr">
              <a:buNone/>
            </a:pPr>
            <a:endParaRPr lang="ru-RU" sz="3200"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Ко = (1300-1100)/1210</a:t>
            </a:r>
            <a:endParaRPr lang="ru-RU" sz="3200" dirty="0" smtClean="0">
              <a:latin typeface="Times New Roman" pitchFamily="18" charset="0"/>
              <a:cs typeface="Times New Roman" pitchFamily="18" charset="0"/>
            </a:endParaRPr>
          </a:p>
          <a:p>
            <a:pPr algn="just">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357982"/>
          </a:xfrm>
        </p:spPr>
        <p:txBody>
          <a:bodyPr>
            <a:normAutofit/>
          </a:bodyPr>
          <a:lstStyle/>
          <a:p>
            <a:pPr algn="just">
              <a:buNone/>
            </a:pPr>
            <a:r>
              <a:rPr lang="ru-RU" sz="2800" u="sng" dirty="0" smtClean="0">
                <a:latin typeface="Times New Roman" pitchFamily="18" charset="0"/>
                <a:cs typeface="Times New Roman" pitchFamily="18" charset="0"/>
              </a:rPr>
              <a:t>Коэффициент маневренности собственного капитала </a:t>
            </a:r>
            <a:r>
              <a:rPr lang="ru-RU" sz="2800" dirty="0" smtClean="0">
                <a:latin typeface="Times New Roman" pitchFamily="18" charset="0"/>
                <a:cs typeface="Times New Roman" pitchFamily="18" charset="0"/>
              </a:rPr>
              <a:t>– показывает какая часть собственного капитала вложена в наиболее мобильные активы. </a:t>
            </a:r>
          </a:p>
          <a:p>
            <a:pPr algn="just">
              <a:buNone/>
            </a:pPr>
            <a:r>
              <a:rPr lang="ru-RU" sz="2800" b="1" dirty="0" smtClean="0">
                <a:latin typeface="Times New Roman" pitchFamily="18" charset="0"/>
                <a:cs typeface="Times New Roman" pitchFamily="18" charset="0"/>
              </a:rPr>
              <a:t>Норма: от 0,2 до 0,5.</a:t>
            </a:r>
          </a:p>
          <a:p>
            <a:pPr algn="just">
              <a:buNone/>
            </a:pPr>
            <a:endParaRPr lang="ru-RU" sz="2800" b="1" dirty="0" smtClean="0">
              <a:latin typeface="Times New Roman" pitchFamily="18" charset="0"/>
              <a:cs typeface="Times New Roman" pitchFamily="18" charset="0"/>
            </a:endParaRP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Собственные оборотные средства /собственный капитал</a:t>
            </a: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(1300-1100)/1300</a:t>
            </a:r>
            <a:endParaRPr lang="ru-RU" sz="3200" dirty="0" smtClean="0">
              <a:latin typeface="Times New Roman" pitchFamily="18" charset="0"/>
              <a:cs typeface="Times New Roman" pitchFamily="18" charset="0"/>
            </a:endParaRPr>
          </a:p>
          <a:p>
            <a:pPr algn="just">
              <a:buNone/>
            </a:pPr>
            <a:endParaRPr lang="ru-RU" sz="2800" b="1" dirty="0" smtClean="0">
              <a:latin typeface="Times New Roman" pitchFamily="18" charset="0"/>
              <a:cs typeface="Times New Roman" pitchFamily="18" charset="0"/>
            </a:endParaRPr>
          </a:p>
          <a:p>
            <a:pPr algn="just">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rmAutofit/>
          </a:bodyPr>
          <a:lstStyle/>
          <a:p>
            <a:pPr algn="just">
              <a:buNone/>
            </a:pPr>
            <a:r>
              <a:rPr lang="ru-RU" sz="3200" b="1" dirty="0" smtClean="0">
                <a:latin typeface="Times New Roman" pitchFamily="18" charset="0"/>
                <a:cs typeface="Times New Roman" pitchFamily="18" charset="0"/>
              </a:rPr>
              <a:t>Абсолютными показателями финансовой устойчивости </a:t>
            </a:r>
            <a:r>
              <a:rPr lang="ru-RU" sz="3200" dirty="0" smtClean="0">
                <a:latin typeface="Times New Roman" pitchFamily="18" charset="0"/>
                <a:cs typeface="Times New Roman" pitchFamily="18" charset="0"/>
              </a:rPr>
              <a:t>являются показатели, характеризующие уровень обеспеченности оборотных активов источниками их формирования. Для характеристики источников формирования запасов определяют </a:t>
            </a:r>
            <a:r>
              <a:rPr lang="ru-RU" sz="3200" u="sng" dirty="0" smtClean="0">
                <a:latin typeface="Times New Roman" pitchFamily="18" charset="0"/>
                <a:cs typeface="Times New Roman" pitchFamily="18" charset="0"/>
              </a:rPr>
              <a:t>три основных показателя</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429420"/>
          </a:xfrm>
        </p:spPr>
        <p:txBody>
          <a:bodyPr>
            <a:normAutofit fontScale="92500" lnSpcReduction="10000"/>
          </a:bodyPr>
          <a:lstStyle/>
          <a:p>
            <a:pPr marL="514350" indent="-514350" algn="just">
              <a:buNone/>
            </a:pPr>
            <a:r>
              <a:rPr lang="ru-RU" sz="2600" b="1" dirty="0" smtClean="0">
                <a:latin typeface="Times New Roman" panose="02020603050405020304" pitchFamily="18" charset="0"/>
                <a:cs typeface="Times New Roman" pitchFamily="18" charset="0"/>
              </a:rPr>
              <a:t>1. Собственные оборотные средства (СОС) </a:t>
            </a:r>
            <a:r>
              <a:rPr lang="ru-RU" sz="2600" dirty="0">
                <a:solidFill>
                  <a:srgbClr val="000000"/>
                </a:solidFill>
                <a:latin typeface="Times New Roman" panose="02020603050405020304" pitchFamily="18" charset="0"/>
                <a:cs typeface="Times New Roman" panose="02020603050405020304" pitchFamily="18" charset="0"/>
              </a:rPr>
              <a:t> </a:t>
            </a:r>
            <a:r>
              <a:rPr lang="ru-RU" sz="2600" dirty="0" smtClean="0">
                <a:solidFill>
                  <a:srgbClr val="000000"/>
                </a:solidFill>
                <a:latin typeface="Times New Roman" panose="02020603050405020304" pitchFamily="18" charset="0"/>
                <a:cs typeface="Times New Roman" panose="02020603050405020304" pitchFamily="18" charset="0"/>
              </a:rPr>
              <a:t>- </a:t>
            </a:r>
            <a:r>
              <a:rPr lang="ru-RU" sz="2600" dirty="0">
                <a:solidFill>
                  <a:srgbClr val="000000"/>
                </a:solidFill>
                <a:latin typeface="Times New Roman" panose="02020603050405020304" pitchFamily="18" charset="0"/>
                <a:cs typeface="Times New Roman" panose="02020603050405020304" pitchFamily="18" charset="0"/>
              </a:rPr>
              <a:t>это часть оборотных средств сформированная за счет собственных источников. Оборотные средства предназначены для финансирования текущей деятельности предприятия. При отсутствии или недостатке собственных оборотных средств предприятие обращается к заемным источникам.</a:t>
            </a:r>
            <a:endParaRPr lang="ru-RU" sz="2600" b="1" dirty="0" smtClean="0">
              <a:latin typeface="Times New Roman" pitchFamily="18" charset="0"/>
              <a:cs typeface="Times New Roman" pitchFamily="18" charset="0"/>
            </a:endParaRPr>
          </a:p>
          <a:p>
            <a:pPr marL="514350" indent="-514350" algn="just">
              <a:buNone/>
            </a:pPr>
            <a:r>
              <a:rPr lang="ru-RU" sz="2600" dirty="0">
                <a:solidFill>
                  <a:srgbClr val="000000"/>
                </a:solidFill>
                <a:latin typeface="Times New Roman" panose="02020603050405020304" pitchFamily="18" charset="0"/>
                <a:cs typeface="Times New Roman" panose="02020603050405020304" pitchFamily="18" charset="0"/>
              </a:rPr>
              <a:t>Сумма собственных оборотных средств может быть рассчитана несколькими способами.</a:t>
            </a:r>
            <a:endParaRPr lang="ru-RU" sz="2600" b="1" dirty="0" smtClean="0">
              <a:latin typeface="Times New Roman" pitchFamily="18" charset="0"/>
              <a:cs typeface="Times New Roman" pitchFamily="18" charset="0"/>
            </a:endParaRPr>
          </a:p>
          <a:p>
            <a:pPr marL="0" indent="0" algn="ctr">
              <a:buNone/>
            </a:pPr>
            <a:r>
              <a:rPr lang="ru-RU" sz="2600" dirty="0" smtClean="0">
                <a:solidFill>
                  <a:srgbClr val="000000"/>
                </a:solidFill>
                <a:latin typeface="Times New Roman" panose="02020603050405020304" pitchFamily="18" charset="0"/>
                <a:cs typeface="Times New Roman" panose="02020603050405020304" pitchFamily="18" charset="0"/>
              </a:rPr>
              <a:t>1) Как </a:t>
            </a:r>
            <a:r>
              <a:rPr lang="ru-RU" sz="2600" dirty="0">
                <a:solidFill>
                  <a:srgbClr val="000000"/>
                </a:solidFill>
                <a:latin typeface="Times New Roman" panose="02020603050405020304" pitchFamily="18" charset="0"/>
                <a:cs typeface="Times New Roman" panose="02020603050405020304" pitchFamily="18" charset="0"/>
              </a:rPr>
              <a:t>разность между суммой источников собственных средств (СК) и величиной </a:t>
            </a:r>
            <a:r>
              <a:rPr lang="ru-RU" sz="2600" dirty="0" err="1">
                <a:solidFill>
                  <a:srgbClr val="000000"/>
                </a:solidFill>
                <a:latin typeface="Times New Roman" panose="02020603050405020304" pitchFamily="18" charset="0"/>
                <a:cs typeface="Times New Roman" panose="02020603050405020304" pitchFamily="18" charset="0"/>
              </a:rPr>
              <a:t>внеоборотных</a:t>
            </a:r>
            <a:r>
              <a:rPr lang="ru-RU" sz="2600" dirty="0">
                <a:solidFill>
                  <a:srgbClr val="000000"/>
                </a:solidFill>
                <a:latin typeface="Times New Roman" panose="02020603050405020304" pitchFamily="18" charset="0"/>
                <a:cs typeface="Times New Roman" panose="02020603050405020304" pitchFamily="18" charset="0"/>
              </a:rPr>
              <a:t> активов (ВА):</a:t>
            </a:r>
            <a:r>
              <a:rPr lang="ru-RU" sz="2600" b="1" dirty="0" smtClean="0">
                <a:latin typeface="Times New Roman" pitchFamily="18" charset="0"/>
                <a:cs typeface="Times New Roman" pitchFamily="18" charset="0"/>
              </a:rPr>
              <a:t> </a:t>
            </a:r>
          </a:p>
          <a:p>
            <a:pPr marL="0" indent="0" algn="ctr">
              <a:buNone/>
            </a:pPr>
            <a:endParaRPr lang="ru-RU" sz="2800" b="1" dirty="0" smtClean="0">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СОС = Собственный капитал –  Внеоборотные активы</a:t>
            </a:r>
          </a:p>
          <a:p>
            <a:pPr marL="514350" indent="-514350" algn="ctr">
              <a:buNone/>
            </a:pPr>
            <a:endParaRPr lang="ru-RU" sz="2800" b="1" dirty="0" smtClean="0">
              <a:latin typeface="Times New Roman" pitchFamily="18" charset="0"/>
              <a:cs typeface="Times New Roman" pitchFamily="18" charset="0"/>
            </a:endParaRPr>
          </a:p>
          <a:p>
            <a:pPr marL="514350" indent="-514350" algn="ctr">
              <a:buNone/>
            </a:pPr>
            <a:r>
              <a:rPr lang="ru-RU" sz="2000" b="1" i="1" dirty="0" smtClean="0">
                <a:latin typeface="Times New Roman" pitchFamily="18" charset="0"/>
                <a:cs typeface="Times New Roman" pitchFamily="18" charset="0"/>
              </a:rPr>
              <a:t>По балансу:</a:t>
            </a:r>
          </a:p>
          <a:p>
            <a:pPr marL="514350" indent="-514350" algn="ctr">
              <a:buNone/>
            </a:pPr>
            <a:r>
              <a:rPr lang="ru-RU" sz="2800" b="1" dirty="0" smtClean="0">
                <a:latin typeface="Times New Roman" pitchFamily="18" charset="0"/>
                <a:cs typeface="Times New Roman" pitchFamily="18" charset="0"/>
              </a:rPr>
              <a:t>СОС = 1300-1100</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136904" cy="6336704"/>
          </a:xfrm>
        </p:spPr>
        <p:txBody>
          <a:bodyPr/>
          <a:lstStyle/>
          <a:p>
            <a:pPr marL="0" indent="0" algn="just">
              <a:buNone/>
            </a:pPr>
            <a:r>
              <a:rPr lang="ru-RU" sz="3200" dirty="0" smtClean="0">
                <a:solidFill>
                  <a:srgbClr val="000000"/>
                </a:solidFill>
                <a:latin typeface="Times New Roman" panose="02020603050405020304" pitchFamily="18" charset="0"/>
                <a:cs typeface="Times New Roman" panose="02020603050405020304" pitchFamily="18" charset="0"/>
              </a:rPr>
              <a:t>2)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суммой собственных и долгосрочных заемных средств (ДП, долгосрочные пассивы) и величиной </a:t>
            </a:r>
            <a:r>
              <a:rPr lang="ru-RU" sz="3200" dirty="0" err="1">
                <a:solidFill>
                  <a:srgbClr val="000000"/>
                </a:solidFill>
                <a:latin typeface="Times New Roman" panose="02020603050405020304" pitchFamily="18" charset="0"/>
                <a:cs typeface="Times New Roman" panose="02020603050405020304" pitchFamily="18" charset="0"/>
              </a:rPr>
              <a:t>внеоборотных</a:t>
            </a:r>
            <a:r>
              <a:rPr lang="ru-RU" sz="3200" dirty="0">
                <a:solidFill>
                  <a:srgbClr val="000000"/>
                </a:solidFill>
                <a:latin typeface="Times New Roman" panose="02020603050405020304" pitchFamily="18" charset="0"/>
                <a:cs typeface="Times New Roman" panose="02020603050405020304" pitchFamily="18" charset="0"/>
              </a:rPr>
              <a:t> активов:</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СК + ДП - ВА</a:t>
            </a:r>
          </a:p>
          <a:p>
            <a:pPr marL="0" indent="0">
              <a:buNone/>
            </a:pPr>
            <a:r>
              <a:rPr lang="ru-RU" sz="3200" dirty="0" smtClean="0">
                <a:solidFill>
                  <a:srgbClr val="000000"/>
                </a:solidFill>
                <a:latin typeface="Times New Roman" panose="02020603050405020304" pitchFamily="18" charset="0"/>
                <a:cs typeface="Times New Roman" panose="02020603050405020304" pitchFamily="18" charset="0"/>
              </a:rPr>
              <a:t>3)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величиной оборотных активов (ОА) и величиной краткосрочной задолженности (КП, краткосрочные пассивы):</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ОА - КП</a:t>
            </a:r>
          </a:p>
          <a:p>
            <a:pPr marL="0" indent="0">
              <a:buNone/>
            </a:pPr>
            <a:endParaRPr lang="ru-RU" dirty="0"/>
          </a:p>
        </p:txBody>
      </p:sp>
    </p:spTree>
    <p:extLst>
      <p:ext uri="{BB962C8B-B14F-4D97-AF65-F5344CB8AC3E}">
        <p14:creationId xmlns:p14="http://schemas.microsoft.com/office/powerpoint/2010/main" val="655174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b="1" dirty="0" smtClean="0">
                <a:latin typeface="Times New Roman" pitchFamily="18" charset="0"/>
                <a:cs typeface="Times New Roman" pitchFamily="18" charset="0"/>
              </a:rPr>
              <a:t>2. </a:t>
            </a:r>
            <a:r>
              <a:rPr lang="ru-RU" sz="3200" dirty="0" smtClean="0">
                <a:latin typeface="Times New Roman" pitchFamily="18" charset="0"/>
                <a:cs typeface="Times New Roman" pitchFamily="18" charset="0"/>
              </a:rPr>
              <a:t>Собственные и долгосрочные заемные источники формирования запасов и затрат</a:t>
            </a:r>
            <a:r>
              <a:rPr lang="ru-RU" sz="3200" b="1" dirty="0" smtClean="0">
                <a:latin typeface="Times New Roman" pitchFamily="18" charset="0"/>
                <a:cs typeface="Times New Roman" pitchFamily="18" charset="0"/>
              </a:rPr>
              <a:t> (СДИ):</a:t>
            </a:r>
          </a:p>
          <a:p>
            <a:pPr>
              <a:buNone/>
            </a:pPr>
            <a:endParaRPr lang="ru-RU" dirty="0" smtClean="0"/>
          </a:p>
          <a:p>
            <a:pPr algn="ctr">
              <a:buNone/>
            </a:pPr>
            <a:r>
              <a:rPr lang="ru-RU" sz="2800" b="1" dirty="0" smtClean="0">
                <a:latin typeface="Times New Roman" pitchFamily="18" charset="0"/>
                <a:cs typeface="Times New Roman" pitchFamily="18" charset="0"/>
              </a:rPr>
              <a:t>СДИ = Собственный капитал + Долгосрочные обязательства – Внеоборотные активы</a:t>
            </a:r>
          </a:p>
          <a:p>
            <a:pPr algn="ctr">
              <a:buNone/>
            </a:pPr>
            <a:endParaRPr lang="ru-RU" sz="3200"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По балансу:</a:t>
            </a:r>
          </a:p>
          <a:p>
            <a:pPr algn="ctr">
              <a:buNone/>
            </a:pPr>
            <a:endParaRPr lang="ru-RU" sz="3200" b="1" dirty="0" smtClean="0">
              <a:latin typeface="Times New Roman" pitchFamily="18" charset="0"/>
              <a:cs typeface="Times New Roman" pitchFamily="18" charset="0"/>
            </a:endParaRPr>
          </a:p>
          <a:p>
            <a:pPr algn="ctr">
              <a:buNone/>
            </a:pPr>
            <a:r>
              <a:rPr lang="ru-RU" sz="3200" b="1" dirty="0" smtClean="0">
                <a:latin typeface="Times New Roman" pitchFamily="18" charset="0"/>
                <a:cs typeface="Times New Roman" pitchFamily="18" charset="0"/>
              </a:rPr>
              <a:t>СДИ = (1300 +1400) - 1100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286808" cy="6357982"/>
          </a:xfrm>
        </p:spPr>
        <p:txBody>
          <a:bodyPr>
            <a:normAutofit/>
          </a:bodyPr>
          <a:lstStyle/>
          <a:p>
            <a:pPr algn="just">
              <a:buNone/>
            </a:pPr>
            <a:r>
              <a:rPr lang="ru-RU" sz="2800" b="1" dirty="0" smtClean="0">
                <a:latin typeface="Times New Roman" pitchFamily="18" charset="0"/>
                <a:cs typeface="Times New Roman" pitchFamily="18" charset="0"/>
              </a:rPr>
              <a:t>3. </a:t>
            </a:r>
            <a:r>
              <a:rPr lang="ru-RU" sz="2800" dirty="0" smtClean="0">
                <a:latin typeface="Times New Roman" pitchFamily="18" charset="0"/>
                <a:cs typeface="Times New Roman" pitchFamily="18" charset="0"/>
              </a:rPr>
              <a:t>Общая величина основных источников формирования запасов и затрат </a:t>
            </a:r>
            <a:r>
              <a:rPr lang="ru-RU" sz="2800" b="1" dirty="0" smtClean="0">
                <a:latin typeface="Times New Roman" pitchFamily="18" charset="0"/>
                <a:cs typeface="Times New Roman" pitchFamily="18" charset="0"/>
              </a:rPr>
              <a:t>(ОВИ)</a:t>
            </a:r>
          </a:p>
          <a:p>
            <a:pPr algn="just">
              <a:buNone/>
            </a:pPr>
            <a:endParaRPr lang="ru-RU" sz="2800" b="1" dirty="0" smtClean="0">
              <a:latin typeface="Times New Roman" pitchFamily="18" charset="0"/>
              <a:cs typeface="Times New Roman" pitchFamily="18" charset="0"/>
            </a:endParaRPr>
          </a:p>
          <a:p>
            <a:pPr algn="just">
              <a:buNone/>
            </a:pPr>
            <a:r>
              <a:rPr lang="ru-RU" sz="2800" b="1" dirty="0" smtClean="0">
                <a:latin typeface="Times New Roman" pitchFamily="18" charset="0"/>
                <a:cs typeface="Times New Roman" pitchFamily="18" charset="0"/>
              </a:rPr>
              <a:t>ОВИ = (Собственный капитал + Долгосрочные обязательства + Краткосрочные обязательства) – Внеоборотные активы</a:t>
            </a:r>
          </a:p>
          <a:p>
            <a:pPr algn="ctr">
              <a:buNone/>
            </a:pPr>
            <a:endParaRPr lang="ru-RU" sz="2800" b="1"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dirty="0" smtClean="0">
                <a:latin typeface="Times New Roman" pitchFamily="18" charset="0"/>
                <a:cs typeface="Times New Roman" pitchFamily="18" charset="0"/>
              </a:rPr>
              <a:t>ОВИ = </a:t>
            </a:r>
            <a:r>
              <a:rPr lang="ru-RU" sz="3200" b="1" dirty="0" smtClean="0">
                <a:latin typeface="Times New Roman" pitchFamily="18" charset="0"/>
                <a:cs typeface="Times New Roman" pitchFamily="18" charset="0"/>
              </a:rPr>
              <a:t>(1300 +1400+1500) - 1100</a:t>
            </a:r>
          </a:p>
          <a:p>
            <a:pPr algn="ctr">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1304" t="25652" r="53044" b="8956"/>
          <a:stretch>
            <a:fillRect/>
          </a:stretch>
        </p:blipFill>
        <p:spPr bwMode="auto">
          <a:xfrm>
            <a:off x="642910" y="0"/>
            <a:ext cx="771530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429684" cy="6500858"/>
          </a:xfrm>
        </p:spPr>
        <p:txBody>
          <a:bodyPr/>
          <a:lstStyle/>
          <a:p>
            <a:pPr algn="just">
              <a:buNone/>
            </a:pPr>
            <a:r>
              <a:rPr lang="ru-RU" sz="2800" dirty="0" smtClean="0">
                <a:latin typeface="Times New Roman" pitchFamily="18" charset="0"/>
                <a:cs typeface="Times New Roman" pitchFamily="18" charset="0"/>
              </a:rPr>
              <a:t>Трем показателям наличия источников формирования запасов и затрат соответствуют три показателя обеспеченности запасов и затрат источниками их формирования:</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1. Излишек (+), недостаток (-) собственных оборотных средств:</a:t>
            </a:r>
          </a:p>
          <a:p>
            <a:pPr algn="ctr">
              <a:buNone/>
            </a:pPr>
            <a:r>
              <a:rPr lang="ru-RU" sz="2800" b="1" dirty="0" err="1" smtClean="0">
                <a:latin typeface="Times New Roman" pitchFamily="18" charset="0"/>
                <a:cs typeface="Times New Roman" pitchFamily="18" charset="0"/>
              </a:rPr>
              <a:t>Ф</a:t>
            </a:r>
            <a:r>
              <a:rPr lang="ru-RU" sz="2000" b="1" dirty="0" err="1" smtClean="0">
                <a:latin typeface="Times New Roman" pitchFamily="18" charset="0"/>
                <a:cs typeface="Times New Roman" pitchFamily="18" charset="0"/>
              </a:rPr>
              <a:t>сос</a:t>
            </a:r>
            <a:r>
              <a:rPr lang="ru-RU" sz="2800" b="1" dirty="0" smtClean="0">
                <a:latin typeface="Times New Roman" pitchFamily="18" charset="0"/>
                <a:cs typeface="Times New Roman" pitchFamily="18" charset="0"/>
              </a:rPr>
              <a:t> = СОС- З</a:t>
            </a:r>
          </a:p>
          <a:p>
            <a:pPr algn="just">
              <a:buNone/>
            </a:pPr>
            <a:r>
              <a:rPr lang="ru-RU" sz="2800" dirty="0" smtClean="0">
                <a:latin typeface="Times New Roman" pitchFamily="18" charset="0"/>
                <a:cs typeface="Times New Roman" pitchFamily="18" charset="0"/>
              </a:rPr>
              <a:t>2. Излишек  (+),   недостаток  (-)  собственных   и  долгосрочных заемных источников формирования запасов:</a:t>
            </a:r>
          </a:p>
          <a:p>
            <a:pPr algn="ctr">
              <a:buNone/>
            </a:pPr>
            <a:r>
              <a:rPr lang="ru-RU" sz="2800" b="1" dirty="0" err="1" smtClean="0">
                <a:latin typeface="Times New Roman" pitchFamily="18" charset="0"/>
                <a:cs typeface="Times New Roman" pitchFamily="18" charset="0"/>
              </a:rPr>
              <a:t>Ф</a:t>
            </a:r>
            <a:r>
              <a:rPr lang="ru-RU" b="1" dirty="0" err="1" smtClean="0">
                <a:latin typeface="Times New Roman" pitchFamily="18" charset="0"/>
                <a:cs typeface="Times New Roman" pitchFamily="18" charset="0"/>
              </a:rPr>
              <a:t>сди</a:t>
            </a:r>
            <a:r>
              <a:rPr lang="ru-RU" sz="2800" b="1" dirty="0" smtClean="0">
                <a:latin typeface="Times New Roman" pitchFamily="18" charset="0"/>
                <a:cs typeface="Times New Roman" pitchFamily="18" charset="0"/>
              </a:rPr>
              <a:t> = СДИ -З</a:t>
            </a:r>
          </a:p>
          <a:p>
            <a:pPr algn="just">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buNone/>
            </a:pPr>
            <a:endParaRPr lang="ru-RU" sz="2800"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3. Излишек  (+),  недостаток  (-)  общей  величины  основных источников для формирования запасов:</a:t>
            </a:r>
          </a:p>
          <a:p>
            <a:pPr algn="ctr">
              <a:buNone/>
            </a:pPr>
            <a:endParaRPr lang="ru-RU" sz="2800" b="1" dirty="0" smtClean="0">
              <a:latin typeface="Times New Roman" pitchFamily="18" charset="0"/>
              <a:cs typeface="Times New Roman" pitchFamily="18" charset="0"/>
            </a:endParaRPr>
          </a:p>
          <a:p>
            <a:pPr algn="ctr">
              <a:buNone/>
            </a:pPr>
            <a:r>
              <a:rPr lang="ru-RU" sz="3200" b="1" dirty="0" err="1" smtClean="0">
                <a:latin typeface="Times New Roman" pitchFamily="18" charset="0"/>
                <a:cs typeface="Times New Roman" pitchFamily="18" charset="0"/>
              </a:rPr>
              <a:t>Фови</a:t>
            </a:r>
            <a:r>
              <a:rPr lang="ru-RU" sz="3200" b="1" dirty="0" smtClean="0">
                <a:latin typeface="Times New Roman" pitchFamily="18" charset="0"/>
                <a:cs typeface="Times New Roman" pitchFamily="18" charset="0"/>
              </a:rPr>
              <a:t> = ОВИ – З</a:t>
            </a:r>
          </a:p>
          <a:p>
            <a:pPr algn="ctr">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2280" t="38071" r="10526" b="24035"/>
          <a:stretch>
            <a:fillRect/>
          </a:stretch>
        </p:blipFill>
        <p:spPr bwMode="auto">
          <a:xfrm>
            <a:off x="251520" y="428604"/>
            <a:ext cx="8424936" cy="5520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29684" cy="6357982"/>
          </a:xfrm>
        </p:spPr>
        <p:txBody>
          <a:bodyPr>
            <a:normAutofit/>
          </a:bodyPr>
          <a:lstStyle/>
          <a:p>
            <a:pPr algn="just">
              <a:buNone/>
            </a:pPr>
            <a:r>
              <a:rPr lang="ru-RU" sz="2800" b="1" dirty="0" smtClean="0">
                <a:latin typeface="Times New Roman" pitchFamily="18" charset="0"/>
                <a:cs typeface="Times New Roman" pitchFamily="18" charset="0"/>
              </a:rPr>
              <a:t>Абсолютная финансовая устойчивость </a:t>
            </a:r>
            <a:r>
              <a:rPr lang="ru-RU" sz="2800" dirty="0" smtClean="0">
                <a:latin typeface="Times New Roman" pitchFamily="18" charset="0"/>
                <a:cs typeface="Times New Roman" pitchFamily="18" charset="0"/>
              </a:rPr>
              <a:t>(трехкомпонентный показатель типа финансовой устойчивости имеет следующий вид: S={1,1,1}). Такой тип финансовой устойчивости характеризуется тем, что все запасы предприятия покрываются собственными оборотными средствами, т.е. организация не зависит от внешних кредиторов.</a:t>
            </a:r>
          </a:p>
          <a:p>
            <a:pPr algn="just">
              <a:buNone/>
            </a:pPr>
            <a:r>
              <a:rPr lang="ru-RU" sz="2800" i="1" dirty="0" smtClean="0">
                <a:latin typeface="Times New Roman" pitchFamily="18" charset="0"/>
                <a:cs typeface="Times New Roman" pitchFamily="18" charset="0"/>
              </a:rPr>
              <a:t>Такая ситуация встречается крайне редко. Более того, она вряд ли может рассматриваться как идеальная, поскольку означает, что руководство компании не умеет, не желает, или не имеет возможности использовать внешние источники средств для основной деятельности</a:t>
            </a:r>
            <a:r>
              <a:rPr lang="ru-RU" sz="2800" dirty="0" smtClean="0"/>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lgn="just">
              <a:buNone/>
            </a:pPr>
            <a:r>
              <a:rPr lang="ru-RU" sz="2800" b="1" dirty="0" smtClean="0">
                <a:latin typeface="Times New Roman" pitchFamily="18" charset="0"/>
                <a:cs typeface="Times New Roman" pitchFamily="18" charset="0"/>
              </a:rPr>
              <a:t>Нормальная финансовая устойчивость </a:t>
            </a:r>
            <a:r>
              <a:rPr lang="ru-RU" sz="2800" dirty="0" smtClean="0">
                <a:latin typeface="Times New Roman" pitchFamily="18" charset="0"/>
                <a:cs typeface="Times New Roman" pitchFamily="18" charset="0"/>
              </a:rPr>
              <a:t>(показатель типа финансовой устойчивости имеет следующий вид: S={0,1,1}). В этой ситуации предприятие использует для покрытия запасов помимо собственных оборотных средств также и долгосрочные привлеченные средства. Такой тип финансирования запасов является «нормальным» с точки зрения финансового менеджмента. Нормальная финансовая устойчивость является наиболее желательной для предприятия.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Autofit/>
          </a:bodyPr>
          <a:lstStyle/>
          <a:p>
            <a:pPr>
              <a:buNone/>
            </a:pPr>
            <a:r>
              <a:rPr lang="ru-RU" sz="2800" b="1" dirty="0" smtClean="0">
                <a:latin typeface="Times New Roman" pitchFamily="18" charset="0"/>
                <a:cs typeface="Times New Roman" pitchFamily="18" charset="0"/>
              </a:rPr>
              <a:t>Неустойчивое финансовое положение </a:t>
            </a:r>
            <a:r>
              <a:rPr lang="ru-RU" sz="2800" dirty="0" smtClean="0">
                <a:latin typeface="Times New Roman" pitchFamily="18" charset="0"/>
                <a:cs typeface="Times New Roman" pitchFamily="18" charset="0"/>
              </a:rPr>
              <a:t>(показатель типа финансовой устойчивости имеет следующий вид: S={0,0,1}), характеризуемое нарушением платежеспособности, при котором сохраняется возможность восстановления равновесия за счет пополнения источников собственных средств, сокращения дебиторской задолженности, ускорения оборачиваемости запасов. Наличие нарушений финансовой дисциплины (задержки в оплате труда, использование временно свободных собственных средств резервного фонда и фондов экономического стимулирования и пр.), перебои в поступлении денег на расчетные счета и платежах, неустойчивой рентабельностью, невыполнение финансового плана, в том числе по прибыли.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142852"/>
            <a:ext cx="8143932" cy="6500858"/>
          </a:xfrm>
        </p:spPr>
        <p:txBody>
          <a:bodyPr>
            <a:normAutofit/>
          </a:bodyPr>
          <a:lstStyle/>
          <a:p>
            <a:pPr>
              <a:buNone/>
            </a:pPr>
            <a:r>
              <a:rPr lang="ru-RU" sz="2800" b="1" dirty="0" smtClean="0">
                <a:latin typeface="Times New Roman" pitchFamily="18" charset="0"/>
                <a:cs typeface="Times New Roman" pitchFamily="18" charset="0"/>
              </a:rPr>
              <a:t>Кризисное финансовое состояние</a:t>
            </a:r>
            <a:r>
              <a:rPr lang="ru-RU" sz="2800" dirty="0" smtClean="0">
                <a:latin typeface="Times New Roman" pitchFamily="18" charset="0"/>
                <a:cs typeface="Times New Roman" pitchFamily="18" charset="0"/>
              </a:rPr>
              <a:t>, при котором предприятие находится на грани банкротства.</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S={0,0,0}</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26496" t="31539" r="20513" b="24701"/>
          <a:stretch>
            <a:fillRect/>
          </a:stretch>
        </p:blipFill>
        <p:spPr bwMode="auto">
          <a:xfrm>
            <a:off x="323528" y="476672"/>
            <a:ext cx="8431394" cy="5647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lstStyle/>
          <a:p>
            <a:pPr algn="ctr">
              <a:buNone/>
            </a:pPr>
            <a:r>
              <a:rPr lang="ru-RU" b="1" dirty="0" smtClean="0"/>
              <a:t>Методика расчёта показателей деловой активности</a:t>
            </a:r>
          </a:p>
          <a:p>
            <a:pPr algn="ctr">
              <a:buNone/>
            </a:pPr>
            <a:endParaRPr lang="ru-RU" b="1" dirty="0" smtClean="0"/>
          </a:p>
          <a:p>
            <a:pPr algn="ctr">
              <a:buNone/>
            </a:pPr>
            <a:endParaRPr lang="ru-RU" dirty="0" smtClean="0"/>
          </a:p>
          <a:p>
            <a:endParaRPr lang="ru-RU" dirty="0"/>
          </a:p>
        </p:txBody>
      </p:sp>
      <p:pic>
        <p:nvPicPr>
          <p:cNvPr id="4" name="Рисунок 3"/>
          <p:cNvPicPr/>
          <p:nvPr/>
        </p:nvPicPr>
        <p:blipFill>
          <a:blip r:embed="rId2"/>
          <a:srcRect l="22759" t="21867" r="27642" b="46929"/>
          <a:stretch>
            <a:fillRect/>
          </a:stretch>
        </p:blipFill>
        <p:spPr bwMode="auto">
          <a:xfrm>
            <a:off x="285720" y="1142984"/>
            <a:ext cx="8286808"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22757" t="52088" r="27795" b="8783"/>
          <a:stretch>
            <a:fillRect/>
          </a:stretch>
        </p:blipFill>
        <p:spPr bwMode="auto">
          <a:xfrm>
            <a:off x="285720" y="428604"/>
            <a:ext cx="8358246"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57143" t="30568" r="5042" b="8319"/>
          <a:stretch>
            <a:fillRect/>
          </a:stretch>
        </p:blipFill>
        <p:spPr bwMode="auto">
          <a:xfrm>
            <a:off x="214282" y="214290"/>
            <a:ext cx="8390166" cy="6556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lstStyle/>
          <a:p>
            <a:pPr algn="ctr">
              <a:buNone/>
            </a:pPr>
            <a:r>
              <a:rPr lang="ru-RU" sz="2000" b="1" dirty="0" smtClean="0"/>
              <a:t>Методика расчёта показателей рентабельности</a:t>
            </a:r>
            <a:endParaRPr lang="ru-RU" sz="2000" dirty="0" smtClean="0"/>
          </a:p>
          <a:p>
            <a:pPr>
              <a:buNone/>
            </a:pPr>
            <a:endParaRPr lang="ru-RU" dirty="0"/>
          </a:p>
        </p:txBody>
      </p:sp>
      <p:pic>
        <p:nvPicPr>
          <p:cNvPr id="4" name="Рисунок 3"/>
          <p:cNvPicPr/>
          <p:nvPr/>
        </p:nvPicPr>
        <p:blipFill>
          <a:blip r:embed="rId2"/>
          <a:srcRect l="26903" t="25799" r="26413" b="23833"/>
          <a:stretch>
            <a:fillRect/>
          </a:stretch>
        </p:blipFill>
        <p:spPr bwMode="auto">
          <a:xfrm>
            <a:off x="214282" y="642918"/>
            <a:ext cx="842968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285728"/>
            <a:ext cx="8143932" cy="6429420"/>
          </a:xfrm>
        </p:spPr>
        <p:txBody>
          <a:bodyPr/>
          <a:lstStyle/>
          <a:p>
            <a:pPr algn="ctr">
              <a:buNone/>
            </a:pPr>
            <a:r>
              <a:rPr lang="ru-RU" sz="2800" b="1" u="sng" dirty="0" smtClean="0">
                <a:latin typeface="Times New Roman" pitchFamily="18" charset="0"/>
                <a:cs typeface="Times New Roman" pitchFamily="18" charset="0"/>
              </a:rPr>
              <a:t>Коэффициенты ликвидности </a:t>
            </a:r>
          </a:p>
          <a:p>
            <a:pPr algn="just">
              <a:buNone/>
            </a:pPr>
            <a:r>
              <a:rPr lang="ru-RU" sz="2800" u="sng" dirty="0" smtClean="0">
                <a:latin typeface="Times New Roman" pitchFamily="18" charset="0"/>
                <a:cs typeface="Times New Roman" pitchFamily="18" charset="0"/>
              </a:rPr>
              <a:t>Ликвидность</a:t>
            </a:r>
            <a:r>
              <a:rPr lang="ru-RU" sz="2800" b="1" dirty="0" smtClean="0">
                <a:latin typeface="Times New Roman" pitchFamily="18" charset="0"/>
                <a:cs typeface="Times New Roman" pitchFamily="18" charset="0"/>
              </a:rPr>
              <a:t> - </a:t>
            </a:r>
            <a:r>
              <a:rPr lang="ru-RU" sz="2800" dirty="0" smtClean="0">
                <a:latin typeface="Times New Roman" pitchFamily="18" charset="0"/>
                <a:cs typeface="Times New Roman" pitchFamily="18" charset="0"/>
              </a:rPr>
              <a:t>это характеристика активов предприятия, которая способна определить возможность их полной реализации по рыночной стоимости.</a:t>
            </a:r>
          </a:p>
          <a:p>
            <a:pPr algn="just">
              <a:buNone/>
            </a:pPr>
            <a:r>
              <a:rPr lang="ru-RU" sz="2800" u="sng" dirty="0" smtClean="0">
                <a:latin typeface="Times New Roman" pitchFamily="18" charset="0"/>
                <a:cs typeface="Times New Roman" pitchFamily="18" charset="0"/>
              </a:rPr>
              <a:t>Коэффициенты ликвидности </a:t>
            </a:r>
            <a:r>
              <a:rPr lang="ru-RU" sz="2800" dirty="0" smtClean="0">
                <a:latin typeface="Times New Roman" pitchFamily="18" charset="0"/>
                <a:cs typeface="Times New Roman" pitchFamily="18" charset="0"/>
              </a:rPr>
              <a:t>позволяют оценить финансовое состояние организации с точки зрения её возможностей в установленные сроки покрыть принятые обязательства своими активами. На практике ликвидность означает формальное превышение оборотных активов над краткосрочными обязательствами.</a:t>
            </a:r>
          </a:p>
          <a:p>
            <a:pPr algn="just">
              <a:buNone/>
            </a:pPr>
            <a:endParaRPr lang="ru-RU"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42852"/>
            <a:ext cx="8501122" cy="6500858"/>
          </a:xfrm>
        </p:spPr>
        <p:txBody>
          <a:bodyPr/>
          <a:lstStyle/>
          <a:p>
            <a:pPr>
              <a:buNone/>
            </a:pPr>
            <a:r>
              <a:rPr lang="ru-RU" sz="2800" u="sng" dirty="0" smtClean="0">
                <a:latin typeface="Times New Roman" pitchFamily="18" charset="0"/>
                <a:cs typeface="Times New Roman" pitchFamily="18" charset="0"/>
              </a:rPr>
              <a:t>Коэффициент абсолютной ликвидности </a:t>
            </a:r>
            <a:r>
              <a:rPr lang="ru-RU" sz="2800" dirty="0" smtClean="0">
                <a:latin typeface="Times New Roman" pitchFamily="18" charset="0"/>
                <a:cs typeface="Times New Roman" pitchFamily="18" charset="0"/>
              </a:rPr>
              <a:t>показывает, какую часть краткосрочной задолженности организация может погасить в настоящий момент.</a:t>
            </a:r>
            <a:r>
              <a:rPr lang="ru-RU" sz="2800" u="sng" dirty="0" smtClean="0">
                <a:latin typeface="Times New Roman" pitchFamily="18" charset="0"/>
                <a:cs typeface="Times New Roman" pitchFamily="18" charset="0"/>
              </a:rPr>
              <a:t> Норма – 0,2-0,5.</a:t>
            </a:r>
          </a:p>
          <a:p>
            <a:pPr algn="just">
              <a:buNone/>
            </a:pPr>
            <a:r>
              <a:rPr lang="ru-RU" sz="2800" i="1" dirty="0" smtClean="0">
                <a:latin typeface="Times New Roman" pitchFamily="18" charset="0"/>
                <a:cs typeface="Times New Roman" pitchFamily="18" charset="0"/>
              </a:rPr>
              <a:t>Например, если  </a:t>
            </a:r>
            <a:r>
              <a:rPr lang="ru-RU" sz="2800" b="1" i="1" dirty="0" err="1" smtClean="0">
                <a:latin typeface="Times New Roman" pitchFamily="18" charset="0"/>
                <a:cs typeface="Times New Roman" pitchFamily="18" charset="0"/>
              </a:rPr>
              <a:t>К</a:t>
            </a:r>
            <a:r>
              <a:rPr lang="ru-RU" b="1" i="1" dirty="0" err="1" smtClean="0">
                <a:latin typeface="Times New Roman" pitchFamily="18" charset="0"/>
                <a:cs typeface="Times New Roman" pitchFamily="18" charset="0"/>
              </a:rPr>
              <a:t>абл</a:t>
            </a:r>
            <a:r>
              <a:rPr lang="ru-RU" sz="2800" b="1" i="1" dirty="0" smtClean="0">
                <a:latin typeface="Times New Roman" pitchFamily="18" charset="0"/>
                <a:cs typeface="Times New Roman" pitchFamily="18" charset="0"/>
              </a:rPr>
              <a:t> = 0,2, </a:t>
            </a:r>
            <a:r>
              <a:rPr lang="ru-RU" sz="2800" i="1" dirty="0" smtClean="0">
                <a:latin typeface="Times New Roman" pitchFamily="18" charset="0"/>
                <a:cs typeface="Times New Roman" pitchFamily="18" charset="0"/>
              </a:rPr>
              <a:t>то это означает, что организация может погашать каждый день 20% своих краткосрочных обязательств, т.е. в случае поддержания остатка денежных средств на уровне отчётной даты, краткосрочная задолженность имеющая место на отчётную дату может быть погашена за 5 дней (1:0,2).</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(ДС+КФВ)/ КО</a:t>
            </a:r>
          </a:p>
          <a:p>
            <a:pPr algn="ctr">
              <a:buNone/>
            </a:pPr>
            <a:r>
              <a:rPr lang="ru-RU" sz="20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a:t>
            </a:r>
            <a:r>
              <a:rPr lang="ru-RU" sz="3600" b="1" dirty="0" smtClean="0">
                <a:latin typeface="Times New Roman" pitchFamily="18" charset="0"/>
                <a:cs typeface="Times New Roman" pitchFamily="18" charset="0"/>
              </a:rPr>
              <a:t>(1240+1250)/(1510+1520+1550)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быстрой (критической) ликвидности </a:t>
            </a:r>
            <a:r>
              <a:rPr lang="ru-RU" sz="2800" dirty="0" smtClean="0">
                <a:latin typeface="Times New Roman" pitchFamily="18" charset="0"/>
                <a:cs typeface="Times New Roman" pitchFamily="18" charset="0"/>
              </a:rPr>
              <a:t>– отражает прогнозируемые платёжные возможности организации при условии своевременного погашения дебиторской задолженности. </a:t>
            </a:r>
            <a:r>
              <a:rPr lang="ru-RU" sz="2800" b="1" dirty="0" smtClean="0">
                <a:latin typeface="Times New Roman" pitchFamily="18" charset="0"/>
                <a:cs typeface="Times New Roman" pitchFamily="18" charset="0"/>
              </a:rPr>
              <a:t>Норма – 0,7-1.</a:t>
            </a:r>
          </a:p>
          <a:p>
            <a:pPr>
              <a:buNone/>
            </a:pPr>
            <a:r>
              <a:rPr lang="ru-RU" sz="2800" b="1" i="1" u="sng" dirty="0" err="1" smtClean="0">
                <a:latin typeface="Times New Roman" pitchFamily="18" charset="0"/>
                <a:cs typeface="Times New Roman" pitchFamily="18" charset="0"/>
              </a:rPr>
              <a:t>Кбл</a:t>
            </a:r>
            <a:r>
              <a:rPr lang="ru-RU" sz="2800" i="1" u="sng"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показывает насколько быстро организация способна погасить имеющиеся обязательства за счёт оборотных активов, при этом для расчётов используются активы с высокой и средней ликвидностью.</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(ДС+КФВ+ДЗ)/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(1240+1250+1230)/(1510+1520+1550)</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текущей ликвидности </a:t>
            </a:r>
            <a:r>
              <a:rPr lang="ru-RU" sz="2800" dirty="0" smtClean="0">
                <a:latin typeface="Times New Roman" pitchFamily="18" charset="0"/>
                <a:cs typeface="Times New Roman" pitchFamily="18" charset="0"/>
              </a:rPr>
              <a:t>- показывает способность организации погашать текущие (краткосрочные) обязательства за счёт только оборотных активов. Чем больше значение коэффициента, тем лучше платежеспособность организации . Этот показатель учитывает, что не все активы можно продать в срочном порядке. </a:t>
            </a:r>
            <a:r>
              <a:rPr lang="ru-RU" sz="2800" b="1" dirty="0" smtClean="0">
                <a:latin typeface="Times New Roman" pitchFamily="18" charset="0"/>
                <a:cs typeface="Times New Roman" pitchFamily="18" charset="0"/>
              </a:rPr>
              <a:t>Норма -  ≥2</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∑ОА/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(1200)/(1510+1520+1550)</a:t>
            </a:r>
            <a:endParaRPr lang="ru-RU" sz="36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259662"/>
          </a:xfrm>
        </p:spPr>
        <p:txBody>
          <a:bodyPr/>
          <a:lstStyle/>
          <a:p>
            <a:pPr algn="ctr">
              <a:buNone/>
            </a:pPr>
            <a:r>
              <a:rPr lang="ru-RU" sz="2000" b="1" dirty="0" smtClean="0"/>
              <a:t>Характеристика активов и пассивов организации по степени ликвидности</a:t>
            </a:r>
            <a:endParaRPr lang="ru-RU" sz="2000" dirty="0" smtClean="0"/>
          </a:p>
          <a:p>
            <a:pPr>
              <a:buNone/>
            </a:pPr>
            <a:endParaRPr lang="ru-RU" dirty="0"/>
          </a:p>
        </p:txBody>
      </p:sp>
      <p:pic>
        <p:nvPicPr>
          <p:cNvPr id="4" name="Рисунок 3"/>
          <p:cNvPicPr/>
          <p:nvPr/>
        </p:nvPicPr>
        <p:blipFill>
          <a:blip r:embed="rId2"/>
          <a:srcRect l="23217" t="29484" r="29792" b="8845"/>
          <a:stretch>
            <a:fillRect/>
          </a:stretch>
        </p:blipFill>
        <p:spPr bwMode="auto">
          <a:xfrm>
            <a:off x="285720" y="857232"/>
            <a:ext cx="850112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normAutofit/>
          </a:bodyPr>
          <a:lstStyle/>
          <a:p>
            <a:pPr>
              <a:buNone/>
            </a:pPr>
            <a:r>
              <a:rPr lang="ru-RU" dirty="0" smtClean="0">
                <a:latin typeface="Times New Roman" pitchFamily="18" charset="0"/>
                <a:cs typeface="Times New Roman" pitchFamily="18" charset="0"/>
              </a:rPr>
              <a:t>Реальную степень платежеспособности организации можно рассчитать на основе анализа ликвидности баланса. При этом используются следующие соотношения  в абсолютном выражении:</a:t>
            </a: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1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1</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2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2</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3</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4</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Обязательным условием абсолютной ликвидности баланса является выполнение первых трех неравенств.</a:t>
            </a:r>
          </a:p>
          <a:p>
            <a:pPr>
              <a:buNone/>
            </a:pPr>
            <a:r>
              <a:rPr lang="ru-RU" dirty="0" smtClean="0">
                <a:latin typeface="Times New Roman" pitchFamily="18" charset="0"/>
                <a:cs typeface="Times New Roman" pitchFamily="18" charset="0"/>
              </a:rPr>
              <a:t>Платежный излишек по первой и второй группам означает, что организация платежеспособна (</a:t>
            </a:r>
            <a:r>
              <a:rPr lang="ru-RU" dirty="0" err="1" smtClean="0">
                <a:latin typeface="Times New Roman" pitchFamily="18" charset="0"/>
                <a:cs typeface="Times New Roman" pitchFamily="18" charset="0"/>
              </a:rPr>
              <a:t>ликвидна</a:t>
            </a:r>
            <a:r>
              <a:rPr lang="ru-RU" dirty="0" smtClean="0">
                <a:latin typeface="Times New Roman" pitchFamily="18" charset="0"/>
                <a:cs typeface="Times New Roman" pitchFamily="18" charset="0"/>
              </a:rPr>
              <a:t>) в настоящий момент. Сравнение активов и пассивов третьей группы отражает перспективную ликвидность и является прогнозом платежеспособности организации.</a:t>
            </a:r>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2053</TotalTime>
  <Words>954</Words>
  <Application>Microsoft Office PowerPoint</Application>
  <PresentationFormat>Экран (4:3)</PresentationFormat>
  <Paragraphs>104</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Century Schoolbook</vt:lpstr>
      <vt:lpstr>Times New Roman</vt:lpstr>
      <vt:lpstr>Wingdings</vt:lpstr>
      <vt:lpstr>Wingdings 2</vt: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анализа финансовой отчётности организации</dc:title>
  <dc:creator>user</dc:creator>
  <cp:lastModifiedBy>Zverdvd.org</cp:lastModifiedBy>
  <cp:revision>67</cp:revision>
  <dcterms:created xsi:type="dcterms:W3CDTF">2016-08-16T07:34:05Z</dcterms:created>
  <dcterms:modified xsi:type="dcterms:W3CDTF">2021-10-03T08:08:27Z</dcterms:modified>
</cp:coreProperties>
</file>