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61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7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84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0D0D"/>
                </a:solidFill>
                <a:latin typeface="Calibri"/>
                <a:cs typeface="Calibri"/>
              </a:defRPr>
            </a:lvl1pPr>
          </a:lstStyle>
          <a:p>
            <a:pPr marL="13779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729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0D0D"/>
                </a:solidFill>
                <a:latin typeface="Calibri"/>
                <a:cs typeface="Calibri"/>
              </a:defRPr>
            </a:lvl1pPr>
          </a:lstStyle>
          <a:p>
            <a:pPr marL="13779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40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71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7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16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70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9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96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00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54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13779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5.png"/><Relationship Id="rId9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r="25075"/>
          <a:stretch/>
        </p:blipFill>
        <p:spPr>
          <a:xfrm>
            <a:off x="-23567" y="0"/>
            <a:ext cx="9167567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799" y="1338862"/>
            <a:ext cx="8253167" cy="2242537"/>
          </a:xfrm>
          <a:prstGeom prst="rect">
            <a:avLst/>
          </a:prstGeom>
        </p:spPr>
        <p:txBody>
          <a:bodyPr vert="horz" wrap="square" lIns="0" tIns="757809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05"/>
              </a:spcBef>
            </a:pPr>
            <a:r>
              <a:rPr b="1" i="1" spc="-1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</a:t>
            </a:r>
            <a:r>
              <a:rPr lang="ru-RU" b="1" i="1" spc="-1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7665">
              <a:lnSpc>
                <a:spcPct val="100000"/>
              </a:lnSpc>
            </a:pPr>
            <a:r>
              <a:rPr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b="1" i="1" spc="-6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7425344" y="6565404"/>
            <a:ext cx="9840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32" y="46521"/>
            <a:ext cx="1843835" cy="10374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274320"/>
            <a:ext cx="6539865" cy="1138555"/>
            <a:chOff x="556259" y="274320"/>
            <a:chExt cx="6539865" cy="1138555"/>
          </a:xfrm>
        </p:grpSpPr>
        <p:sp>
          <p:nvSpPr>
            <p:cNvPr id="3" name="object 3"/>
            <p:cNvSpPr/>
            <p:nvPr/>
          </p:nvSpPr>
          <p:spPr>
            <a:xfrm>
              <a:off x="562355" y="280416"/>
              <a:ext cx="6527800" cy="1126490"/>
            </a:xfrm>
            <a:custGeom>
              <a:avLst/>
              <a:gdLst/>
              <a:ahLst/>
              <a:cxnLst/>
              <a:rect l="l" t="t" r="r" b="b"/>
              <a:pathLst>
                <a:path w="6527800" h="1126490">
                  <a:moveTo>
                    <a:pt x="5964174" y="0"/>
                  </a:moveTo>
                  <a:lnTo>
                    <a:pt x="0" y="0"/>
                  </a:lnTo>
                  <a:lnTo>
                    <a:pt x="0" y="1126235"/>
                  </a:lnTo>
                  <a:lnTo>
                    <a:pt x="5964174" y="1126235"/>
                  </a:lnTo>
                  <a:lnTo>
                    <a:pt x="6527292" y="563117"/>
                  </a:lnTo>
                  <a:lnTo>
                    <a:pt x="5964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355" y="280416"/>
              <a:ext cx="6527800" cy="1126490"/>
            </a:xfrm>
            <a:custGeom>
              <a:avLst/>
              <a:gdLst/>
              <a:ahLst/>
              <a:cxnLst/>
              <a:rect l="l" t="t" r="r" b="b"/>
              <a:pathLst>
                <a:path w="6527800" h="1126490">
                  <a:moveTo>
                    <a:pt x="0" y="0"/>
                  </a:moveTo>
                  <a:lnTo>
                    <a:pt x="5964174" y="0"/>
                  </a:lnTo>
                  <a:lnTo>
                    <a:pt x="6527292" y="563117"/>
                  </a:lnTo>
                  <a:lnTo>
                    <a:pt x="5964174" y="1126235"/>
                  </a:lnTo>
                  <a:lnTo>
                    <a:pt x="0" y="1126235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7640" y="392429"/>
            <a:ext cx="52927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Функциональная</a:t>
            </a:r>
            <a:r>
              <a:rPr spc="-65" dirty="0"/>
              <a:t> </a:t>
            </a:r>
            <a:r>
              <a:rPr spc="-10" dirty="0" err="1"/>
              <a:t>организационная</a:t>
            </a:r>
            <a:r>
              <a:rPr spc="-10" dirty="0"/>
              <a:t> </a:t>
            </a:r>
            <a:r>
              <a:rPr spc="-10" dirty="0" err="1" smtClean="0"/>
              <a:t>структура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6" y="1929382"/>
            <a:ext cx="8450580" cy="49286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" y="2047125"/>
            <a:ext cx="7848600" cy="41568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964" y="6256019"/>
              <a:ext cx="618744" cy="6019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866" y="6296027"/>
              <a:ext cx="499192" cy="4857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68334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67584" y="368502"/>
            <a:ext cx="405130" cy="406400"/>
            <a:chOff x="8567584" y="368502"/>
            <a:chExt cx="405130" cy="4064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0759" y="371677"/>
              <a:ext cx="398730" cy="3996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70759" y="371677"/>
              <a:ext cx="398780" cy="400050"/>
            </a:xfrm>
            <a:custGeom>
              <a:avLst/>
              <a:gdLst/>
              <a:ahLst/>
              <a:cxnLst/>
              <a:rect l="l" t="t" r="r" b="b"/>
              <a:pathLst>
                <a:path w="398779" h="400050">
                  <a:moveTo>
                    <a:pt x="106896" y="377114"/>
                  </a:moveTo>
                  <a:lnTo>
                    <a:pt x="68842" y="351336"/>
                  </a:lnTo>
                  <a:lnTo>
                    <a:pt x="38618" y="318621"/>
                  </a:lnTo>
                  <a:lnTo>
                    <a:pt x="16732" y="280589"/>
                  </a:lnTo>
                  <a:lnTo>
                    <a:pt x="3691" y="238855"/>
                  </a:lnTo>
                  <a:lnTo>
                    <a:pt x="0" y="195037"/>
                  </a:lnTo>
                  <a:lnTo>
                    <a:pt x="6165" y="150753"/>
                  </a:lnTo>
                  <a:lnTo>
                    <a:pt x="22695" y="107620"/>
                  </a:lnTo>
                  <a:lnTo>
                    <a:pt x="48606" y="69403"/>
                  </a:lnTo>
                  <a:lnTo>
                    <a:pt x="81393" y="39021"/>
                  </a:lnTo>
                  <a:lnTo>
                    <a:pt x="119440" y="16986"/>
                  </a:lnTo>
                  <a:lnTo>
                    <a:pt x="161133" y="3809"/>
                  </a:lnTo>
                  <a:lnTo>
                    <a:pt x="204857" y="0"/>
                  </a:lnTo>
                  <a:lnTo>
                    <a:pt x="248996" y="6070"/>
                  </a:lnTo>
                  <a:lnTo>
                    <a:pt x="291935" y="22530"/>
                  </a:lnTo>
                  <a:lnTo>
                    <a:pt x="329983" y="48308"/>
                  </a:lnTo>
                  <a:lnTo>
                    <a:pt x="360188" y="81023"/>
                  </a:lnTo>
                  <a:lnTo>
                    <a:pt x="382049" y="119055"/>
                  </a:lnTo>
                  <a:lnTo>
                    <a:pt x="395064" y="160789"/>
                  </a:lnTo>
                  <a:lnTo>
                    <a:pt x="398730" y="204606"/>
                  </a:lnTo>
                  <a:lnTo>
                    <a:pt x="392546" y="248891"/>
                  </a:lnTo>
                  <a:lnTo>
                    <a:pt x="376009" y="292024"/>
                  </a:lnTo>
                  <a:lnTo>
                    <a:pt x="350145" y="330241"/>
                  </a:lnTo>
                  <a:lnTo>
                    <a:pt x="317392" y="360622"/>
                  </a:lnTo>
                  <a:lnTo>
                    <a:pt x="279367" y="382658"/>
                  </a:lnTo>
                  <a:lnTo>
                    <a:pt x="237688" y="395835"/>
                  </a:lnTo>
                  <a:lnTo>
                    <a:pt x="193971" y="399644"/>
                  </a:lnTo>
                  <a:lnTo>
                    <a:pt x="149835" y="393574"/>
                  </a:lnTo>
                  <a:lnTo>
                    <a:pt x="106896" y="37711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461126" y="887592"/>
            <a:ext cx="280035" cy="280670"/>
            <a:chOff x="8461126" y="887592"/>
            <a:chExt cx="280035" cy="28067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64301" y="890767"/>
              <a:ext cx="273547" cy="2742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64301" y="890767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19">
                  <a:moveTo>
                    <a:pt x="72511" y="260233"/>
                  </a:moveTo>
                  <a:lnTo>
                    <a:pt x="37104" y="233804"/>
                  </a:lnTo>
                  <a:lnTo>
                    <a:pt x="12608" y="198799"/>
                  </a:lnTo>
                  <a:lnTo>
                    <a:pt x="0" y="158314"/>
                  </a:lnTo>
                  <a:lnTo>
                    <a:pt x="253" y="115445"/>
                  </a:lnTo>
                  <a:lnTo>
                    <a:pt x="14345" y="73289"/>
                  </a:lnTo>
                  <a:lnTo>
                    <a:pt x="40869" y="37592"/>
                  </a:lnTo>
                  <a:lnTo>
                    <a:pt x="75872" y="12837"/>
                  </a:lnTo>
                  <a:lnTo>
                    <a:pt x="116283" y="0"/>
                  </a:lnTo>
                  <a:lnTo>
                    <a:pt x="159028" y="55"/>
                  </a:lnTo>
                  <a:lnTo>
                    <a:pt x="201035" y="13980"/>
                  </a:lnTo>
                  <a:lnTo>
                    <a:pt x="236443" y="40458"/>
                  </a:lnTo>
                  <a:lnTo>
                    <a:pt x="260939" y="75476"/>
                  </a:lnTo>
                  <a:lnTo>
                    <a:pt x="273547" y="115963"/>
                  </a:lnTo>
                  <a:lnTo>
                    <a:pt x="273293" y="158845"/>
                  </a:lnTo>
                  <a:lnTo>
                    <a:pt x="259201" y="201051"/>
                  </a:lnTo>
                  <a:lnTo>
                    <a:pt x="232678" y="236686"/>
                  </a:lnTo>
                  <a:lnTo>
                    <a:pt x="197674" y="261403"/>
                  </a:lnTo>
                  <a:lnTo>
                    <a:pt x="157264" y="274221"/>
                  </a:lnTo>
                  <a:lnTo>
                    <a:pt x="114519" y="274158"/>
                  </a:lnTo>
                  <a:lnTo>
                    <a:pt x="72511" y="260233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305300" y="633983"/>
            <a:ext cx="12700" cy="5542280"/>
          </a:xfrm>
          <a:custGeom>
            <a:avLst/>
            <a:gdLst/>
            <a:ahLst/>
            <a:cxnLst/>
            <a:rect l="l" t="t" r="r" b="b"/>
            <a:pathLst>
              <a:path w="12700" h="5542280">
                <a:moveTo>
                  <a:pt x="0" y="0"/>
                </a:moveTo>
                <a:lnTo>
                  <a:pt x="12700" y="5541962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06551" y="565404"/>
            <a:ext cx="2889885" cy="471170"/>
            <a:chOff x="606551" y="565404"/>
            <a:chExt cx="2889885" cy="47117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551" y="565404"/>
              <a:ext cx="2889504" cy="4709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232" y="603250"/>
              <a:ext cx="2813723" cy="39522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850891" y="605027"/>
            <a:ext cx="2202180" cy="445134"/>
            <a:chOff x="4850891" y="605027"/>
            <a:chExt cx="2202180" cy="445134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0891" y="605027"/>
              <a:ext cx="2202180" cy="4450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9245" y="643127"/>
              <a:ext cx="2125980" cy="36944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-6095" y="1133855"/>
            <a:ext cx="4218940" cy="5504815"/>
            <a:chOff x="-6095" y="1133855"/>
            <a:chExt cx="4218940" cy="5504815"/>
          </a:xfrm>
        </p:grpSpPr>
        <p:sp>
          <p:nvSpPr>
            <p:cNvPr id="21" name="object 21"/>
            <p:cNvSpPr/>
            <p:nvPr/>
          </p:nvSpPr>
          <p:spPr>
            <a:xfrm>
              <a:off x="0" y="1139951"/>
              <a:ext cx="4206240" cy="5492750"/>
            </a:xfrm>
            <a:custGeom>
              <a:avLst/>
              <a:gdLst/>
              <a:ahLst/>
              <a:cxnLst/>
              <a:rect l="l" t="t" r="r" b="b"/>
              <a:pathLst>
                <a:path w="4206240" h="5492750">
                  <a:moveTo>
                    <a:pt x="4206240" y="0"/>
                  </a:moveTo>
                  <a:lnTo>
                    <a:pt x="0" y="0"/>
                  </a:lnTo>
                  <a:lnTo>
                    <a:pt x="0" y="5492496"/>
                  </a:lnTo>
                  <a:lnTo>
                    <a:pt x="4206240" y="5492496"/>
                  </a:lnTo>
                  <a:lnTo>
                    <a:pt x="420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139951"/>
              <a:ext cx="4206240" cy="5492750"/>
            </a:xfrm>
            <a:custGeom>
              <a:avLst/>
              <a:gdLst/>
              <a:ahLst/>
              <a:cxnLst/>
              <a:rect l="l" t="t" r="r" b="b"/>
              <a:pathLst>
                <a:path w="4206240" h="5492750">
                  <a:moveTo>
                    <a:pt x="0" y="5492496"/>
                  </a:moveTo>
                  <a:lnTo>
                    <a:pt x="4206240" y="5492496"/>
                  </a:lnTo>
                  <a:lnTo>
                    <a:pt x="4206240" y="0"/>
                  </a:lnTo>
                  <a:lnTo>
                    <a:pt x="0" y="0"/>
                  </a:lnTo>
                  <a:lnTo>
                    <a:pt x="0" y="5492496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739" y="1116837"/>
            <a:ext cx="4034790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3740" indent="233679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46379" algn="l"/>
              </a:tabLst>
            </a:pPr>
            <a:r>
              <a:rPr sz="1800" dirty="0">
                <a:latin typeface="Times New Roman"/>
                <a:cs typeface="Times New Roman"/>
              </a:rPr>
              <a:t>Централизованный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за </a:t>
            </a:r>
            <a:r>
              <a:rPr sz="1800" dirty="0">
                <a:latin typeface="Times New Roman"/>
                <a:cs typeface="Times New Roman"/>
              </a:rPr>
              <a:t>достижением</a:t>
            </a:r>
            <a:r>
              <a:rPr sz="1800" spc="-10" dirty="0">
                <a:latin typeface="Times New Roman"/>
                <a:cs typeface="Times New Roman"/>
              </a:rPr>
              <a:t> результатов</a:t>
            </a:r>
            <a:endParaRPr sz="1800">
              <a:latin typeface="Times New Roman"/>
              <a:cs typeface="Times New Roman"/>
            </a:endParaRPr>
          </a:p>
          <a:p>
            <a:pPr marL="12700" marR="1205865" indent="238125">
              <a:lnSpc>
                <a:spcPts val="3240"/>
              </a:lnSpc>
              <a:spcBef>
                <a:spcPts val="285"/>
              </a:spcBef>
              <a:buFont typeface="Wingdings"/>
              <a:buChar char=""/>
              <a:tabLst>
                <a:tab pos="250825" algn="l"/>
              </a:tabLst>
            </a:pPr>
            <a:r>
              <a:rPr sz="1800" dirty="0">
                <a:latin typeface="Times New Roman"/>
                <a:cs typeface="Times New Roman"/>
              </a:rPr>
              <a:t>сокращение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числа</a:t>
            </a:r>
            <a:r>
              <a:rPr sz="1800" spc="-10" dirty="0">
                <a:latin typeface="Times New Roman"/>
                <a:cs typeface="Times New Roman"/>
              </a:rPr>
              <a:t> звеньев согласования;</a:t>
            </a:r>
            <a:endParaRPr sz="180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795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уменьшение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дублирования;</a:t>
            </a:r>
            <a:endParaRPr sz="180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стандартизация,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формализация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программирование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явлений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процессов;</a:t>
            </a:r>
            <a:endParaRPr sz="1800">
              <a:latin typeface="Times New Roman"/>
              <a:cs typeface="Times New Roman"/>
            </a:endParaRPr>
          </a:p>
          <a:p>
            <a:pPr marL="12700" marR="403860" indent="182245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укрепление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вертикальных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связей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усиление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контроля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деятельностью </a:t>
            </a:r>
            <a:r>
              <a:rPr sz="1800" dirty="0">
                <a:latin typeface="Times New Roman"/>
                <a:cs typeface="Times New Roman"/>
              </a:rPr>
              <a:t>нижестоящих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уровней;</a:t>
            </a:r>
            <a:endParaRPr sz="1800">
              <a:latin typeface="Times New Roman"/>
              <a:cs typeface="Times New Roman"/>
            </a:endParaRPr>
          </a:p>
          <a:p>
            <a:pPr marL="194945" indent="-182245" algn="just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высокая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компетентность</a:t>
            </a:r>
            <a:endParaRPr sz="1800">
              <a:latin typeface="Times New Roman"/>
              <a:cs typeface="Times New Roman"/>
            </a:endParaRPr>
          </a:p>
          <a:p>
            <a:pPr marL="12700" marR="652145" algn="just">
              <a:lnSpc>
                <a:spcPct val="150000"/>
              </a:lnSpc>
            </a:pPr>
            <a:r>
              <a:rPr sz="1800" dirty="0">
                <a:latin typeface="Times New Roman"/>
                <a:cs typeface="Times New Roman"/>
              </a:rPr>
              <a:t>специалистов,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отвечающих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за </a:t>
            </a:r>
            <a:r>
              <a:rPr sz="1800" dirty="0">
                <a:latin typeface="Times New Roman"/>
                <a:cs typeface="Times New Roman"/>
              </a:rPr>
              <a:t>выполнение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конкретных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функций.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11040" y="1115567"/>
            <a:ext cx="4147185" cy="5507990"/>
            <a:chOff x="4511040" y="1115567"/>
            <a:chExt cx="4147185" cy="5507990"/>
          </a:xfrm>
        </p:grpSpPr>
        <p:sp>
          <p:nvSpPr>
            <p:cNvPr id="25" name="object 25"/>
            <p:cNvSpPr/>
            <p:nvPr/>
          </p:nvSpPr>
          <p:spPr>
            <a:xfrm>
              <a:off x="4517136" y="1121663"/>
              <a:ext cx="4135120" cy="5495925"/>
            </a:xfrm>
            <a:custGeom>
              <a:avLst/>
              <a:gdLst/>
              <a:ahLst/>
              <a:cxnLst/>
              <a:rect l="l" t="t" r="r" b="b"/>
              <a:pathLst>
                <a:path w="4135120" h="5495925">
                  <a:moveTo>
                    <a:pt x="4134612" y="0"/>
                  </a:moveTo>
                  <a:lnTo>
                    <a:pt x="0" y="0"/>
                  </a:lnTo>
                  <a:lnTo>
                    <a:pt x="0" y="5495544"/>
                  </a:lnTo>
                  <a:lnTo>
                    <a:pt x="4134612" y="5495544"/>
                  </a:lnTo>
                  <a:lnTo>
                    <a:pt x="4134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17136" y="1121663"/>
              <a:ext cx="4135120" cy="5495925"/>
            </a:xfrm>
            <a:custGeom>
              <a:avLst/>
              <a:gdLst/>
              <a:ahLst/>
              <a:cxnLst/>
              <a:rect l="l" t="t" r="r" b="b"/>
              <a:pathLst>
                <a:path w="4135120" h="5495925">
                  <a:moveTo>
                    <a:pt x="0" y="5495544"/>
                  </a:moveTo>
                  <a:lnTo>
                    <a:pt x="4134612" y="5495544"/>
                  </a:lnTo>
                  <a:lnTo>
                    <a:pt x="4134612" y="0"/>
                  </a:lnTo>
                  <a:lnTo>
                    <a:pt x="0" y="0"/>
                  </a:lnTo>
                  <a:lnTo>
                    <a:pt x="0" y="549554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95876" y="1098804"/>
            <a:ext cx="3896995" cy="537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7390" indent="233679">
              <a:lnSpc>
                <a:spcPct val="150100"/>
              </a:lnSpc>
              <a:spcBef>
                <a:spcPts val="100"/>
              </a:spcBef>
              <a:buFont typeface="Wingdings"/>
              <a:buChar char=""/>
              <a:tabLst>
                <a:tab pos="246379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неоднозначное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распределение ответственности;</a:t>
            </a:r>
            <a:endParaRPr sz="180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spc="-10" dirty="0">
                <a:latin typeface="Times New Roman"/>
                <a:cs typeface="Times New Roman"/>
              </a:rPr>
              <a:t>затрудненная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коммуникация;</a:t>
            </a:r>
            <a:endParaRPr sz="1800">
              <a:latin typeface="Times New Roman"/>
              <a:cs typeface="Times New Roman"/>
            </a:endParaRPr>
          </a:p>
          <a:p>
            <a:pPr marL="12700" marR="548640" indent="182245">
              <a:lnSpc>
                <a:spcPts val="3240"/>
              </a:lnSpc>
              <a:spcBef>
                <a:spcPts val="285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длительная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процедура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принятия решений;</a:t>
            </a:r>
            <a:endParaRPr sz="1800">
              <a:latin typeface="Times New Roman"/>
              <a:cs typeface="Times New Roman"/>
            </a:endParaRPr>
          </a:p>
          <a:p>
            <a:pPr marL="12700" marR="318135" indent="182245">
              <a:lnSpc>
                <a:spcPts val="3240"/>
              </a:lnSpc>
              <a:spcBef>
                <a:spcPts val="5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Излишняя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специализация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узость управленческого мышления;</a:t>
            </a:r>
            <a:endParaRPr sz="1800">
              <a:latin typeface="Times New Roman"/>
              <a:cs typeface="Times New Roman"/>
            </a:endParaRPr>
          </a:p>
          <a:p>
            <a:pPr marL="12700" marR="90170" indent="182245">
              <a:lnSpc>
                <a:spcPts val="3240"/>
              </a:lnSpc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Большая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вероятность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возникновения конкуренции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конфликтов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между </a:t>
            </a:r>
            <a:r>
              <a:rPr sz="1800" dirty="0">
                <a:latin typeface="Times New Roman"/>
                <a:cs typeface="Times New Roman"/>
              </a:rPr>
              <a:t>функциональными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подразделениями</a:t>
            </a:r>
            <a:endParaRPr sz="1800">
              <a:latin typeface="Times New Roman"/>
              <a:cs typeface="Times New Roman"/>
            </a:endParaRPr>
          </a:p>
          <a:p>
            <a:pPr marL="12700" marR="5080" indent="238125">
              <a:lnSpc>
                <a:spcPts val="3240"/>
              </a:lnSpc>
              <a:buFont typeface="Wingdings"/>
              <a:buChar char=""/>
              <a:tabLst>
                <a:tab pos="250825" algn="l"/>
              </a:tabLst>
            </a:pPr>
            <a:r>
              <a:rPr sz="1800" spc="-20" dirty="0">
                <a:latin typeface="Times New Roman"/>
                <a:cs typeface="Times New Roman"/>
              </a:rPr>
              <a:t>Узкофункциональная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специализация, </a:t>
            </a:r>
            <a:r>
              <a:rPr sz="1800" dirty="0">
                <a:latin typeface="Times New Roman"/>
                <a:cs typeface="Times New Roman"/>
              </a:rPr>
              <a:t>препятствующая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инновационной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1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964" y="6256019"/>
              <a:ext cx="618744" cy="6019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866" y="6296027"/>
              <a:ext cx="499192" cy="4857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55634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6259" y="274320"/>
            <a:ext cx="8416925" cy="1233170"/>
            <a:chOff x="556259" y="274320"/>
            <a:chExt cx="8416925" cy="123317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0759" y="371677"/>
              <a:ext cx="398730" cy="3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70759" y="371677"/>
              <a:ext cx="398780" cy="400050"/>
            </a:xfrm>
            <a:custGeom>
              <a:avLst/>
              <a:gdLst/>
              <a:ahLst/>
              <a:cxnLst/>
              <a:rect l="l" t="t" r="r" b="b"/>
              <a:pathLst>
                <a:path w="398779" h="400050">
                  <a:moveTo>
                    <a:pt x="106896" y="377114"/>
                  </a:moveTo>
                  <a:lnTo>
                    <a:pt x="68842" y="351336"/>
                  </a:lnTo>
                  <a:lnTo>
                    <a:pt x="38618" y="318621"/>
                  </a:lnTo>
                  <a:lnTo>
                    <a:pt x="16732" y="280589"/>
                  </a:lnTo>
                  <a:lnTo>
                    <a:pt x="3691" y="238855"/>
                  </a:lnTo>
                  <a:lnTo>
                    <a:pt x="0" y="195037"/>
                  </a:lnTo>
                  <a:lnTo>
                    <a:pt x="6165" y="150753"/>
                  </a:lnTo>
                  <a:lnTo>
                    <a:pt x="22695" y="107620"/>
                  </a:lnTo>
                  <a:lnTo>
                    <a:pt x="48606" y="69403"/>
                  </a:lnTo>
                  <a:lnTo>
                    <a:pt x="81393" y="39021"/>
                  </a:lnTo>
                  <a:lnTo>
                    <a:pt x="119440" y="16986"/>
                  </a:lnTo>
                  <a:lnTo>
                    <a:pt x="161133" y="3809"/>
                  </a:lnTo>
                  <a:lnTo>
                    <a:pt x="204857" y="0"/>
                  </a:lnTo>
                  <a:lnTo>
                    <a:pt x="248996" y="6070"/>
                  </a:lnTo>
                  <a:lnTo>
                    <a:pt x="291935" y="22530"/>
                  </a:lnTo>
                  <a:lnTo>
                    <a:pt x="329983" y="48308"/>
                  </a:lnTo>
                  <a:lnTo>
                    <a:pt x="360188" y="81023"/>
                  </a:lnTo>
                  <a:lnTo>
                    <a:pt x="382049" y="119055"/>
                  </a:lnTo>
                  <a:lnTo>
                    <a:pt x="395064" y="160789"/>
                  </a:lnTo>
                  <a:lnTo>
                    <a:pt x="398730" y="204606"/>
                  </a:lnTo>
                  <a:lnTo>
                    <a:pt x="392546" y="248891"/>
                  </a:lnTo>
                  <a:lnTo>
                    <a:pt x="376009" y="292024"/>
                  </a:lnTo>
                  <a:lnTo>
                    <a:pt x="350145" y="330241"/>
                  </a:lnTo>
                  <a:lnTo>
                    <a:pt x="317392" y="360622"/>
                  </a:lnTo>
                  <a:lnTo>
                    <a:pt x="279367" y="382658"/>
                  </a:lnTo>
                  <a:lnTo>
                    <a:pt x="237688" y="395835"/>
                  </a:lnTo>
                  <a:lnTo>
                    <a:pt x="193971" y="399644"/>
                  </a:lnTo>
                  <a:lnTo>
                    <a:pt x="149835" y="393574"/>
                  </a:lnTo>
                  <a:lnTo>
                    <a:pt x="106896" y="37711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64301" y="890767"/>
              <a:ext cx="273547" cy="27422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464301" y="890767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19">
                  <a:moveTo>
                    <a:pt x="72511" y="260233"/>
                  </a:moveTo>
                  <a:lnTo>
                    <a:pt x="37104" y="233804"/>
                  </a:lnTo>
                  <a:lnTo>
                    <a:pt x="12608" y="198799"/>
                  </a:lnTo>
                  <a:lnTo>
                    <a:pt x="0" y="158314"/>
                  </a:lnTo>
                  <a:lnTo>
                    <a:pt x="253" y="115445"/>
                  </a:lnTo>
                  <a:lnTo>
                    <a:pt x="14345" y="73289"/>
                  </a:lnTo>
                  <a:lnTo>
                    <a:pt x="40869" y="37592"/>
                  </a:lnTo>
                  <a:lnTo>
                    <a:pt x="75872" y="12837"/>
                  </a:lnTo>
                  <a:lnTo>
                    <a:pt x="116283" y="0"/>
                  </a:lnTo>
                  <a:lnTo>
                    <a:pt x="159028" y="55"/>
                  </a:lnTo>
                  <a:lnTo>
                    <a:pt x="201035" y="13980"/>
                  </a:lnTo>
                  <a:lnTo>
                    <a:pt x="236443" y="40458"/>
                  </a:lnTo>
                  <a:lnTo>
                    <a:pt x="260939" y="75476"/>
                  </a:lnTo>
                  <a:lnTo>
                    <a:pt x="273547" y="115963"/>
                  </a:lnTo>
                  <a:lnTo>
                    <a:pt x="273293" y="158845"/>
                  </a:lnTo>
                  <a:lnTo>
                    <a:pt x="259201" y="201051"/>
                  </a:lnTo>
                  <a:lnTo>
                    <a:pt x="232678" y="236686"/>
                  </a:lnTo>
                  <a:lnTo>
                    <a:pt x="197674" y="261403"/>
                  </a:lnTo>
                  <a:lnTo>
                    <a:pt x="157264" y="274221"/>
                  </a:lnTo>
                  <a:lnTo>
                    <a:pt x="114519" y="274158"/>
                  </a:lnTo>
                  <a:lnTo>
                    <a:pt x="72511" y="260233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62355" y="280416"/>
              <a:ext cx="8060690" cy="1126490"/>
            </a:xfrm>
            <a:custGeom>
              <a:avLst/>
              <a:gdLst/>
              <a:ahLst/>
              <a:cxnLst/>
              <a:rect l="l" t="t" r="r" b="b"/>
              <a:pathLst>
                <a:path w="8060690" h="1126490">
                  <a:moveTo>
                    <a:pt x="7497318" y="0"/>
                  </a:moveTo>
                  <a:lnTo>
                    <a:pt x="0" y="0"/>
                  </a:lnTo>
                  <a:lnTo>
                    <a:pt x="0" y="1126235"/>
                  </a:lnTo>
                  <a:lnTo>
                    <a:pt x="7497318" y="1126235"/>
                  </a:lnTo>
                  <a:lnTo>
                    <a:pt x="8060436" y="563117"/>
                  </a:lnTo>
                  <a:lnTo>
                    <a:pt x="7497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355" y="280416"/>
              <a:ext cx="8060690" cy="1126490"/>
            </a:xfrm>
            <a:custGeom>
              <a:avLst/>
              <a:gdLst/>
              <a:ahLst/>
              <a:cxnLst/>
              <a:rect l="l" t="t" r="r" b="b"/>
              <a:pathLst>
                <a:path w="8060690" h="1126490">
                  <a:moveTo>
                    <a:pt x="0" y="0"/>
                  </a:moveTo>
                  <a:lnTo>
                    <a:pt x="7497318" y="0"/>
                  </a:lnTo>
                  <a:lnTo>
                    <a:pt x="8060436" y="563117"/>
                  </a:lnTo>
                  <a:lnTo>
                    <a:pt x="7497318" y="1126235"/>
                  </a:lnTo>
                  <a:lnTo>
                    <a:pt x="0" y="1126235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98475" y="225552"/>
            <a:ext cx="7993380" cy="1042464"/>
          </a:xfrm>
          <a:prstGeom prst="rect">
            <a:avLst/>
          </a:prstGeom>
        </p:spPr>
        <p:txBody>
          <a:bodyPr vert="horz" wrap="square" lIns="0" tIns="178942" rIns="0" bIns="0" rtlCol="0">
            <a:spAutoFit/>
          </a:bodyPr>
          <a:lstStyle/>
          <a:p>
            <a:pPr marL="1571625" marR="5080" indent="-853440">
              <a:lnSpc>
                <a:spcPct val="100000"/>
              </a:lnSpc>
              <a:spcBef>
                <a:spcPts val="95"/>
              </a:spcBef>
            </a:pPr>
            <a:r>
              <a:rPr spc="-20" dirty="0" err="1"/>
              <a:t>Линейно-</a:t>
            </a:r>
            <a:r>
              <a:rPr spc="-10" dirty="0" err="1"/>
              <a:t>функциональная</a:t>
            </a:r>
            <a:r>
              <a:rPr spc="-75" dirty="0"/>
              <a:t> </a:t>
            </a:r>
            <a:r>
              <a:rPr spc="-10" dirty="0" err="1" smtClean="0"/>
              <a:t>организационная</a:t>
            </a:r>
            <a:r>
              <a:rPr lang="ru-RU" spc="-10" dirty="0"/>
              <a:t> </a:t>
            </a:r>
            <a:r>
              <a:rPr spc="-10" dirty="0" err="1" smtClean="0"/>
              <a:t>структура</a:t>
            </a:r>
            <a:endParaRPr spc="-1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8432"/>
            <a:ext cx="6196217" cy="49512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0352" y="1286767"/>
            <a:ext cx="4642485" cy="5202555"/>
            <a:chOff x="4340352" y="1286767"/>
            <a:chExt cx="4642485" cy="5202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650" y="1289942"/>
              <a:ext cx="210050" cy="214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75" y="1286767"/>
              <a:ext cx="216400" cy="220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46448" y="1405128"/>
              <a:ext cx="4630420" cy="5078095"/>
            </a:xfrm>
            <a:custGeom>
              <a:avLst/>
              <a:gdLst/>
              <a:ahLst/>
              <a:cxnLst/>
              <a:rect l="l" t="t" r="r" b="b"/>
              <a:pathLst>
                <a:path w="4630420" h="5078095">
                  <a:moveTo>
                    <a:pt x="4629911" y="0"/>
                  </a:moveTo>
                  <a:lnTo>
                    <a:pt x="0" y="0"/>
                  </a:lnTo>
                  <a:lnTo>
                    <a:pt x="0" y="5077968"/>
                  </a:lnTo>
                  <a:lnTo>
                    <a:pt x="4629911" y="5077968"/>
                  </a:lnTo>
                  <a:lnTo>
                    <a:pt x="4629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6448" y="1405128"/>
              <a:ext cx="4630420" cy="5078095"/>
            </a:xfrm>
            <a:custGeom>
              <a:avLst/>
              <a:gdLst/>
              <a:ahLst/>
              <a:cxnLst/>
              <a:rect l="l" t="t" r="r" b="b"/>
              <a:pathLst>
                <a:path w="4630420" h="5078095">
                  <a:moveTo>
                    <a:pt x="0" y="5077968"/>
                  </a:moveTo>
                  <a:lnTo>
                    <a:pt x="4629911" y="5077968"/>
                  </a:lnTo>
                  <a:lnTo>
                    <a:pt x="4629911" y="0"/>
                  </a:lnTo>
                  <a:lnTo>
                    <a:pt x="0" y="0"/>
                  </a:lnTo>
                  <a:lnTo>
                    <a:pt x="0" y="5077968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233671" y="633983"/>
            <a:ext cx="14604" cy="5542280"/>
          </a:xfrm>
          <a:custGeom>
            <a:avLst/>
            <a:gdLst/>
            <a:ahLst/>
            <a:cxnLst/>
            <a:rect l="l" t="t" r="r" b="b"/>
            <a:pathLst>
              <a:path w="14604" h="5542280">
                <a:moveTo>
                  <a:pt x="0" y="0"/>
                </a:moveTo>
                <a:lnTo>
                  <a:pt x="14224" y="5541962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6551" y="565404"/>
            <a:ext cx="2889885" cy="471170"/>
            <a:chOff x="606551" y="565404"/>
            <a:chExt cx="2889885" cy="4711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" y="565404"/>
              <a:ext cx="2889504" cy="4709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232" y="603250"/>
              <a:ext cx="2813723" cy="39522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850891" y="605027"/>
            <a:ext cx="2202180" cy="445134"/>
            <a:chOff x="4850891" y="605027"/>
            <a:chExt cx="2202180" cy="445134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0891" y="605027"/>
              <a:ext cx="2202180" cy="445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9245" y="643127"/>
              <a:ext cx="2125980" cy="36944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73020" y="1216215"/>
            <a:ext cx="3825240" cy="5455920"/>
            <a:chOff x="260604" y="1386838"/>
            <a:chExt cx="3825240" cy="5455920"/>
          </a:xfrm>
        </p:grpSpPr>
        <p:sp>
          <p:nvSpPr>
            <p:cNvPr id="15" name="object 15"/>
            <p:cNvSpPr/>
            <p:nvPr/>
          </p:nvSpPr>
          <p:spPr>
            <a:xfrm>
              <a:off x="266700" y="1392934"/>
              <a:ext cx="3813175" cy="5443855"/>
            </a:xfrm>
            <a:custGeom>
              <a:avLst/>
              <a:gdLst/>
              <a:ahLst/>
              <a:cxnLst/>
              <a:rect l="l" t="t" r="r" b="b"/>
              <a:pathLst>
                <a:path w="3813175" h="5443855">
                  <a:moveTo>
                    <a:pt x="3813048" y="0"/>
                  </a:moveTo>
                  <a:lnTo>
                    <a:pt x="0" y="0"/>
                  </a:lnTo>
                  <a:lnTo>
                    <a:pt x="0" y="5443728"/>
                  </a:lnTo>
                  <a:lnTo>
                    <a:pt x="3813048" y="5443728"/>
                  </a:lnTo>
                  <a:lnTo>
                    <a:pt x="381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700" y="1392934"/>
              <a:ext cx="3813175" cy="5443855"/>
            </a:xfrm>
            <a:custGeom>
              <a:avLst/>
              <a:gdLst/>
              <a:ahLst/>
              <a:cxnLst/>
              <a:rect l="l" t="t" r="r" b="b"/>
              <a:pathLst>
                <a:path w="3813175" h="5443855">
                  <a:moveTo>
                    <a:pt x="0" y="5443728"/>
                  </a:moveTo>
                  <a:lnTo>
                    <a:pt x="3813048" y="5443728"/>
                  </a:lnTo>
                  <a:lnTo>
                    <a:pt x="3813048" y="0"/>
                  </a:lnTo>
                  <a:lnTo>
                    <a:pt x="0" y="0"/>
                  </a:lnTo>
                  <a:lnTo>
                    <a:pt x="0" y="5443728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9120" y="1286767"/>
            <a:ext cx="3620135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679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46379" algn="l"/>
              </a:tabLst>
            </a:pPr>
            <a:r>
              <a:rPr sz="1800" dirty="0">
                <a:latin typeface="Times New Roman"/>
                <a:cs typeface="Times New Roman"/>
              </a:rPr>
              <a:t>высокая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эффективность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при </a:t>
            </a:r>
            <a:r>
              <a:rPr sz="1800" dirty="0">
                <a:latin typeface="Times New Roman"/>
                <a:cs typeface="Times New Roman"/>
              </a:rPr>
              <a:t>небольшом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разнообразии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продукции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рынков;</a:t>
            </a:r>
            <a:endParaRPr sz="1800" dirty="0">
              <a:latin typeface="Times New Roman"/>
              <a:cs typeface="Times New Roman"/>
            </a:endParaRPr>
          </a:p>
          <a:p>
            <a:pPr marL="12700" marR="586740" indent="182245">
              <a:lnSpc>
                <a:spcPct val="150000"/>
              </a:lnSpc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централизованный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контроль, </a:t>
            </a:r>
            <a:r>
              <a:rPr sz="1800" dirty="0">
                <a:latin typeface="Times New Roman"/>
                <a:cs typeface="Times New Roman"/>
              </a:rPr>
              <a:t>обеспечивающий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единство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решении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задач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организации;</a:t>
            </a:r>
            <a:endParaRPr sz="1800" dirty="0">
              <a:latin typeface="Times New Roman"/>
              <a:cs typeface="Times New Roman"/>
            </a:endParaRPr>
          </a:p>
          <a:p>
            <a:pPr marL="12700" marR="107950" indent="182245">
              <a:lnSpc>
                <a:spcPct val="150000"/>
              </a:lnSpc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функциональная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специализация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опыт;</a:t>
            </a:r>
            <a:endParaRPr sz="1800" dirty="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высокий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уровень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использования</a:t>
            </a:r>
            <a:endParaRPr sz="1800" dirty="0">
              <a:latin typeface="Times New Roman"/>
              <a:cs typeface="Times New Roman"/>
            </a:endParaRPr>
          </a:p>
          <a:p>
            <a:pPr marL="12700" marR="911225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потенциала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специалиста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spc="-10" dirty="0">
                <a:latin typeface="Times New Roman"/>
                <a:cs typeface="Times New Roman"/>
              </a:rPr>
              <a:t>функциям;</a:t>
            </a:r>
            <a:endParaRPr sz="1800" dirty="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spc="-10" dirty="0">
                <a:latin typeface="Times New Roman"/>
                <a:cs typeface="Times New Roman"/>
              </a:rPr>
              <a:t>экономичность,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достигаемая </a:t>
            </a:r>
            <a:r>
              <a:rPr sz="1800" spc="-25" dirty="0">
                <a:latin typeface="Times New Roman"/>
                <a:cs typeface="Times New Roman"/>
              </a:rPr>
              <a:t>за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счет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однородности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рынков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26077" y="1382013"/>
            <a:ext cx="4164965" cy="5363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3679">
              <a:lnSpc>
                <a:spcPct val="15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dirty="0">
                <a:latin typeface="Times New Roman"/>
                <a:cs typeface="Times New Roman"/>
              </a:rPr>
              <a:t>проблемы межфункциональной координации;</a:t>
            </a:r>
          </a:p>
          <a:p>
            <a:pPr marL="12700" marR="5080" indent="233679">
              <a:lnSpc>
                <a:spcPct val="15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dirty="0">
                <a:latin typeface="Times New Roman"/>
                <a:cs typeface="Times New Roman"/>
              </a:rPr>
              <a:t>опасность конфликтов линейных и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46379" algn="l"/>
              </a:tabLst>
            </a:pPr>
            <a:r>
              <a:rPr dirty="0">
                <a:latin typeface="Times New Roman"/>
                <a:cs typeface="Times New Roman"/>
              </a:rPr>
              <a:t>функциональных структур</a:t>
            </a:r>
          </a:p>
          <a:p>
            <a:pPr marL="12700" marR="5080" indent="233679">
              <a:lnSpc>
                <a:spcPct val="15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dirty="0">
                <a:latin typeface="Times New Roman"/>
                <a:cs typeface="Times New Roman"/>
              </a:rPr>
              <a:t>ответственность за общие результаты работы только на высшем уровне;</a:t>
            </a:r>
          </a:p>
          <a:p>
            <a:pPr marL="12700" marR="5080" indent="233679">
              <a:lnSpc>
                <a:spcPct val="15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dirty="0">
                <a:latin typeface="Times New Roman"/>
                <a:cs typeface="Times New Roman"/>
              </a:rPr>
              <a:t>недостаточная реакция на изменение рынка;</a:t>
            </a:r>
          </a:p>
          <a:p>
            <a:pPr marL="12700" marR="5080" indent="233679">
              <a:lnSpc>
                <a:spcPct val="15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dirty="0" err="1">
                <a:latin typeface="Times New Roman"/>
                <a:cs typeface="Times New Roman"/>
              </a:rPr>
              <a:t>ограниченные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масштабы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предпринимательства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dirty="0">
                <a:latin typeface="Times New Roman"/>
                <a:cs typeface="Times New Roman"/>
              </a:rPr>
              <a:t>инноваций;</a:t>
            </a:r>
          </a:p>
          <a:p>
            <a:pPr marL="12700" marR="5080" indent="233679">
              <a:lnSpc>
                <a:spcPct val="15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246379" algn="l"/>
              </a:tabLst>
            </a:pPr>
            <a:r>
              <a:rPr dirty="0">
                <a:latin typeface="Times New Roman"/>
                <a:cs typeface="Times New Roman"/>
              </a:rPr>
              <a:t>увеличение времени принятия решений из-за необходимости согласований.</a:t>
            </a:r>
          </a:p>
          <a:p>
            <a:pPr marR="158750" algn="r">
              <a:lnSpc>
                <a:spcPct val="100000"/>
              </a:lnSpc>
              <a:spcBef>
                <a:spcPts val="840"/>
              </a:spcBef>
            </a:pPr>
            <a:r>
              <a:rPr sz="1200" spc="-25" dirty="0">
                <a:solidFill>
                  <a:srgbClr val="0D0D0D"/>
                </a:solidFill>
                <a:latin typeface="Calibri"/>
                <a:cs typeface="Calibri"/>
              </a:rPr>
              <a:t>14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274320"/>
            <a:ext cx="8072755" cy="1138555"/>
            <a:chOff x="556259" y="274320"/>
            <a:chExt cx="8072755" cy="1138555"/>
          </a:xfrm>
        </p:grpSpPr>
        <p:sp>
          <p:nvSpPr>
            <p:cNvPr id="3" name="object 3"/>
            <p:cNvSpPr/>
            <p:nvPr/>
          </p:nvSpPr>
          <p:spPr>
            <a:xfrm>
              <a:off x="562355" y="280416"/>
              <a:ext cx="8060690" cy="1126490"/>
            </a:xfrm>
            <a:custGeom>
              <a:avLst/>
              <a:gdLst/>
              <a:ahLst/>
              <a:cxnLst/>
              <a:rect l="l" t="t" r="r" b="b"/>
              <a:pathLst>
                <a:path w="8060690" h="1126490">
                  <a:moveTo>
                    <a:pt x="7497318" y="0"/>
                  </a:moveTo>
                  <a:lnTo>
                    <a:pt x="0" y="0"/>
                  </a:lnTo>
                  <a:lnTo>
                    <a:pt x="0" y="1126235"/>
                  </a:lnTo>
                  <a:lnTo>
                    <a:pt x="7497318" y="1126235"/>
                  </a:lnTo>
                  <a:lnTo>
                    <a:pt x="8060436" y="563117"/>
                  </a:lnTo>
                  <a:lnTo>
                    <a:pt x="7497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355" y="280416"/>
              <a:ext cx="8060690" cy="1126490"/>
            </a:xfrm>
            <a:custGeom>
              <a:avLst/>
              <a:gdLst/>
              <a:ahLst/>
              <a:cxnLst/>
              <a:rect l="l" t="t" r="r" b="b"/>
              <a:pathLst>
                <a:path w="8060690" h="1126490">
                  <a:moveTo>
                    <a:pt x="0" y="0"/>
                  </a:moveTo>
                  <a:lnTo>
                    <a:pt x="7497318" y="0"/>
                  </a:lnTo>
                  <a:lnTo>
                    <a:pt x="8060436" y="563117"/>
                  </a:lnTo>
                  <a:lnTo>
                    <a:pt x="7497318" y="1126235"/>
                  </a:lnTo>
                  <a:lnTo>
                    <a:pt x="0" y="1126235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475" y="225552"/>
            <a:ext cx="7993380" cy="611577"/>
          </a:xfrm>
          <a:prstGeom prst="rect">
            <a:avLst/>
          </a:prstGeom>
        </p:spPr>
        <p:txBody>
          <a:bodyPr vert="horz" wrap="square" lIns="0" tIns="178942" rIns="0" bIns="0" rtlCol="0">
            <a:spAutoFit/>
          </a:bodyPr>
          <a:lstStyle/>
          <a:p>
            <a:pPr marL="2367280" marR="5080" indent="-170433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Дивизиональная</a:t>
            </a:r>
            <a:r>
              <a:rPr spc="-70" dirty="0"/>
              <a:t> </a:t>
            </a:r>
            <a:r>
              <a:rPr spc="-10" dirty="0" err="1"/>
              <a:t>организационная</a:t>
            </a:r>
            <a:r>
              <a:rPr spc="-105" dirty="0"/>
              <a:t> </a:t>
            </a:r>
            <a:r>
              <a:rPr spc="-10" dirty="0" err="1" smtClean="0"/>
              <a:t>структура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9" y="1742397"/>
            <a:ext cx="7841403" cy="41530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40474" y="1286767"/>
            <a:ext cx="216535" cy="220979"/>
            <a:chOff x="8340474" y="1286767"/>
            <a:chExt cx="216535" cy="220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233671" y="633983"/>
            <a:ext cx="14604" cy="5542280"/>
          </a:xfrm>
          <a:custGeom>
            <a:avLst/>
            <a:gdLst/>
            <a:ahLst/>
            <a:cxnLst/>
            <a:rect l="l" t="t" r="r" b="b"/>
            <a:pathLst>
              <a:path w="14604" h="5542280">
                <a:moveTo>
                  <a:pt x="0" y="0"/>
                </a:moveTo>
                <a:lnTo>
                  <a:pt x="14224" y="5541962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06551" y="565404"/>
            <a:ext cx="2889885" cy="471170"/>
            <a:chOff x="606551" y="565404"/>
            <a:chExt cx="2889885" cy="4711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" y="565404"/>
              <a:ext cx="2889504" cy="4709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232" y="603250"/>
              <a:ext cx="2813723" cy="3952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850891" y="605027"/>
            <a:ext cx="2202180" cy="445134"/>
            <a:chOff x="4850891" y="605027"/>
            <a:chExt cx="2202180" cy="445134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0891" y="605027"/>
              <a:ext cx="2202180" cy="4450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9245" y="643127"/>
              <a:ext cx="2125980" cy="36944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6700" y="1392936"/>
            <a:ext cx="3813175" cy="3415665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 marR="86995" indent="234315">
              <a:lnSpc>
                <a:spcPts val="3240"/>
              </a:lnSpc>
              <a:spcBef>
                <a:spcPts val="200"/>
              </a:spcBef>
              <a:buFont typeface="Wingdings"/>
              <a:buChar char=""/>
              <a:tabLst>
                <a:tab pos="325120" algn="l"/>
              </a:tabLst>
            </a:pPr>
            <a:r>
              <a:rPr sz="1800" dirty="0">
                <a:latin typeface="Times New Roman"/>
                <a:cs typeface="Times New Roman"/>
              </a:rPr>
              <a:t>Возможность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быстрой</a:t>
            </a:r>
            <a:r>
              <a:rPr sz="1800" spc="-10" dirty="0">
                <a:latin typeface="Times New Roman"/>
                <a:cs typeface="Times New Roman"/>
              </a:rPr>
              <a:t> адаптации корпоративной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стратегии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условиям</a:t>
            </a:r>
            <a:endParaRPr sz="18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795"/>
              </a:spcBef>
            </a:pPr>
            <a:r>
              <a:rPr sz="1800" dirty="0">
                <a:latin typeface="Times New Roman"/>
                <a:cs typeface="Times New Roman"/>
              </a:rPr>
              <a:t>отдельных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регионов;</a:t>
            </a:r>
            <a:endParaRPr sz="1800" dirty="0">
              <a:latin typeface="Times New Roman"/>
              <a:cs typeface="Times New Roman"/>
            </a:endParaRPr>
          </a:p>
          <a:p>
            <a:pPr marL="90805" marR="133350" indent="182880">
              <a:lnSpc>
                <a:spcPct val="150000"/>
              </a:lnSpc>
              <a:buFont typeface="Wingdings"/>
              <a:buChar char=""/>
              <a:tabLst>
                <a:tab pos="273685" algn="l"/>
              </a:tabLst>
            </a:pPr>
            <a:r>
              <a:rPr sz="1800" dirty="0">
                <a:latin typeface="Times New Roman"/>
                <a:cs typeface="Times New Roman"/>
              </a:rPr>
              <a:t>Делегирование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ответственности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за </a:t>
            </a:r>
            <a:r>
              <a:rPr sz="1800" dirty="0">
                <a:latin typeface="Times New Roman"/>
                <a:cs typeface="Times New Roman"/>
              </a:rPr>
              <a:t>получение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прибыли</a:t>
            </a:r>
            <a:r>
              <a:rPr sz="1800" spc="-10" dirty="0">
                <a:latin typeface="Times New Roman"/>
                <a:cs typeface="Times New Roman"/>
              </a:rPr>
              <a:t> низшим</a:t>
            </a:r>
            <a:endParaRPr sz="18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управленческим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уровням;</a:t>
            </a:r>
            <a:endParaRPr sz="1800" dirty="0">
              <a:latin typeface="Times New Roman"/>
              <a:cs typeface="Times New Roman"/>
            </a:endParaRPr>
          </a:p>
          <a:p>
            <a:pPr marL="90805" marR="603885" indent="182880">
              <a:lnSpc>
                <a:spcPct val="150000"/>
              </a:lnSpc>
              <a:buFont typeface="Wingdings"/>
              <a:buChar char=""/>
              <a:tabLst>
                <a:tab pos="273685" algn="l"/>
              </a:tabLst>
            </a:pPr>
            <a:r>
              <a:rPr sz="1800" spc="-10" dirty="0">
                <a:latin typeface="Times New Roman"/>
                <a:cs typeface="Times New Roman"/>
              </a:rPr>
              <a:t>Хорошая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координация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внутри </a:t>
            </a:r>
            <a:r>
              <a:rPr sz="1800" dirty="0">
                <a:latin typeface="Times New Roman"/>
                <a:cs typeface="Times New Roman"/>
              </a:rPr>
              <a:t>региональных</a:t>
            </a:r>
            <a:r>
              <a:rPr sz="1800" spc="-10" dirty="0">
                <a:latin typeface="Times New Roman"/>
                <a:cs typeface="Times New Roman"/>
              </a:rPr>
              <a:t> подразделений.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4346447" y="1405127"/>
            <a:ext cx="4630420" cy="3787140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1268095" indent="182880">
              <a:lnSpc>
                <a:spcPts val="3240"/>
              </a:lnSpc>
              <a:spcBef>
                <a:spcPts val="204"/>
              </a:spcBef>
              <a:buSzPct val="94444"/>
              <a:buFont typeface="Wingdings"/>
              <a:buChar char=""/>
              <a:tabLst>
                <a:tab pos="274955" algn="l"/>
              </a:tabLst>
            </a:pPr>
            <a:r>
              <a:rPr spc="-10" dirty="0">
                <a:latin typeface="Times New Roman"/>
                <a:cs typeface="Times New Roman"/>
              </a:rPr>
              <a:t>Сложность сохранения имиджа организации в тех случаях, когда</a:t>
            </a:r>
          </a:p>
          <a:p>
            <a:pPr marL="90805">
              <a:lnSpc>
                <a:spcPct val="100000"/>
              </a:lnSpc>
              <a:spcBef>
                <a:spcPts val="790"/>
              </a:spcBef>
            </a:pPr>
            <a:r>
              <a:rPr spc="-10" dirty="0">
                <a:latin typeface="Times New Roman"/>
                <a:cs typeface="Times New Roman"/>
              </a:rPr>
              <a:t>территориальные руководители имеют</a:t>
            </a:r>
          </a:p>
          <a:p>
            <a:pPr marL="90805">
              <a:lnSpc>
                <a:spcPct val="100000"/>
              </a:lnSpc>
              <a:spcBef>
                <a:spcPts val="1080"/>
              </a:spcBef>
            </a:pPr>
            <a:r>
              <a:rPr spc="-10" dirty="0">
                <a:latin typeface="Times New Roman"/>
                <a:cs typeface="Times New Roman"/>
              </a:rPr>
              <a:t>излишнюю свободу в формировании</a:t>
            </a:r>
          </a:p>
          <a:p>
            <a:pPr marL="90805">
              <a:lnSpc>
                <a:spcPct val="100000"/>
              </a:lnSpc>
              <a:spcBef>
                <a:spcPts val="1085"/>
              </a:spcBef>
            </a:pPr>
            <a:r>
              <a:rPr spc="-10" dirty="0">
                <a:latin typeface="Times New Roman"/>
                <a:cs typeface="Times New Roman"/>
              </a:rPr>
              <a:t>стратегии;</a:t>
            </a:r>
          </a:p>
          <a:p>
            <a:pPr marL="90805" indent="-18288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274955" algn="l"/>
              </a:tabLst>
            </a:pPr>
            <a:r>
              <a:rPr spc="-10" dirty="0">
                <a:latin typeface="Times New Roman"/>
                <a:cs typeface="Times New Roman"/>
              </a:rPr>
              <a:t>Возможность возникновения</a:t>
            </a:r>
          </a:p>
          <a:p>
            <a:pPr marL="90805" marR="562610">
              <a:lnSpc>
                <a:spcPct val="150000"/>
              </a:lnSpc>
            </a:pPr>
            <a:r>
              <a:rPr spc="-10" dirty="0">
                <a:latin typeface="Times New Roman"/>
                <a:cs typeface="Times New Roman"/>
              </a:rPr>
              <a:t>дублирования управленческих функций, работ при недостаточной координации деятельности.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40474" y="1286767"/>
            <a:ext cx="216535" cy="220979"/>
            <a:chOff x="8340474" y="1286767"/>
            <a:chExt cx="216535" cy="220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203882" y="1615322"/>
            <a:ext cx="187960" cy="192405"/>
            <a:chOff x="8203882" y="1615322"/>
            <a:chExt cx="187960" cy="1924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7057" y="1618497"/>
              <a:ext cx="181592" cy="1856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3882" y="1615322"/>
              <a:ext cx="187942" cy="1920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096029" y="1921511"/>
            <a:ext cx="149860" cy="153035"/>
            <a:chOff x="8096029" y="1921511"/>
            <a:chExt cx="149860" cy="1530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9204" y="1924686"/>
              <a:ext cx="143315" cy="1463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6029" y="1921511"/>
              <a:ext cx="149665" cy="1527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97991" y="2180844"/>
            <a:ext cx="7886700" cy="1274451"/>
          </a:xfrm>
          <a:prstGeom prst="rect">
            <a:avLst/>
          </a:prstGeom>
          <a:solidFill>
            <a:srgbClr val="FFFFFF"/>
          </a:solidFill>
          <a:ln w="12192">
            <a:solidFill>
              <a:srgbClr val="EC7C3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885950" marR="2730500" algn="ctr">
              <a:lnSpc>
                <a:spcPct val="111000"/>
              </a:lnSpc>
            </a:pPr>
            <a:r>
              <a:rPr sz="4000" spc="-10" dirty="0" err="1" smtClean="0">
                <a:latin typeface="Calibri"/>
                <a:cs typeface="Calibri"/>
              </a:rPr>
              <a:t>Матричная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10027" y="374904"/>
            <a:ext cx="4075429" cy="559435"/>
            <a:chOff x="2510027" y="374904"/>
            <a:chExt cx="4075429" cy="55943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0027" y="374904"/>
              <a:ext cx="4075176" cy="5593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4096" y="419608"/>
              <a:ext cx="3986911" cy="47053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559052" y="1095755"/>
            <a:ext cx="5966460" cy="449580"/>
            <a:chOff x="1559052" y="1095755"/>
            <a:chExt cx="5966460" cy="44958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9052" y="1095755"/>
              <a:ext cx="5966460" cy="4495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010" y="1139316"/>
              <a:ext cx="5877814" cy="36144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851" y="173609"/>
            <a:ext cx="8072755" cy="1138555"/>
            <a:chOff x="556259" y="274320"/>
            <a:chExt cx="8072755" cy="1138555"/>
          </a:xfrm>
        </p:grpSpPr>
        <p:sp>
          <p:nvSpPr>
            <p:cNvPr id="3" name="object 3"/>
            <p:cNvSpPr/>
            <p:nvPr/>
          </p:nvSpPr>
          <p:spPr>
            <a:xfrm>
              <a:off x="562355" y="280416"/>
              <a:ext cx="8060690" cy="1126490"/>
            </a:xfrm>
            <a:custGeom>
              <a:avLst/>
              <a:gdLst/>
              <a:ahLst/>
              <a:cxnLst/>
              <a:rect l="l" t="t" r="r" b="b"/>
              <a:pathLst>
                <a:path w="8060690" h="1126490">
                  <a:moveTo>
                    <a:pt x="7497318" y="0"/>
                  </a:moveTo>
                  <a:lnTo>
                    <a:pt x="0" y="0"/>
                  </a:lnTo>
                  <a:lnTo>
                    <a:pt x="0" y="1126235"/>
                  </a:lnTo>
                  <a:lnTo>
                    <a:pt x="7497318" y="1126235"/>
                  </a:lnTo>
                  <a:lnTo>
                    <a:pt x="8060436" y="563117"/>
                  </a:lnTo>
                  <a:lnTo>
                    <a:pt x="7497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355" y="280416"/>
              <a:ext cx="8060690" cy="1126490"/>
            </a:xfrm>
            <a:custGeom>
              <a:avLst/>
              <a:gdLst/>
              <a:ahLst/>
              <a:cxnLst/>
              <a:rect l="l" t="t" r="r" b="b"/>
              <a:pathLst>
                <a:path w="8060690" h="1126490">
                  <a:moveTo>
                    <a:pt x="0" y="0"/>
                  </a:moveTo>
                  <a:lnTo>
                    <a:pt x="7497318" y="0"/>
                  </a:lnTo>
                  <a:lnTo>
                    <a:pt x="8060436" y="563117"/>
                  </a:lnTo>
                  <a:lnTo>
                    <a:pt x="7497318" y="1126235"/>
                  </a:lnTo>
                  <a:lnTo>
                    <a:pt x="0" y="1126235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475" y="225552"/>
            <a:ext cx="7993380" cy="611577"/>
          </a:xfrm>
          <a:prstGeom prst="rect">
            <a:avLst/>
          </a:prstGeom>
        </p:spPr>
        <p:txBody>
          <a:bodyPr vert="horz" wrap="square" lIns="0" tIns="178942" rIns="0" bIns="0" rtlCol="0">
            <a:spAutoFit/>
          </a:bodyPr>
          <a:lstStyle/>
          <a:p>
            <a:pPr marL="2367915" marR="5080" indent="-12947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Матричная</a:t>
            </a:r>
            <a:r>
              <a:rPr spc="-80" dirty="0"/>
              <a:t> </a:t>
            </a:r>
            <a:r>
              <a:rPr spc="-10" dirty="0" err="1"/>
              <a:t>организационная</a:t>
            </a:r>
            <a:r>
              <a:rPr spc="-75" dirty="0"/>
              <a:t> </a:t>
            </a:r>
            <a:r>
              <a:rPr spc="-10" dirty="0" err="1" smtClean="0"/>
              <a:t>структура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61415"/>
            <a:ext cx="7382654" cy="50037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671" y="633983"/>
            <a:ext cx="14604" cy="5542280"/>
          </a:xfrm>
          <a:custGeom>
            <a:avLst/>
            <a:gdLst/>
            <a:ahLst/>
            <a:cxnLst/>
            <a:rect l="l" t="t" r="r" b="b"/>
            <a:pathLst>
              <a:path w="14604" h="5542280">
                <a:moveTo>
                  <a:pt x="0" y="0"/>
                </a:moveTo>
                <a:lnTo>
                  <a:pt x="14224" y="5541962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6551" y="565404"/>
            <a:ext cx="2889885" cy="471170"/>
            <a:chOff x="606551" y="565404"/>
            <a:chExt cx="2889885" cy="471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1" y="565404"/>
              <a:ext cx="2889504" cy="470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232" y="603250"/>
              <a:ext cx="2813723" cy="3952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850891" y="605027"/>
            <a:ext cx="2202180" cy="445134"/>
            <a:chOff x="4850891" y="605027"/>
            <a:chExt cx="2202180" cy="44513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0891" y="605027"/>
              <a:ext cx="2202180" cy="4450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9245" y="643127"/>
              <a:ext cx="2125980" cy="36944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6700" y="1097280"/>
            <a:ext cx="3813175" cy="2056973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 marR="398145" indent="234315">
              <a:lnSpc>
                <a:spcPts val="3240"/>
              </a:lnSpc>
              <a:spcBef>
                <a:spcPts val="200"/>
              </a:spcBef>
              <a:buFont typeface="Wingdings"/>
              <a:buChar char=""/>
              <a:tabLst>
                <a:tab pos="32512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гибкость,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инноваций;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485" indent="-234315">
              <a:lnSpc>
                <a:spcPct val="100000"/>
              </a:lnSpc>
              <a:spcBef>
                <a:spcPts val="795"/>
              </a:spcBef>
              <a:buFont typeface="Wingdings"/>
              <a:buChar char=""/>
              <a:tabLst>
                <a:tab pos="325120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51765">
              <a:lnSpc>
                <a:spcPct val="150000"/>
              </a:lnSpc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за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4346447" y="1121663"/>
            <a:ext cx="4630420" cy="1341120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274320" indent="-182880">
              <a:lnSpc>
                <a:spcPct val="100000"/>
              </a:lnSpc>
              <a:spcBef>
                <a:spcPts val="1000"/>
              </a:spcBef>
              <a:buSzPct val="94444"/>
              <a:buFont typeface="Wingdings"/>
              <a:buChar char=""/>
              <a:tabLst>
                <a:tab pos="274955" algn="l"/>
              </a:tabLst>
            </a:pPr>
            <a:r>
              <a:rPr sz="1800" dirty="0">
                <a:latin typeface="Times New Roman"/>
                <a:cs typeface="Times New Roman"/>
              </a:rPr>
              <a:t>наличие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двойного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подчинения;</a:t>
            </a:r>
            <a:endParaRPr sz="1800">
              <a:latin typeface="Times New Roman"/>
              <a:cs typeface="Times New Roman"/>
            </a:endParaRPr>
          </a:p>
          <a:p>
            <a:pPr marL="329565" indent="-238125">
              <a:lnSpc>
                <a:spcPct val="100000"/>
              </a:lnSpc>
              <a:spcBef>
                <a:spcPts val="1085"/>
              </a:spcBef>
              <a:buSzPct val="94444"/>
              <a:buFont typeface="Wingdings"/>
              <a:buChar char=""/>
              <a:tabLst>
                <a:tab pos="3302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конфликты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из-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двойного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подчинения;</a:t>
            </a:r>
            <a:endParaRPr sz="1800">
              <a:latin typeface="Times New Roman"/>
              <a:cs typeface="Times New Roman"/>
            </a:endParaRPr>
          </a:p>
          <a:p>
            <a:pPr marL="329565" indent="-238125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"/>
              <a:tabLst>
                <a:tab pos="330200" algn="l"/>
              </a:tabLst>
            </a:pPr>
            <a:r>
              <a:rPr sz="1800" dirty="0">
                <a:latin typeface="Times New Roman"/>
                <a:cs typeface="Times New Roman"/>
              </a:rPr>
              <a:t>сложность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информационных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связей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7584" y="368502"/>
            <a:ext cx="405130" cy="406400"/>
            <a:chOff x="8567584" y="368502"/>
            <a:chExt cx="405130" cy="40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0759" y="371677"/>
              <a:ext cx="398730" cy="3996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70759" y="371677"/>
              <a:ext cx="398780" cy="400050"/>
            </a:xfrm>
            <a:custGeom>
              <a:avLst/>
              <a:gdLst/>
              <a:ahLst/>
              <a:cxnLst/>
              <a:rect l="l" t="t" r="r" b="b"/>
              <a:pathLst>
                <a:path w="398779" h="400050">
                  <a:moveTo>
                    <a:pt x="106896" y="377114"/>
                  </a:moveTo>
                  <a:lnTo>
                    <a:pt x="68842" y="351336"/>
                  </a:lnTo>
                  <a:lnTo>
                    <a:pt x="38618" y="318621"/>
                  </a:lnTo>
                  <a:lnTo>
                    <a:pt x="16732" y="280589"/>
                  </a:lnTo>
                  <a:lnTo>
                    <a:pt x="3691" y="238855"/>
                  </a:lnTo>
                  <a:lnTo>
                    <a:pt x="0" y="195037"/>
                  </a:lnTo>
                  <a:lnTo>
                    <a:pt x="6165" y="150753"/>
                  </a:lnTo>
                  <a:lnTo>
                    <a:pt x="22695" y="107620"/>
                  </a:lnTo>
                  <a:lnTo>
                    <a:pt x="48606" y="69403"/>
                  </a:lnTo>
                  <a:lnTo>
                    <a:pt x="81393" y="39021"/>
                  </a:lnTo>
                  <a:lnTo>
                    <a:pt x="119440" y="16986"/>
                  </a:lnTo>
                  <a:lnTo>
                    <a:pt x="161133" y="3809"/>
                  </a:lnTo>
                  <a:lnTo>
                    <a:pt x="204857" y="0"/>
                  </a:lnTo>
                  <a:lnTo>
                    <a:pt x="248996" y="6070"/>
                  </a:lnTo>
                  <a:lnTo>
                    <a:pt x="291935" y="22530"/>
                  </a:lnTo>
                  <a:lnTo>
                    <a:pt x="329983" y="48308"/>
                  </a:lnTo>
                  <a:lnTo>
                    <a:pt x="360188" y="81023"/>
                  </a:lnTo>
                  <a:lnTo>
                    <a:pt x="382049" y="119055"/>
                  </a:lnTo>
                  <a:lnTo>
                    <a:pt x="395064" y="160789"/>
                  </a:lnTo>
                  <a:lnTo>
                    <a:pt x="398730" y="204606"/>
                  </a:lnTo>
                  <a:lnTo>
                    <a:pt x="392546" y="248891"/>
                  </a:lnTo>
                  <a:lnTo>
                    <a:pt x="376009" y="292024"/>
                  </a:lnTo>
                  <a:lnTo>
                    <a:pt x="350145" y="330241"/>
                  </a:lnTo>
                  <a:lnTo>
                    <a:pt x="317392" y="360622"/>
                  </a:lnTo>
                  <a:lnTo>
                    <a:pt x="279367" y="382658"/>
                  </a:lnTo>
                  <a:lnTo>
                    <a:pt x="237688" y="395835"/>
                  </a:lnTo>
                  <a:lnTo>
                    <a:pt x="193971" y="399644"/>
                  </a:lnTo>
                  <a:lnTo>
                    <a:pt x="149835" y="393574"/>
                  </a:lnTo>
                  <a:lnTo>
                    <a:pt x="106896" y="37711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461126" y="887592"/>
            <a:ext cx="280035" cy="280670"/>
            <a:chOff x="8461126" y="887592"/>
            <a:chExt cx="280035" cy="280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4301" y="890767"/>
              <a:ext cx="273547" cy="2742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64301" y="890767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19">
                  <a:moveTo>
                    <a:pt x="72511" y="260233"/>
                  </a:moveTo>
                  <a:lnTo>
                    <a:pt x="37104" y="233804"/>
                  </a:lnTo>
                  <a:lnTo>
                    <a:pt x="12608" y="198799"/>
                  </a:lnTo>
                  <a:lnTo>
                    <a:pt x="0" y="158314"/>
                  </a:lnTo>
                  <a:lnTo>
                    <a:pt x="253" y="115445"/>
                  </a:lnTo>
                  <a:lnTo>
                    <a:pt x="14345" y="73289"/>
                  </a:lnTo>
                  <a:lnTo>
                    <a:pt x="40869" y="37592"/>
                  </a:lnTo>
                  <a:lnTo>
                    <a:pt x="75872" y="12837"/>
                  </a:lnTo>
                  <a:lnTo>
                    <a:pt x="116283" y="0"/>
                  </a:lnTo>
                  <a:lnTo>
                    <a:pt x="159028" y="55"/>
                  </a:lnTo>
                  <a:lnTo>
                    <a:pt x="201035" y="13980"/>
                  </a:lnTo>
                  <a:lnTo>
                    <a:pt x="236443" y="40458"/>
                  </a:lnTo>
                  <a:lnTo>
                    <a:pt x="260939" y="75476"/>
                  </a:lnTo>
                  <a:lnTo>
                    <a:pt x="273547" y="115963"/>
                  </a:lnTo>
                  <a:lnTo>
                    <a:pt x="273293" y="158845"/>
                  </a:lnTo>
                  <a:lnTo>
                    <a:pt x="259201" y="201051"/>
                  </a:lnTo>
                  <a:lnTo>
                    <a:pt x="232678" y="236686"/>
                  </a:lnTo>
                  <a:lnTo>
                    <a:pt x="197674" y="261403"/>
                  </a:lnTo>
                  <a:lnTo>
                    <a:pt x="157264" y="274221"/>
                  </a:lnTo>
                  <a:lnTo>
                    <a:pt x="114519" y="274158"/>
                  </a:lnTo>
                  <a:lnTo>
                    <a:pt x="72511" y="260233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4000" y="1246250"/>
          <a:ext cx="8720455" cy="5203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7030"/>
                <a:gridCol w="2926715"/>
                <a:gridCol w="2886710"/>
              </a:tblGrid>
              <a:tr h="655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Признак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08685" marR="111760" indent="-810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Иерархический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структур управления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889635" marR="139700" indent="-7639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Органический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структур управления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Основа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построения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структуры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Четко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определенная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иерархия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Отсутствие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иерархии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930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руководства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304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Моноцентрический,</a:t>
                      </a:r>
                      <a:r>
                        <a:rPr sz="16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постоянный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30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60325" indent="243840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Полицентрический,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смена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руководства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исходя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ситуации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3040" marB="0">
                    <a:solidFill>
                      <a:srgbClr val="FFFFFF"/>
                    </a:solidFill>
                  </a:tcPr>
                </a:tc>
              </a:tr>
              <a:tr h="68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Преобладающий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связей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Вертикальные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Горизонтальные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solidFill>
                      <a:srgbClr val="FFFFFF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Формализация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отношений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304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65785" marR="577215" indent="-190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Четко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определенные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обязанности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права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30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5519" marR="89535" indent="-906780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Изменяющаяся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система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норм</a:t>
                      </a:r>
                      <a:r>
                        <a:rPr sz="1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ценностей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3040" marB="0">
                    <a:solidFill>
                      <a:srgbClr val="FFFFFF"/>
                    </a:solidFill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труда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Жесткое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разделение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функций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2284" marR="406400" indent="-1066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Временное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закрепление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функций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группами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solidFill>
                      <a:srgbClr val="FFFFFF"/>
                    </a:solidFill>
                  </a:tcPr>
                </a:tc>
              </a:tr>
              <a:tr h="1021715">
                <a:tc>
                  <a:txBody>
                    <a:bodyPr/>
                    <a:lstStyle/>
                    <a:p>
                      <a:pPr marL="447675" marR="242570" indent="-2000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Основание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получения желаемого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Рационализация</a:t>
                      </a:r>
                      <a:r>
                        <a:rPr sz="1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6850" marR="2089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спроектированной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структуре управления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9610" marR="372110" indent="-33083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Инициатива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персонала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самоорганизация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3355" y="225552"/>
            <a:ext cx="6993890" cy="83058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805" marR="154305" indent="1176655">
              <a:lnSpc>
                <a:spcPts val="2820"/>
              </a:lnSpc>
              <a:spcBef>
                <a:spcPts val="445"/>
              </a:spcBef>
            </a:pP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Сравнительная</a:t>
            </a:r>
            <a:r>
              <a:rPr sz="24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характеристика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иерархического</a:t>
            </a:r>
            <a:r>
              <a:rPr sz="24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400" b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органического</a:t>
            </a:r>
            <a:r>
              <a:rPr sz="2400" b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типов</a:t>
            </a:r>
            <a:r>
              <a:rPr sz="24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структур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7584" y="368502"/>
            <a:ext cx="405130" cy="406400"/>
            <a:chOff x="8567584" y="368502"/>
            <a:chExt cx="405130" cy="40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0759" y="371677"/>
              <a:ext cx="398730" cy="3996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70759" y="371677"/>
              <a:ext cx="398780" cy="400050"/>
            </a:xfrm>
            <a:custGeom>
              <a:avLst/>
              <a:gdLst/>
              <a:ahLst/>
              <a:cxnLst/>
              <a:rect l="l" t="t" r="r" b="b"/>
              <a:pathLst>
                <a:path w="398779" h="400050">
                  <a:moveTo>
                    <a:pt x="106896" y="377114"/>
                  </a:moveTo>
                  <a:lnTo>
                    <a:pt x="68842" y="351336"/>
                  </a:lnTo>
                  <a:lnTo>
                    <a:pt x="38618" y="318621"/>
                  </a:lnTo>
                  <a:lnTo>
                    <a:pt x="16732" y="280589"/>
                  </a:lnTo>
                  <a:lnTo>
                    <a:pt x="3691" y="238855"/>
                  </a:lnTo>
                  <a:lnTo>
                    <a:pt x="0" y="195037"/>
                  </a:lnTo>
                  <a:lnTo>
                    <a:pt x="6165" y="150753"/>
                  </a:lnTo>
                  <a:lnTo>
                    <a:pt x="22695" y="107620"/>
                  </a:lnTo>
                  <a:lnTo>
                    <a:pt x="48606" y="69403"/>
                  </a:lnTo>
                  <a:lnTo>
                    <a:pt x="81393" y="39021"/>
                  </a:lnTo>
                  <a:lnTo>
                    <a:pt x="119440" y="16986"/>
                  </a:lnTo>
                  <a:lnTo>
                    <a:pt x="161133" y="3809"/>
                  </a:lnTo>
                  <a:lnTo>
                    <a:pt x="204857" y="0"/>
                  </a:lnTo>
                  <a:lnTo>
                    <a:pt x="248996" y="6070"/>
                  </a:lnTo>
                  <a:lnTo>
                    <a:pt x="291935" y="22530"/>
                  </a:lnTo>
                  <a:lnTo>
                    <a:pt x="329983" y="48308"/>
                  </a:lnTo>
                  <a:lnTo>
                    <a:pt x="360188" y="81023"/>
                  </a:lnTo>
                  <a:lnTo>
                    <a:pt x="382049" y="119055"/>
                  </a:lnTo>
                  <a:lnTo>
                    <a:pt x="395064" y="160789"/>
                  </a:lnTo>
                  <a:lnTo>
                    <a:pt x="398730" y="204606"/>
                  </a:lnTo>
                  <a:lnTo>
                    <a:pt x="392546" y="248891"/>
                  </a:lnTo>
                  <a:lnTo>
                    <a:pt x="376009" y="292024"/>
                  </a:lnTo>
                  <a:lnTo>
                    <a:pt x="350145" y="330241"/>
                  </a:lnTo>
                  <a:lnTo>
                    <a:pt x="317392" y="360622"/>
                  </a:lnTo>
                  <a:lnTo>
                    <a:pt x="279367" y="382658"/>
                  </a:lnTo>
                  <a:lnTo>
                    <a:pt x="237688" y="395835"/>
                  </a:lnTo>
                  <a:lnTo>
                    <a:pt x="193971" y="399644"/>
                  </a:lnTo>
                  <a:lnTo>
                    <a:pt x="149835" y="393574"/>
                  </a:lnTo>
                  <a:lnTo>
                    <a:pt x="106896" y="37711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461126" y="887592"/>
            <a:ext cx="280035" cy="280670"/>
            <a:chOff x="8461126" y="887592"/>
            <a:chExt cx="280035" cy="280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4301" y="890767"/>
              <a:ext cx="273547" cy="2742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64301" y="890767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19">
                  <a:moveTo>
                    <a:pt x="72511" y="260233"/>
                  </a:moveTo>
                  <a:lnTo>
                    <a:pt x="37104" y="233804"/>
                  </a:lnTo>
                  <a:lnTo>
                    <a:pt x="12608" y="198799"/>
                  </a:lnTo>
                  <a:lnTo>
                    <a:pt x="0" y="158314"/>
                  </a:lnTo>
                  <a:lnTo>
                    <a:pt x="253" y="115445"/>
                  </a:lnTo>
                  <a:lnTo>
                    <a:pt x="14345" y="73289"/>
                  </a:lnTo>
                  <a:lnTo>
                    <a:pt x="40869" y="37592"/>
                  </a:lnTo>
                  <a:lnTo>
                    <a:pt x="75872" y="12837"/>
                  </a:lnTo>
                  <a:lnTo>
                    <a:pt x="116283" y="0"/>
                  </a:lnTo>
                  <a:lnTo>
                    <a:pt x="159028" y="55"/>
                  </a:lnTo>
                  <a:lnTo>
                    <a:pt x="201035" y="13980"/>
                  </a:lnTo>
                  <a:lnTo>
                    <a:pt x="236443" y="40458"/>
                  </a:lnTo>
                  <a:lnTo>
                    <a:pt x="260939" y="75476"/>
                  </a:lnTo>
                  <a:lnTo>
                    <a:pt x="273547" y="115963"/>
                  </a:lnTo>
                  <a:lnTo>
                    <a:pt x="273293" y="158845"/>
                  </a:lnTo>
                  <a:lnTo>
                    <a:pt x="259201" y="201051"/>
                  </a:lnTo>
                  <a:lnTo>
                    <a:pt x="232678" y="236686"/>
                  </a:lnTo>
                  <a:lnTo>
                    <a:pt x="197674" y="261403"/>
                  </a:lnTo>
                  <a:lnTo>
                    <a:pt x="157264" y="274221"/>
                  </a:lnTo>
                  <a:lnTo>
                    <a:pt x="114519" y="274158"/>
                  </a:lnTo>
                  <a:lnTo>
                    <a:pt x="72511" y="260233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340474" y="1286767"/>
            <a:ext cx="216535" cy="220979"/>
            <a:chOff x="8340474" y="1286767"/>
            <a:chExt cx="216535" cy="22097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203882" y="1615322"/>
            <a:ext cx="187960" cy="192405"/>
            <a:chOff x="8203882" y="1615322"/>
            <a:chExt cx="187960" cy="19240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7057" y="1618497"/>
              <a:ext cx="181592" cy="18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3882" y="1615322"/>
              <a:ext cx="187942" cy="19200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096029" y="1921511"/>
            <a:ext cx="149860" cy="153035"/>
            <a:chOff x="8096029" y="1921511"/>
            <a:chExt cx="149860" cy="15303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9204" y="1924686"/>
              <a:ext cx="143315" cy="1463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6029" y="1921511"/>
              <a:ext cx="149665" cy="15270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3400" y="2087317"/>
            <a:ext cx="533082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995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000000"/>
                </a:solidFill>
              </a:rPr>
              <a:t>«</a:t>
            </a:r>
            <a:r>
              <a:rPr sz="3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Кто</a:t>
            </a:r>
            <a:r>
              <a:rPr sz="3200" b="1" i="1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работает</a:t>
            </a:r>
            <a:r>
              <a:rPr sz="3200" b="1" i="1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отдельно</a:t>
            </a:r>
            <a:r>
              <a:rPr sz="3200" b="1" i="1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32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суммирует,</a:t>
            </a:r>
            <a:r>
              <a:rPr sz="3200" b="1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вместе</a:t>
            </a:r>
            <a:r>
              <a:rPr sz="3200" b="1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3200" b="1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умножает</a:t>
            </a:r>
            <a:r>
              <a:rPr sz="3200" spc="-10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700521" y="3350767"/>
            <a:ext cx="1844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А.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Богданов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955" y="1286767"/>
            <a:ext cx="8585835" cy="4905375"/>
            <a:chOff x="-28955" y="1286767"/>
            <a:chExt cx="8585835" cy="4905375"/>
          </a:xfrm>
        </p:grpSpPr>
        <p:sp>
          <p:nvSpPr>
            <p:cNvPr id="3" name="object 3"/>
            <p:cNvSpPr/>
            <p:nvPr/>
          </p:nvSpPr>
          <p:spPr>
            <a:xfrm>
              <a:off x="0" y="1338072"/>
              <a:ext cx="8516620" cy="4825365"/>
            </a:xfrm>
            <a:custGeom>
              <a:avLst/>
              <a:gdLst/>
              <a:ahLst/>
              <a:cxnLst/>
              <a:rect l="l" t="t" r="r" b="b"/>
              <a:pathLst>
                <a:path w="8516620" h="4825365">
                  <a:moveTo>
                    <a:pt x="8098028" y="0"/>
                  </a:moveTo>
                  <a:lnTo>
                    <a:pt x="0" y="0"/>
                  </a:lnTo>
                  <a:lnTo>
                    <a:pt x="0" y="4824983"/>
                  </a:lnTo>
                  <a:lnTo>
                    <a:pt x="8516112" y="4824983"/>
                  </a:lnTo>
                  <a:lnTo>
                    <a:pt x="8516112" y="418083"/>
                  </a:lnTo>
                  <a:lnTo>
                    <a:pt x="8098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338072"/>
              <a:ext cx="8516620" cy="4825365"/>
            </a:xfrm>
            <a:custGeom>
              <a:avLst/>
              <a:gdLst/>
              <a:ahLst/>
              <a:cxnLst/>
              <a:rect l="l" t="t" r="r" b="b"/>
              <a:pathLst>
                <a:path w="8516620" h="4825365">
                  <a:moveTo>
                    <a:pt x="0" y="0"/>
                  </a:moveTo>
                  <a:lnTo>
                    <a:pt x="8098028" y="0"/>
                  </a:lnTo>
                  <a:lnTo>
                    <a:pt x="8516112" y="418083"/>
                  </a:lnTo>
                  <a:lnTo>
                    <a:pt x="8516112" y="4824983"/>
                  </a:lnTo>
                  <a:lnTo>
                    <a:pt x="0" y="4824983"/>
                  </a:lnTo>
                </a:path>
              </a:pathLst>
            </a:custGeom>
            <a:ln w="57911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650" y="1289942"/>
              <a:ext cx="210050" cy="2141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75" y="1286767"/>
              <a:ext cx="216400" cy="2204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7057" y="1618497"/>
              <a:ext cx="181592" cy="1856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3882" y="1615322"/>
              <a:ext cx="187942" cy="192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9204" y="1924686"/>
              <a:ext cx="143315" cy="1463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6029" y="1921511"/>
              <a:ext cx="149665" cy="1527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33358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19456"/>
            <a:ext cx="9144000" cy="949325"/>
            <a:chOff x="0" y="219456"/>
            <a:chExt cx="9144000" cy="949325"/>
          </a:xfrm>
        </p:grpSpPr>
        <p:sp>
          <p:nvSpPr>
            <p:cNvPr id="13" name="object 13"/>
            <p:cNvSpPr/>
            <p:nvPr/>
          </p:nvSpPr>
          <p:spPr>
            <a:xfrm>
              <a:off x="0" y="277368"/>
              <a:ext cx="9144000" cy="757555"/>
            </a:xfrm>
            <a:custGeom>
              <a:avLst/>
              <a:gdLst/>
              <a:ahLst/>
              <a:cxnLst/>
              <a:rect l="l" t="t" r="r" b="b"/>
              <a:pathLst>
                <a:path w="9144000" h="757555">
                  <a:moveTo>
                    <a:pt x="0" y="757428"/>
                  </a:moveTo>
                  <a:lnTo>
                    <a:pt x="9143999" y="757428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757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19455"/>
              <a:ext cx="9144000" cy="873760"/>
            </a:xfrm>
            <a:custGeom>
              <a:avLst/>
              <a:gdLst/>
              <a:ahLst/>
              <a:cxnLst/>
              <a:rect l="l" t="t" r="r" b="b"/>
              <a:pathLst>
                <a:path w="9144000" h="873760">
                  <a:moveTo>
                    <a:pt x="9143987" y="815340"/>
                  </a:moveTo>
                  <a:lnTo>
                    <a:pt x="0" y="815340"/>
                  </a:lnTo>
                  <a:lnTo>
                    <a:pt x="0" y="873252"/>
                  </a:lnTo>
                  <a:lnTo>
                    <a:pt x="9143987" y="873252"/>
                  </a:lnTo>
                  <a:lnTo>
                    <a:pt x="9143987" y="815340"/>
                  </a:lnTo>
                  <a:close/>
                </a:path>
                <a:path w="9144000" h="873760">
                  <a:moveTo>
                    <a:pt x="9143987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9143987" y="57912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0759" y="371677"/>
              <a:ext cx="398730" cy="399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70759" y="371677"/>
              <a:ext cx="398780" cy="400050"/>
            </a:xfrm>
            <a:custGeom>
              <a:avLst/>
              <a:gdLst/>
              <a:ahLst/>
              <a:cxnLst/>
              <a:rect l="l" t="t" r="r" b="b"/>
              <a:pathLst>
                <a:path w="398779" h="400050">
                  <a:moveTo>
                    <a:pt x="106896" y="377114"/>
                  </a:moveTo>
                  <a:lnTo>
                    <a:pt x="68842" y="351336"/>
                  </a:lnTo>
                  <a:lnTo>
                    <a:pt x="38618" y="318621"/>
                  </a:lnTo>
                  <a:lnTo>
                    <a:pt x="16732" y="280589"/>
                  </a:lnTo>
                  <a:lnTo>
                    <a:pt x="3691" y="238855"/>
                  </a:lnTo>
                  <a:lnTo>
                    <a:pt x="0" y="195037"/>
                  </a:lnTo>
                  <a:lnTo>
                    <a:pt x="6165" y="150753"/>
                  </a:lnTo>
                  <a:lnTo>
                    <a:pt x="22695" y="107620"/>
                  </a:lnTo>
                  <a:lnTo>
                    <a:pt x="48606" y="69403"/>
                  </a:lnTo>
                  <a:lnTo>
                    <a:pt x="81393" y="39021"/>
                  </a:lnTo>
                  <a:lnTo>
                    <a:pt x="119440" y="16986"/>
                  </a:lnTo>
                  <a:lnTo>
                    <a:pt x="161133" y="3809"/>
                  </a:lnTo>
                  <a:lnTo>
                    <a:pt x="204857" y="0"/>
                  </a:lnTo>
                  <a:lnTo>
                    <a:pt x="248996" y="6070"/>
                  </a:lnTo>
                  <a:lnTo>
                    <a:pt x="291935" y="22530"/>
                  </a:lnTo>
                  <a:lnTo>
                    <a:pt x="329983" y="48308"/>
                  </a:lnTo>
                  <a:lnTo>
                    <a:pt x="360188" y="81023"/>
                  </a:lnTo>
                  <a:lnTo>
                    <a:pt x="382049" y="119055"/>
                  </a:lnTo>
                  <a:lnTo>
                    <a:pt x="395064" y="160789"/>
                  </a:lnTo>
                  <a:lnTo>
                    <a:pt x="398730" y="204606"/>
                  </a:lnTo>
                  <a:lnTo>
                    <a:pt x="392546" y="248891"/>
                  </a:lnTo>
                  <a:lnTo>
                    <a:pt x="376009" y="292024"/>
                  </a:lnTo>
                  <a:lnTo>
                    <a:pt x="350145" y="330241"/>
                  </a:lnTo>
                  <a:lnTo>
                    <a:pt x="317392" y="360622"/>
                  </a:lnTo>
                  <a:lnTo>
                    <a:pt x="279367" y="382658"/>
                  </a:lnTo>
                  <a:lnTo>
                    <a:pt x="237688" y="395835"/>
                  </a:lnTo>
                  <a:lnTo>
                    <a:pt x="193971" y="399644"/>
                  </a:lnTo>
                  <a:lnTo>
                    <a:pt x="149835" y="393574"/>
                  </a:lnTo>
                  <a:lnTo>
                    <a:pt x="106896" y="37711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64301" y="890767"/>
              <a:ext cx="273547" cy="27422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464301" y="890767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19">
                  <a:moveTo>
                    <a:pt x="72511" y="260233"/>
                  </a:moveTo>
                  <a:lnTo>
                    <a:pt x="37104" y="233804"/>
                  </a:lnTo>
                  <a:lnTo>
                    <a:pt x="12608" y="198799"/>
                  </a:lnTo>
                  <a:lnTo>
                    <a:pt x="0" y="158314"/>
                  </a:lnTo>
                  <a:lnTo>
                    <a:pt x="253" y="115445"/>
                  </a:lnTo>
                  <a:lnTo>
                    <a:pt x="14345" y="73289"/>
                  </a:lnTo>
                  <a:lnTo>
                    <a:pt x="40869" y="37592"/>
                  </a:lnTo>
                  <a:lnTo>
                    <a:pt x="75872" y="12837"/>
                  </a:lnTo>
                  <a:lnTo>
                    <a:pt x="116283" y="0"/>
                  </a:lnTo>
                  <a:lnTo>
                    <a:pt x="159028" y="55"/>
                  </a:lnTo>
                  <a:lnTo>
                    <a:pt x="201035" y="13980"/>
                  </a:lnTo>
                  <a:lnTo>
                    <a:pt x="236443" y="40458"/>
                  </a:lnTo>
                  <a:lnTo>
                    <a:pt x="260939" y="75476"/>
                  </a:lnTo>
                  <a:lnTo>
                    <a:pt x="273547" y="115963"/>
                  </a:lnTo>
                  <a:lnTo>
                    <a:pt x="273293" y="158845"/>
                  </a:lnTo>
                  <a:lnTo>
                    <a:pt x="259201" y="201051"/>
                  </a:lnTo>
                  <a:lnTo>
                    <a:pt x="232678" y="236686"/>
                  </a:lnTo>
                  <a:lnTo>
                    <a:pt x="197674" y="261403"/>
                  </a:lnTo>
                  <a:lnTo>
                    <a:pt x="157264" y="274221"/>
                  </a:lnTo>
                  <a:lnTo>
                    <a:pt x="114519" y="274158"/>
                  </a:lnTo>
                  <a:lnTo>
                    <a:pt x="72511" y="260233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0" y="305815"/>
            <a:ext cx="914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sz="3600" b="1" i="1" spc="-3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1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617" y="1645361"/>
            <a:ext cx="66128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sz="3200" b="1" i="1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структура*</a:t>
            </a:r>
            <a:r>
              <a:rPr sz="3200" b="1" i="1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2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5917" y="2133726"/>
            <a:ext cx="3787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94839" algn="l"/>
                <a:tab pos="2611120" algn="l"/>
              </a:tabLst>
            </a:pP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  <a:r>
              <a:rPr sz="3200" spc="-10" dirty="0">
                <a:latin typeface="Calibri"/>
                <a:cs typeface="Calibri"/>
              </a:rPr>
              <a:t>,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5601" y="2621407"/>
            <a:ext cx="3265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32125" algn="l"/>
              </a:tabLst>
            </a:pP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построением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8617" y="2133726"/>
            <a:ext cx="26492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 координацией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25392" y="3108782"/>
            <a:ext cx="34067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617" y="3597021"/>
            <a:ext cx="661479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3200" spc="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менеджмента,</a:t>
            </a:r>
            <a:r>
              <a:rPr sz="3200" spc="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разработкой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spc="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реализацией</a:t>
            </a:r>
            <a:r>
              <a:rPr sz="3200" spc="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sz="3200" spc="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32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sz="32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плана,</a:t>
            </a:r>
            <a:r>
              <a:rPr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2943" y="6343599"/>
            <a:ext cx="504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*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Р.А.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Фатхудинов.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Производственный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менеджмент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8327" y="6387084"/>
            <a:ext cx="7174230" cy="0"/>
          </a:xfrm>
          <a:custGeom>
            <a:avLst/>
            <a:gdLst/>
            <a:ahLst/>
            <a:cxnLst/>
            <a:rect l="l" t="t" r="r" b="b"/>
            <a:pathLst>
              <a:path w="7174230">
                <a:moveTo>
                  <a:pt x="0" y="0"/>
                </a:moveTo>
                <a:lnTo>
                  <a:pt x="717384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67584" y="368502"/>
            <a:ext cx="405130" cy="406400"/>
            <a:chOff x="8567584" y="368502"/>
            <a:chExt cx="405130" cy="40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0759" y="371677"/>
              <a:ext cx="398730" cy="3996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70759" y="371677"/>
              <a:ext cx="398780" cy="400050"/>
            </a:xfrm>
            <a:custGeom>
              <a:avLst/>
              <a:gdLst/>
              <a:ahLst/>
              <a:cxnLst/>
              <a:rect l="l" t="t" r="r" b="b"/>
              <a:pathLst>
                <a:path w="398779" h="400050">
                  <a:moveTo>
                    <a:pt x="106896" y="377114"/>
                  </a:moveTo>
                  <a:lnTo>
                    <a:pt x="68842" y="351336"/>
                  </a:lnTo>
                  <a:lnTo>
                    <a:pt x="38618" y="318621"/>
                  </a:lnTo>
                  <a:lnTo>
                    <a:pt x="16732" y="280589"/>
                  </a:lnTo>
                  <a:lnTo>
                    <a:pt x="3691" y="238855"/>
                  </a:lnTo>
                  <a:lnTo>
                    <a:pt x="0" y="195037"/>
                  </a:lnTo>
                  <a:lnTo>
                    <a:pt x="6165" y="150753"/>
                  </a:lnTo>
                  <a:lnTo>
                    <a:pt x="22695" y="107620"/>
                  </a:lnTo>
                  <a:lnTo>
                    <a:pt x="48606" y="69403"/>
                  </a:lnTo>
                  <a:lnTo>
                    <a:pt x="81393" y="39021"/>
                  </a:lnTo>
                  <a:lnTo>
                    <a:pt x="119440" y="16986"/>
                  </a:lnTo>
                  <a:lnTo>
                    <a:pt x="161133" y="3809"/>
                  </a:lnTo>
                  <a:lnTo>
                    <a:pt x="204857" y="0"/>
                  </a:lnTo>
                  <a:lnTo>
                    <a:pt x="248996" y="6070"/>
                  </a:lnTo>
                  <a:lnTo>
                    <a:pt x="291935" y="22530"/>
                  </a:lnTo>
                  <a:lnTo>
                    <a:pt x="329983" y="48308"/>
                  </a:lnTo>
                  <a:lnTo>
                    <a:pt x="360188" y="81023"/>
                  </a:lnTo>
                  <a:lnTo>
                    <a:pt x="382049" y="119055"/>
                  </a:lnTo>
                  <a:lnTo>
                    <a:pt x="395064" y="160789"/>
                  </a:lnTo>
                  <a:lnTo>
                    <a:pt x="398730" y="204606"/>
                  </a:lnTo>
                  <a:lnTo>
                    <a:pt x="392546" y="248891"/>
                  </a:lnTo>
                  <a:lnTo>
                    <a:pt x="376009" y="292024"/>
                  </a:lnTo>
                  <a:lnTo>
                    <a:pt x="350145" y="330241"/>
                  </a:lnTo>
                  <a:lnTo>
                    <a:pt x="317392" y="360622"/>
                  </a:lnTo>
                  <a:lnTo>
                    <a:pt x="279367" y="382658"/>
                  </a:lnTo>
                  <a:lnTo>
                    <a:pt x="237688" y="395835"/>
                  </a:lnTo>
                  <a:lnTo>
                    <a:pt x="193971" y="399644"/>
                  </a:lnTo>
                  <a:lnTo>
                    <a:pt x="149835" y="393574"/>
                  </a:lnTo>
                  <a:lnTo>
                    <a:pt x="106896" y="37711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461126" y="887592"/>
            <a:ext cx="280035" cy="280670"/>
            <a:chOff x="8461126" y="887592"/>
            <a:chExt cx="280035" cy="280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4301" y="890767"/>
              <a:ext cx="273547" cy="2742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64301" y="890767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19">
                  <a:moveTo>
                    <a:pt x="72511" y="260233"/>
                  </a:moveTo>
                  <a:lnTo>
                    <a:pt x="37104" y="233804"/>
                  </a:lnTo>
                  <a:lnTo>
                    <a:pt x="12608" y="198799"/>
                  </a:lnTo>
                  <a:lnTo>
                    <a:pt x="0" y="158314"/>
                  </a:lnTo>
                  <a:lnTo>
                    <a:pt x="253" y="115445"/>
                  </a:lnTo>
                  <a:lnTo>
                    <a:pt x="14345" y="73289"/>
                  </a:lnTo>
                  <a:lnTo>
                    <a:pt x="40869" y="37592"/>
                  </a:lnTo>
                  <a:lnTo>
                    <a:pt x="75872" y="12837"/>
                  </a:lnTo>
                  <a:lnTo>
                    <a:pt x="116283" y="0"/>
                  </a:lnTo>
                  <a:lnTo>
                    <a:pt x="159028" y="55"/>
                  </a:lnTo>
                  <a:lnTo>
                    <a:pt x="201035" y="13980"/>
                  </a:lnTo>
                  <a:lnTo>
                    <a:pt x="236443" y="40458"/>
                  </a:lnTo>
                  <a:lnTo>
                    <a:pt x="260939" y="75476"/>
                  </a:lnTo>
                  <a:lnTo>
                    <a:pt x="273547" y="115963"/>
                  </a:lnTo>
                  <a:lnTo>
                    <a:pt x="273293" y="158845"/>
                  </a:lnTo>
                  <a:lnTo>
                    <a:pt x="259201" y="201051"/>
                  </a:lnTo>
                  <a:lnTo>
                    <a:pt x="232678" y="236686"/>
                  </a:lnTo>
                  <a:lnTo>
                    <a:pt x="197674" y="261403"/>
                  </a:lnTo>
                  <a:lnTo>
                    <a:pt x="157264" y="274221"/>
                  </a:lnTo>
                  <a:lnTo>
                    <a:pt x="114519" y="274158"/>
                  </a:lnTo>
                  <a:lnTo>
                    <a:pt x="72511" y="260233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340474" y="1286767"/>
            <a:ext cx="216535" cy="220979"/>
            <a:chOff x="8340474" y="1286767"/>
            <a:chExt cx="216535" cy="22097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203882" y="1615322"/>
            <a:ext cx="187960" cy="192405"/>
            <a:chOff x="8203882" y="1615322"/>
            <a:chExt cx="187960" cy="19240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7057" y="1618497"/>
              <a:ext cx="181592" cy="18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3882" y="1615322"/>
              <a:ext cx="187942" cy="19200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096029" y="1921511"/>
            <a:ext cx="149860" cy="153035"/>
            <a:chOff x="8096029" y="1921511"/>
            <a:chExt cx="149860" cy="15303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9204" y="1924686"/>
              <a:ext cx="143315" cy="1463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6029" y="1921511"/>
              <a:ext cx="149665" cy="15270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232916" y="653795"/>
            <a:ext cx="6143625" cy="1363980"/>
            <a:chOff x="1232916" y="653795"/>
            <a:chExt cx="6143625" cy="1363980"/>
          </a:xfrm>
        </p:grpSpPr>
        <p:sp>
          <p:nvSpPr>
            <p:cNvPr id="18" name="object 18"/>
            <p:cNvSpPr/>
            <p:nvPr/>
          </p:nvSpPr>
          <p:spPr>
            <a:xfrm>
              <a:off x="1239012" y="659891"/>
              <a:ext cx="6131560" cy="1351915"/>
            </a:xfrm>
            <a:custGeom>
              <a:avLst/>
              <a:gdLst/>
              <a:ahLst/>
              <a:cxnLst/>
              <a:rect l="l" t="t" r="r" b="b"/>
              <a:pathLst>
                <a:path w="6131559" h="1351914">
                  <a:moveTo>
                    <a:pt x="5905754" y="0"/>
                  </a:moveTo>
                  <a:lnTo>
                    <a:pt x="0" y="0"/>
                  </a:lnTo>
                  <a:lnTo>
                    <a:pt x="0" y="1126490"/>
                  </a:lnTo>
                  <a:lnTo>
                    <a:pt x="225297" y="1351788"/>
                  </a:lnTo>
                  <a:lnTo>
                    <a:pt x="6131052" y="1351788"/>
                  </a:lnTo>
                  <a:lnTo>
                    <a:pt x="6131052" y="225298"/>
                  </a:lnTo>
                  <a:lnTo>
                    <a:pt x="5905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9012" y="659891"/>
              <a:ext cx="6131560" cy="1351915"/>
            </a:xfrm>
            <a:custGeom>
              <a:avLst/>
              <a:gdLst/>
              <a:ahLst/>
              <a:cxnLst/>
              <a:rect l="l" t="t" r="r" b="b"/>
              <a:pathLst>
                <a:path w="6131559" h="1351914">
                  <a:moveTo>
                    <a:pt x="0" y="0"/>
                  </a:moveTo>
                  <a:lnTo>
                    <a:pt x="5905754" y="0"/>
                  </a:lnTo>
                  <a:lnTo>
                    <a:pt x="6131052" y="225298"/>
                  </a:lnTo>
                  <a:lnTo>
                    <a:pt x="6131052" y="1351788"/>
                  </a:lnTo>
                  <a:lnTo>
                    <a:pt x="225297" y="1351788"/>
                  </a:lnTo>
                  <a:lnTo>
                    <a:pt x="0" y="112649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22960" y="395071"/>
            <a:ext cx="7543800" cy="1342290"/>
          </a:xfrm>
          <a:prstGeom prst="rect">
            <a:avLst/>
          </a:prstGeom>
        </p:spPr>
        <p:txBody>
          <a:bodyPr vert="horz" wrap="square" lIns="0" tIns="841628" rIns="0" bIns="0" rtlCol="0">
            <a:spAutoFit/>
          </a:bodyPr>
          <a:lstStyle/>
          <a:p>
            <a:pPr marL="19862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grpSp>
        <p:nvGrpSpPr>
          <p:cNvPr id="21" name="object 21"/>
          <p:cNvGrpSpPr/>
          <p:nvPr/>
        </p:nvGrpSpPr>
        <p:grpSpPr>
          <a:xfrm>
            <a:off x="1490472" y="2452116"/>
            <a:ext cx="6108700" cy="1251585"/>
            <a:chOff x="1490472" y="2452116"/>
            <a:chExt cx="6108700" cy="1251585"/>
          </a:xfrm>
        </p:grpSpPr>
        <p:sp>
          <p:nvSpPr>
            <p:cNvPr id="22" name="object 22"/>
            <p:cNvSpPr/>
            <p:nvPr/>
          </p:nvSpPr>
          <p:spPr>
            <a:xfrm>
              <a:off x="1496568" y="2915412"/>
              <a:ext cx="6096000" cy="782320"/>
            </a:xfrm>
            <a:custGeom>
              <a:avLst/>
              <a:gdLst/>
              <a:ahLst/>
              <a:cxnLst/>
              <a:rect l="l" t="t" r="r" b="b"/>
              <a:pathLst>
                <a:path w="6096000" h="782320">
                  <a:moveTo>
                    <a:pt x="6096000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6096000" y="78181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6568" y="2915412"/>
              <a:ext cx="6096000" cy="782320"/>
            </a:xfrm>
            <a:custGeom>
              <a:avLst/>
              <a:gdLst/>
              <a:ahLst/>
              <a:cxnLst/>
              <a:rect l="l" t="t" r="r" b="b"/>
              <a:pathLst>
                <a:path w="6096000" h="782320">
                  <a:moveTo>
                    <a:pt x="0" y="781812"/>
                  </a:moveTo>
                  <a:lnTo>
                    <a:pt x="6096000" y="781812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781812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01368" y="2458212"/>
              <a:ext cx="4267200" cy="916305"/>
            </a:xfrm>
            <a:custGeom>
              <a:avLst/>
              <a:gdLst/>
              <a:ahLst/>
              <a:cxnLst/>
              <a:rect l="l" t="t" r="r" b="b"/>
              <a:pathLst>
                <a:path w="4267200" h="916304">
                  <a:moveTo>
                    <a:pt x="4114546" y="0"/>
                  </a:moveTo>
                  <a:lnTo>
                    <a:pt x="152654" y="0"/>
                  </a:lnTo>
                  <a:lnTo>
                    <a:pt x="104396" y="7780"/>
                  </a:lnTo>
                  <a:lnTo>
                    <a:pt x="62490" y="29447"/>
                  </a:lnTo>
                  <a:lnTo>
                    <a:pt x="29447" y="62490"/>
                  </a:lnTo>
                  <a:lnTo>
                    <a:pt x="7780" y="104396"/>
                  </a:lnTo>
                  <a:lnTo>
                    <a:pt x="0" y="152653"/>
                  </a:lnTo>
                  <a:lnTo>
                    <a:pt x="0" y="763270"/>
                  </a:lnTo>
                  <a:lnTo>
                    <a:pt x="7780" y="811527"/>
                  </a:lnTo>
                  <a:lnTo>
                    <a:pt x="29447" y="853433"/>
                  </a:lnTo>
                  <a:lnTo>
                    <a:pt x="62490" y="886476"/>
                  </a:lnTo>
                  <a:lnTo>
                    <a:pt x="104396" y="908143"/>
                  </a:lnTo>
                  <a:lnTo>
                    <a:pt x="152654" y="915924"/>
                  </a:lnTo>
                  <a:lnTo>
                    <a:pt x="4114546" y="915924"/>
                  </a:lnTo>
                  <a:lnTo>
                    <a:pt x="4162803" y="908143"/>
                  </a:lnTo>
                  <a:lnTo>
                    <a:pt x="4204709" y="886476"/>
                  </a:lnTo>
                  <a:lnTo>
                    <a:pt x="4237752" y="853433"/>
                  </a:lnTo>
                  <a:lnTo>
                    <a:pt x="4259419" y="811527"/>
                  </a:lnTo>
                  <a:lnTo>
                    <a:pt x="4267200" y="763270"/>
                  </a:lnTo>
                  <a:lnTo>
                    <a:pt x="4267200" y="152653"/>
                  </a:lnTo>
                  <a:lnTo>
                    <a:pt x="4259419" y="104396"/>
                  </a:lnTo>
                  <a:lnTo>
                    <a:pt x="4237752" y="62490"/>
                  </a:lnTo>
                  <a:lnTo>
                    <a:pt x="4204709" y="29447"/>
                  </a:lnTo>
                  <a:lnTo>
                    <a:pt x="4162803" y="7780"/>
                  </a:lnTo>
                  <a:lnTo>
                    <a:pt x="41145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1368" y="2458212"/>
              <a:ext cx="4267200" cy="916305"/>
            </a:xfrm>
            <a:custGeom>
              <a:avLst/>
              <a:gdLst/>
              <a:ahLst/>
              <a:cxnLst/>
              <a:rect l="l" t="t" r="r" b="b"/>
              <a:pathLst>
                <a:path w="4267200" h="916304">
                  <a:moveTo>
                    <a:pt x="0" y="152653"/>
                  </a:moveTo>
                  <a:lnTo>
                    <a:pt x="7780" y="104396"/>
                  </a:lnTo>
                  <a:lnTo>
                    <a:pt x="29447" y="62490"/>
                  </a:lnTo>
                  <a:lnTo>
                    <a:pt x="62490" y="29447"/>
                  </a:lnTo>
                  <a:lnTo>
                    <a:pt x="104396" y="7780"/>
                  </a:lnTo>
                  <a:lnTo>
                    <a:pt x="152654" y="0"/>
                  </a:lnTo>
                  <a:lnTo>
                    <a:pt x="4114546" y="0"/>
                  </a:lnTo>
                  <a:lnTo>
                    <a:pt x="4162803" y="7780"/>
                  </a:lnTo>
                  <a:lnTo>
                    <a:pt x="4204709" y="29447"/>
                  </a:lnTo>
                  <a:lnTo>
                    <a:pt x="4237752" y="62490"/>
                  </a:lnTo>
                  <a:lnTo>
                    <a:pt x="4259419" y="104396"/>
                  </a:lnTo>
                  <a:lnTo>
                    <a:pt x="4267200" y="152653"/>
                  </a:lnTo>
                  <a:lnTo>
                    <a:pt x="4267200" y="763270"/>
                  </a:lnTo>
                  <a:lnTo>
                    <a:pt x="4259419" y="811527"/>
                  </a:lnTo>
                  <a:lnTo>
                    <a:pt x="4237752" y="853433"/>
                  </a:lnTo>
                  <a:lnTo>
                    <a:pt x="4204709" y="886476"/>
                  </a:lnTo>
                  <a:lnTo>
                    <a:pt x="4162803" y="908143"/>
                  </a:lnTo>
                  <a:lnTo>
                    <a:pt x="4114546" y="915924"/>
                  </a:lnTo>
                  <a:lnTo>
                    <a:pt x="152654" y="915924"/>
                  </a:lnTo>
                  <a:lnTo>
                    <a:pt x="104396" y="908143"/>
                  </a:lnTo>
                  <a:lnTo>
                    <a:pt x="62490" y="886476"/>
                  </a:lnTo>
                  <a:lnTo>
                    <a:pt x="29447" y="853433"/>
                  </a:lnTo>
                  <a:lnTo>
                    <a:pt x="7780" y="811527"/>
                  </a:lnTo>
                  <a:lnTo>
                    <a:pt x="0" y="763270"/>
                  </a:lnTo>
                  <a:lnTo>
                    <a:pt x="0" y="15265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490472" y="3858767"/>
            <a:ext cx="6108700" cy="1251585"/>
            <a:chOff x="1490472" y="3858767"/>
            <a:chExt cx="6108700" cy="1251585"/>
          </a:xfrm>
        </p:grpSpPr>
        <p:sp>
          <p:nvSpPr>
            <p:cNvPr id="27" name="object 27"/>
            <p:cNvSpPr/>
            <p:nvPr/>
          </p:nvSpPr>
          <p:spPr>
            <a:xfrm>
              <a:off x="1496568" y="4322063"/>
              <a:ext cx="6096000" cy="782320"/>
            </a:xfrm>
            <a:custGeom>
              <a:avLst/>
              <a:gdLst/>
              <a:ahLst/>
              <a:cxnLst/>
              <a:rect l="l" t="t" r="r" b="b"/>
              <a:pathLst>
                <a:path w="6096000" h="782320">
                  <a:moveTo>
                    <a:pt x="6096000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6096000" y="78181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6568" y="4322063"/>
              <a:ext cx="6096000" cy="782320"/>
            </a:xfrm>
            <a:custGeom>
              <a:avLst/>
              <a:gdLst/>
              <a:ahLst/>
              <a:cxnLst/>
              <a:rect l="l" t="t" r="r" b="b"/>
              <a:pathLst>
                <a:path w="6096000" h="782320">
                  <a:moveTo>
                    <a:pt x="0" y="781812"/>
                  </a:moveTo>
                  <a:lnTo>
                    <a:pt x="6096000" y="781812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781812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01368" y="3864863"/>
              <a:ext cx="4267200" cy="914400"/>
            </a:xfrm>
            <a:custGeom>
              <a:avLst/>
              <a:gdLst/>
              <a:ahLst/>
              <a:cxnLst/>
              <a:rect l="l" t="t" r="r" b="b"/>
              <a:pathLst>
                <a:path w="4267200" h="914400">
                  <a:moveTo>
                    <a:pt x="41148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4114800" y="914400"/>
                  </a:lnTo>
                  <a:lnTo>
                    <a:pt x="4162982" y="906633"/>
                  </a:lnTo>
                  <a:lnTo>
                    <a:pt x="4204819" y="885005"/>
                  </a:lnTo>
                  <a:lnTo>
                    <a:pt x="4237805" y="852019"/>
                  </a:lnTo>
                  <a:lnTo>
                    <a:pt x="4259433" y="810182"/>
                  </a:lnTo>
                  <a:lnTo>
                    <a:pt x="4267200" y="762000"/>
                  </a:lnTo>
                  <a:lnTo>
                    <a:pt x="4267200" y="152400"/>
                  </a:lnTo>
                  <a:lnTo>
                    <a:pt x="4259433" y="104217"/>
                  </a:lnTo>
                  <a:lnTo>
                    <a:pt x="4237805" y="62380"/>
                  </a:lnTo>
                  <a:lnTo>
                    <a:pt x="4204819" y="29394"/>
                  </a:lnTo>
                  <a:lnTo>
                    <a:pt x="4162982" y="7766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01368" y="3864863"/>
              <a:ext cx="4267200" cy="914400"/>
            </a:xfrm>
            <a:custGeom>
              <a:avLst/>
              <a:gdLst/>
              <a:ahLst/>
              <a:cxnLst/>
              <a:rect l="l" t="t" r="r" b="b"/>
              <a:pathLst>
                <a:path w="42672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4114800" y="0"/>
                  </a:lnTo>
                  <a:lnTo>
                    <a:pt x="4162982" y="7766"/>
                  </a:lnTo>
                  <a:lnTo>
                    <a:pt x="4204819" y="29394"/>
                  </a:lnTo>
                  <a:lnTo>
                    <a:pt x="4237805" y="62380"/>
                  </a:lnTo>
                  <a:lnTo>
                    <a:pt x="4259433" y="104217"/>
                  </a:lnTo>
                  <a:lnTo>
                    <a:pt x="4267200" y="152400"/>
                  </a:lnTo>
                  <a:lnTo>
                    <a:pt x="4267200" y="762000"/>
                  </a:lnTo>
                  <a:lnTo>
                    <a:pt x="4259433" y="810182"/>
                  </a:lnTo>
                  <a:lnTo>
                    <a:pt x="4237805" y="852019"/>
                  </a:lnTo>
                  <a:lnTo>
                    <a:pt x="4204819" y="885005"/>
                  </a:lnTo>
                  <a:lnTo>
                    <a:pt x="4162982" y="906633"/>
                  </a:lnTo>
                  <a:lnTo>
                    <a:pt x="411480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490472" y="5265420"/>
            <a:ext cx="6108700" cy="1249680"/>
            <a:chOff x="1490472" y="5265420"/>
            <a:chExt cx="6108700" cy="1249680"/>
          </a:xfrm>
        </p:grpSpPr>
        <p:sp>
          <p:nvSpPr>
            <p:cNvPr id="32" name="object 32"/>
            <p:cNvSpPr/>
            <p:nvPr/>
          </p:nvSpPr>
          <p:spPr>
            <a:xfrm>
              <a:off x="1496568" y="5728716"/>
              <a:ext cx="6096000" cy="780415"/>
            </a:xfrm>
            <a:custGeom>
              <a:avLst/>
              <a:gdLst/>
              <a:ahLst/>
              <a:cxnLst/>
              <a:rect l="l" t="t" r="r" b="b"/>
              <a:pathLst>
                <a:path w="6096000" h="780415">
                  <a:moveTo>
                    <a:pt x="6096000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6096000" y="780288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96568" y="5728716"/>
              <a:ext cx="6096000" cy="780415"/>
            </a:xfrm>
            <a:custGeom>
              <a:avLst/>
              <a:gdLst/>
              <a:ahLst/>
              <a:cxnLst/>
              <a:rect l="l" t="t" r="r" b="b"/>
              <a:pathLst>
                <a:path w="6096000" h="780415">
                  <a:moveTo>
                    <a:pt x="0" y="780288"/>
                  </a:moveTo>
                  <a:lnTo>
                    <a:pt x="6096000" y="780288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01368" y="5271516"/>
              <a:ext cx="4267200" cy="914400"/>
            </a:xfrm>
            <a:custGeom>
              <a:avLst/>
              <a:gdLst/>
              <a:ahLst/>
              <a:cxnLst/>
              <a:rect l="l" t="t" r="r" b="b"/>
              <a:pathLst>
                <a:path w="4267200" h="914400">
                  <a:moveTo>
                    <a:pt x="41148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68"/>
                  </a:lnTo>
                  <a:lnTo>
                    <a:pt x="29394" y="852003"/>
                  </a:lnTo>
                  <a:lnTo>
                    <a:pt x="62380" y="884994"/>
                  </a:lnTo>
                  <a:lnTo>
                    <a:pt x="104217" y="906630"/>
                  </a:lnTo>
                  <a:lnTo>
                    <a:pt x="152400" y="914400"/>
                  </a:lnTo>
                  <a:lnTo>
                    <a:pt x="4114800" y="914400"/>
                  </a:lnTo>
                  <a:lnTo>
                    <a:pt x="4162982" y="906630"/>
                  </a:lnTo>
                  <a:lnTo>
                    <a:pt x="4204819" y="884994"/>
                  </a:lnTo>
                  <a:lnTo>
                    <a:pt x="4237805" y="852003"/>
                  </a:lnTo>
                  <a:lnTo>
                    <a:pt x="4259433" y="810168"/>
                  </a:lnTo>
                  <a:lnTo>
                    <a:pt x="4267200" y="762000"/>
                  </a:lnTo>
                  <a:lnTo>
                    <a:pt x="4267200" y="152400"/>
                  </a:lnTo>
                  <a:lnTo>
                    <a:pt x="4259433" y="104217"/>
                  </a:lnTo>
                  <a:lnTo>
                    <a:pt x="4237805" y="62380"/>
                  </a:lnTo>
                  <a:lnTo>
                    <a:pt x="4204819" y="29394"/>
                  </a:lnTo>
                  <a:lnTo>
                    <a:pt x="4162982" y="7766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01368" y="5271516"/>
              <a:ext cx="4267200" cy="914400"/>
            </a:xfrm>
            <a:custGeom>
              <a:avLst/>
              <a:gdLst/>
              <a:ahLst/>
              <a:cxnLst/>
              <a:rect l="l" t="t" r="r" b="b"/>
              <a:pathLst>
                <a:path w="42672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4114800" y="0"/>
                  </a:lnTo>
                  <a:lnTo>
                    <a:pt x="4162982" y="7766"/>
                  </a:lnTo>
                  <a:lnTo>
                    <a:pt x="4204819" y="29394"/>
                  </a:lnTo>
                  <a:lnTo>
                    <a:pt x="4237805" y="62380"/>
                  </a:lnTo>
                  <a:lnTo>
                    <a:pt x="4259433" y="104217"/>
                  </a:lnTo>
                  <a:lnTo>
                    <a:pt x="4267200" y="152400"/>
                  </a:lnTo>
                  <a:lnTo>
                    <a:pt x="4267200" y="762000"/>
                  </a:lnTo>
                  <a:lnTo>
                    <a:pt x="4259433" y="810168"/>
                  </a:lnTo>
                  <a:lnTo>
                    <a:pt x="4237805" y="852003"/>
                  </a:lnTo>
                  <a:lnTo>
                    <a:pt x="4204819" y="884994"/>
                  </a:lnTo>
                  <a:lnTo>
                    <a:pt x="4162982" y="906630"/>
                  </a:lnTo>
                  <a:lnTo>
                    <a:pt x="4114800" y="914400"/>
                  </a:lnTo>
                  <a:lnTo>
                    <a:pt x="152400" y="914400"/>
                  </a:lnTo>
                  <a:lnTo>
                    <a:pt x="104217" y="906630"/>
                  </a:lnTo>
                  <a:lnTo>
                    <a:pt x="62380" y="884994"/>
                  </a:lnTo>
                  <a:lnTo>
                    <a:pt x="29394" y="852003"/>
                  </a:lnTo>
                  <a:lnTo>
                    <a:pt x="7766" y="810168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994407" y="2620772"/>
            <a:ext cx="1663193" cy="3332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Звенья</a:t>
            </a: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297700"/>
              </a:lnSpc>
            </a:pPr>
            <a:r>
              <a:rPr sz="31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sz="31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40474" y="1286767"/>
            <a:ext cx="216535" cy="220979"/>
            <a:chOff x="8340474" y="1286767"/>
            <a:chExt cx="216535" cy="220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203882" y="1615322"/>
            <a:ext cx="187960" cy="192405"/>
            <a:chOff x="8203882" y="1615322"/>
            <a:chExt cx="187960" cy="1924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7057" y="1618497"/>
              <a:ext cx="181592" cy="1856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3882" y="1615322"/>
              <a:ext cx="187942" cy="1920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096029" y="1921511"/>
            <a:ext cx="149860" cy="153035"/>
            <a:chOff x="8096029" y="1921511"/>
            <a:chExt cx="149860" cy="1530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9204" y="1924686"/>
              <a:ext cx="143315" cy="1463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6029" y="1921511"/>
              <a:ext cx="149665" cy="15270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77467" y="541019"/>
            <a:ext cx="6764020" cy="3153410"/>
            <a:chOff x="1077467" y="541019"/>
            <a:chExt cx="6764020" cy="3153410"/>
          </a:xfrm>
        </p:grpSpPr>
        <p:sp>
          <p:nvSpPr>
            <p:cNvPr id="12" name="object 12"/>
            <p:cNvSpPr/>
            <p:nvPr/>
          </p:nvSpPr>
          <p:spPr>
            <a:xfrm>
              <a:off x="1083563" y="547115"/>
              <a:ext cx="6751320" cy="3141345"/>
            </a:xfrm>
            <a:custGeom>
              <a:avLst/>
              <a:gdLst/>
              <a:ahLst/>
              <a:cxnLst/>
              <a:rect l="l" t="t" r="r" b="b"/>
              <a:pathLst>
                <a:path w="6751320" h="3141345">
                  <a:moveTo>
                    <a:pt x="6751320" y="0"/>
                  </a:moveTo>
                  <a:lnTo>
                    <a:pt x="0" y="0"/>
                  </a:lnTo>
                  <a:lnTo>
                    <a:pt x="0" y="3140963"/>
                  </a:lnTo>
                  <a:lnTo>
                    <a:pt x="6751320" y="3140963"/>
                  </a:lnTo>
                  <a:lnTo>
                    <a:pt x="6751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3563" y="547115"/>
              <a:ext cx="6751320" cy="3141345"/>
            </a:xfrm>
            <a:custGeom>
              <a:avLst/>
              <a:gdLst/>
              <a:ahLst/>
              <a:cxnLst/>
              <a:rect l="l" t="t" r="r" b="b"/>
              <a:pathLst>
                <a:path w="6751320" h="3141345">
                  <a:moveTo>
                    <a:pt x="0" y="3140963"/>
                  </a:moveTo>
                  <a:lnTo>
                    <a:pt x="6751320" y="3140963"/>
                  </a:lnTo>
                  <a:lnTo>
                    <a:pt x="6751320" y="0"/>
                  </a:lnTo>
                  <a:lnTo>
                    <a:pt x="0" y="0"/>
                  </a:lnTo>
                  <a:lnTo>
                    <a:pt x="0" y="314096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63218" y="589026"/>
            <a:ext cx="6594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Звенья</a:t>
            </a:r>
            <a:r>
              <a:rPr sz="1800" b="1" i="1" spc="45" dirty="0">
                <a:latin typeface="Times New Roman"/>
                <a:cs typeface="Times New Roman"/>
              </a:rPr>
              <a:t>  </a:t>
            </a:r>
            <a:r>
              <a:rPr sz="1800" b="1" i="1" dirty="0">
                <a:latin typeface="Times New Roman"/>
                <a:cs typeface="Times New Roman"/>
              </a:rPr>
              <a:t>управления</a:t>
            </a:r>
            <a:r>
              <a:rPr sz="1800" b="1" i="1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структурные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подразделения,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также </a:t>
            </a:r>
            <a:r>
              <a:rPr sz="1800" dirty="0">
                <a:latin typeface="Times New Roman"/>
                <a:cs typeface="Times New Roman"/>
              </a:rPr>
              <a:t>отдельные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специалисты,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выполняющие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соответствующие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функции </a:t>
            </a:r>
            <a:r>
              <a:rPr sz="1800" dirty="0">
                <a:latin typeface="Times New Roman"/>
                <a:cs typeface="Times New Roman"/>
              </a:rPr>
              <a:t>управления.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основе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звена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выполнение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отделом </a:t>
            </a:r>
            <a:r>
              <a:rPr sz="1800" dirty="0">
                <a:latin typeface="Times New Roman"/>
                <a:cs typeface="Times New Roman"/>
              </a:rPr>
              <a:t>определенной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функции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управления.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3218" y="1960321"/>
            <a:ext cx="14122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Уровень </a:t>
            </a:r>
            <a:r>
              <a:rPr sz="1800" spc="-10" dirty="0">
                <a:latin typeface="Times New Roman"/>
                <a:cs typeface="Times New Roman"/>
              </a:rPr>
              <a:t>занимающих организацией.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5466" y="1960321"/>
            <a:ext cx="5170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управления</a:t>
            </a:r>
            <a:r>
              <a:rPr sz="1800" b="1" i="1" spc="1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совокупность</a:t>
            </a:r>
            <a:r>
              <a:rPr sz="1800" spc="1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звеньев</a:t>
            </a:r>
            <a:r>
              <a:rPr sz="1800" spc="16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управления, </a:t>
            </a:r>
            <a:r>
              <a:rPr sz="1800" dirty="0">
                <a:latin typeface="Times New Roman"/>
                <a:cs typeface="Times New Roman"/>
              </a:rPr>
              <a:t>определенную</a:t>
            </a:r>
            <a:r>
              <a:rPr sz="1800" spc="32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ступень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3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системах</a:t>
            </a:r>
            <a:r>
              <a:rPr sz="1800" spc="33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управления </a:t>
            </a:r>
            <a:r>
              <a:rPr sz="1800" dirty="0">
                <a:latin typeface="Times New Roman"/>
                <a:cs typeface="Times New Roman"/>
              </a:rPr>
              <a:t>Ступени</a:t>
            </a:r>
            <a:r>
              <a:rPr sz="1800" spc="1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управления</a:t>
            </a:r>
            <a:r>
              <a:rPr sz="1800" spc="1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находятся</a:t>
            </a:r>
            <a:r>
              <a:rPr sz="1800" spc="17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7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вертикальной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3218" y="2783840"/>
            <a:ext cx="6593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зависимости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подчиняются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другу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иерархии: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менеджеры </a:t>
            </a:r>
            <a:r>
              <a:rPr sz="1800" dirty="0">
                <a:latin typeface="Times New Roman"/>
                <a:cs typeface="Times New Roman"/>
              </a:rPr>
              <a:t>более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высокой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ступени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управления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принимают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доводят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нижестоящих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звеньев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(где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конкретизируются)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84575" y="4168266"/>
            <a:ext cx="93471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latin typeface="Times New Roman"/>
                <a:cs typeface="Times New Roman"/>
              </a:rPr>
              <a:t>Связи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4191" y="5082921"/>
            <a:ext cx="2306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Горизонтальные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0877" y="5111622"/>
            <a:ext cx="2029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Вертикальные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39339" y="4579873"/>
            <a:ext cx="1044575" cy="489584"/>
          </a:xfrm>
          <a:custGeom>
            <a:avLst/>
            <a:gdLst/>
            <a:ahLst/>
            <a:cxnLst/>
            <a:rect l="l" t="t" r="r" b="b"/>
            <a:pathLst>
              <a:path w="1044575" h="489585">
                <a:moveTo>
                  <a:pt x="63246" y="394462"/>
                </a:moveTo>
                <a:lnTo>
                  <a:pt x="59309" y="395224"/>
                </a:lnTo>
                <a:lnTo>
                  <a:pt x="57277" y="398018"/>
                </a:lnTo>
                <a:lnTo>
                  <a:pt x="0" y="478917"/>
                </a:lnTo>
                <a:lnTo>
                  <a:pt x="102108" y="489331"/>
                </a:lnTo>
                <a:lnTo>
                  <a:pt x="105156" y="486790"/>
                </a:lnTo>
                <a:lnTo>
                  <a:pt x="105918" y="479806"/>
                </a:lnTo>
                <a:lnTo>
                  <a:pt x="105706" y="479551"/>
                </a:lnTo>
                <a:lnTo>
                  <a:pt x="14097" y="479551"/>
                </a:lnTo>
                <a:lnTo>
                  <a:pt x="8762" y="467994"/>
                </a:lnTo>
                <a:lnTo>
                  <a:pt x="30159" y="458273"/>
                </a:lnTo>
                <a:lnTo>
                  <a:pt x="67564" y="405383"/>
                </a:lnTo>
                <a:lnTo>
                  <a:pt x="69596" y="402589"/>
                </a:lnTo>
                <a:lnTo>
                  <a:pt x="68961" y="398525"/>
                </a:lnTo>
                <a:lnTo>
                  <a:pt x="66167" y="396494"/>
                </a:lnTo>
                <a:lnTo>
                  <a:pt x="63246" y="394462"/>
                </a:lnTo>
                <a:close/>
              </a:path>
              <a:path w="1044575" h="489585">
                <a:moveTo>
                  <a:pt x="30159" y="458273"/>
                </a:moveTo>
                <a:lnTo>
                  <a:pt x="8762" y="467994"/>
                </a:lnTo>
                <a:lnTo>
                  <a:pt x="14097" y="479551"/>
                </a:lnTo>
                <a:lnTo>
                  <a:pt x="18849" y="477393"/>
                </a:lnTo>
                <a:lnTo>
                  <a:pt x="16637" y="477393"/>
                </a:lnTo>
                <a:lnTo>
                  <a:pt x="12065" y="467359"/>
                </a:lnTo>
                <a:lnTo>
                  <a:pt x="23732" y="467359"/>
                </a:lnTo>
                <a:lnTo>
                  <a:pt x="30159" y="458273"/>
                </a:lnTo>
                <a:close/>
              </a:path>
              <a:path w="1044575" h="489585">
                <a:moveTo>
                  <a:pt x="35610" y="469779"/>
                </a:moveTo>
                <a:lnTo>
                  <a:pt x="14097" y="479551"/>
                </a:lnTo>
                <a:lnTo>
                  <a:pt x="105706" y="479551"/>
                </a:lnTo>
                <a:lnTo>
                  <a:pt x="103378" y="476757"/>
                </a:lnTo>
                <a:lnTo>
                  <a:pt x="35610" y="469779"/>
                </a:lnTo>
                <a:close/>
              </a:path>
              <a:path w="1044575" h="489585">
                <a:moveTo>
                  <a:pt x="12065" y="467359"/>
                </a:moveTo>
                <a:lnTo>
                  <a:pt x="16637" y="477393"/>
                </a:lnTo>
                <a:lnTo>
                  <a:pt x="22942" y="468477"/>
                </a:lnTo>
                <a:lnTo>
                  <a:pt x="12065" y="467359"/>
                </a:lnTo>
                <a:close/>
              </a:path>
              <a:path w="1044575" h="489585">
                <a:moveTo>
                  <a:pt x="22942" y="468477"/>
                </a:moveTo>
                <a:lnTo>
                  <a:pt x="16637" y="477393"/>
                </a:lnTo>
                <a:lnTo>
                  <a:pt x="18849" y="477393"/>
                </a:lnTo>
                <a:lnTo>
                  <a:pt x="35610" y="469779"/>
                </a:lnTo>
                <a:lnTo>
                  <a:pt x="22942" y="468477"/>
                </a:lnTo>
                <a:close/>
              </a:path>
              <a:path w="1044575" h="489585">
                <a:moveTo>
                  <a:pt x="1038733" y="0"/>
                </a:moveTo>
                <a:lnTo>
                  <a:pt x="30159" y="458273"/>
                </a:lnTo>
                <a:lnTo>
                  <a:pt x="22942" y="468477"/>
                </a:lnTo>
                <a:lnTo>
                  <a:pt x="35610" y="469779"/>
                </a:lnTo>
                <a:lnTo>
                  <a:pt x="1044067" y="11683"/>
                </a:lnTo>
                <a:lnTo>
                  <a:pt x="1038733" y="0"/>
                </a:lnTo>
                <a:close/>
              </a:path>
              <a:path w="1044575" h="489585">
                <a:moveTo>
                  <a:pt x="23732" y="467359"/>
                </a:moveTo>
                <a:lnTo>
                  <a:pt x="12065" y="467359"/>
                </a:lnTo>
                <a:lnTo>
                  <a:pt x="22942" y="468477"/>
                </a:lnTo>
                <a:lnTo>
                  <a:pt x="23732" y="467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58182" y="4595240"/>
            <a:ext cx="998219" cy="501015"/>
          </a:xfrm>
          <a:custGeom>
            <a:avLst/>
            <a:gdLst/>
            <a:ahLst/>
            <a:cxnLst/>
            <a:rect l="l" t="t" r="r" b="b"/>
            <a:pathLst>
              <a:path w="998220" h="501014">
                <a:moveTo>
                  <a:pt x="963000" y="482926"/>
                </a:moveTo>
                <a:lnTo>
                  <a:pt x="894968" y="487933"/>
                </a:lnTo>
                <a:lnTo>
                  <a:pt x="892301" y="490981"/>
                </a:lnTo>
                <a:lnTo>
                  <a:pt x="892809" y="497966"/>
                </a:lnTo>
                <a:lnTo>
                  <a:pt x="895857" y="500506"/>
                </a:lnTo>
                <a:lnTo>
                  <a:pt x="996455" y="493267"/>
                </a:lnTo>
                <a:lnTo>
                  <a:pt x="984122" y="493267"/>
                </a:lnTo>
                <a:lnTo>
                  <a:pt x="963000" y="482926"/>
                </a:lnTo>
                <a:close/>
              </a:path>
              <a:path w="998220" h="501014">
                <a:moveTo>
                  <a:pt x="975528" y="482003"/>
                </a:moveTo>
                <a:lnTo>
                  <a:pt x="963000" y="482926"/>
                </a:lnTo>
                <a:lnTo>
                  <a:pt x="984122" y="493267"/>
                </a:lnTo>
                <a:lnTo>
                  <a:pt x="985178" y="491108"/>
                </a:lnTo>
                <a:lnTo>
                  <a:pt x="981582" y="491108"/>
                </a:lnTo>
                <a:lnTo>
                  <a:pt x="975528" y="482003"/>
                </a:lnTo>
                <a:close/>
              </a:path>
              <a:path w="998220" h="501014">
                <a:moveTo>
                  <a:pt x="937387" y="406907"/>
                </a:moveTo>
                <a:lnTo>
                  <a:pt x="931544" y="410717"/>
                </a:lnTo>
                <a:lnTo>
                  <a:pt x="930782" y="414654"/>
                </a:lnTo>
                <a:lnTo>
                  <a:pt x="932688" y="417575"/>
                </a:lnTo>
                <a:lnTo>
                  <a:pt x="968519" y="471462"/>
                </a:lnTo>
                <a:lnTo>
                  <a:pt x="989710" y="481837"/>
                </a:lnTo>
                <a:lnTo>
                  <a:pt x="984122" y="493267"/>
                </a:lnTo>
                <a:lnTo>
                  <a:pt x="996455" y="493267"/>
                </a:lnTo>
                <a:lnTo>
                  <a:pt x="998219" y="493140"/>
                </a:lnTo>
                <a:lnTo>
                  <a:pt x="943228" y="410590"/>
                </a:lnTo>
                <a:lnTo>
                  <a:pt x="941323" y="407669"/>
                </a:lnTo>
                <a:lnTo>
                  <a:pt x="937387" y="406907"/>
                </a:lnTo>
                <a:close/>
              </a:path>
              <a:path w="998220" h="501014">
                <a:moveTo>
                  <a:pt x="986408" y="481202"/>
                </a:moveTo>
                <a:lnTo>
                  <a:pt x="975528" y="482003"/>
                </a:lnTo>
                <a:lnTo>
                  <a:pt x="981582" y="491108"/>
                </a:lnTo>
                <a:lnTo>
                  <a:pt x="986408" y="481202"/>
                </a:lnTo>
                <a:close/>
              </a:path>
              <a:path w="998220" h="501014">
                <a:moveTo>
                  <a:pt x="988414" y="481202"/>
                </a:moveTo>
                <a:lnTo>
                  <a:pt x="986408" y="481202"/>
                </a:lnTo>
                <a:lnTo>
                  <a:pt x="981582" y="491108"/>
                </a:lnTo>
                <a:lnTo>
                  <a:pt x="985178" y="491108"/>
                </a:lnTo>
                <a:lnTo>
                  <a:pt x="989710" y="481837"/>
                </a:lnTo>
                <a:lnTo>
                  <a:pt x="988414" y="481202"/>
                </a:lnTo>
                <a:close/>
              </a:path>
              <a:path w="998220" h="501014">
                <a:moveTo>
                  <a:pt x="5587" y="0"/>
                </a:moveTo>
                <a:lnTo>
                  <a:pt x="0" y="11429"/>
                </a:lnTo>
                <a:lnTo>
                  <a:pt x="963000" y="482926"/>
                </a:lnTo>
                <a:lnTo>
                  <a:pt x="975528" y="482003"/>
                </a:lnTo>
                <a:lnTo>
                  <a:pt x="968519" y="471462"/>
                </a:lnTo>
                <a:lnTo>
                  <a:pt x="5587" y="0"/>
                </a:lnTo>
                <a:close/>
              </a:path>
              <a:path w="998220" h="501014">
                <a:moveTo>
                  <a:pt x="968519" y="471462"/>
                </a:moveTo>
                <a:lnTo>
                  <a:pt x="975528" y="482003"/>
                </a:lnTo>
                <a:lnTo>
                  <a:pt x="986408" y="481202"/>
                </a:lnTo>
                <a:lnTo>
                  <a:pt x="988414" y="481202"/>
                </a:lnTo>
                <a:lnTo>
                  <a:pt x="968519" y="471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40474" y="1286767"/>
            <a:ext cx="216535" cy="220979"/>
            <a:chOff x="8340474" y="1286767"/>
            <a:chExt cx="216535" cy="220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07057" y="1618497"/>
            <a:ext cx="181592" cy="1856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3882" y="1615322"/>
            <a:ext cx="187942" cy="1920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99204" y="1924686"/>
            <a:ext cx="143315" cy="1463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96029" y="1921511"/>
            <a:ext cx="149665" cy="1527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887" y="4881370"/>
            <a:ext cx="8034527" cy="19766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3127" y="1592580"/>
            <a:ext cx="8004048" cy="329946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932688" y="327659"/>
            <a:ext cx="7806055" cy="553720"/>
            <a:chOff x="932688" y="327659"/>
            <a:chExt cx="7806055" cy="553720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688" y="327659"/>
              <a:ext cx="7805927" cy="5532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7099" y="371982"/>
              <a:ext cx="7717066" cy="46405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16863" y="937260"/>
            <a:ext cx="5646420" cy="553720"/>
            <a:chOff x="816863" y="937260"/>
            <a:chExt cx="5646420" cy="55372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6863" y="1040892"/>
              <a:ext cx="1976627" cy="4495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0945" y="1085215"/>
              <a:ext cx="1887715" cy="3604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23971" y="937260"/>
              <a:ext cx="3639312" cy="5074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68675" y="981583"/>
              <a:ext cx="3550158" cy="41846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513576" y="1040891"/>
            <a:ext cx="2341245" cy="449580"/>
            <a:chOff x="6513576" y="1040891"/>
            <a:chExt cx="2341245" cy="449580"/>
          </a:xfrm>
        </p:grpSpPr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3576" y="1040891"/>
              <a:ext cx="2340864" cy="4495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57010" y="1085214"/>
              <a:ext cx="2253869" cy="361442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40474" y="1286767"/>
            <a:ext cx="216535" cy="220979"/>
            <a:chOff x="8340474" y="1286767"/>
            <a:chExt cx="216535" cy="220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203882" y="1615322"/>
            <a:ext cx="187960" cy="192405"/>
            <a:chOff x="8203882" y="1615322"/>
            <a:chExt cx="187960" cy="1924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7057" y="1618497"/>
              <a:ext cx="181592" cy="1856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3882" y="1615322"/>
              <a:ext cx="187942" cy="1920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096029" y="1921511"/>
            <a:ext cx="149860" cy="153035"/>
            <a:chOff x="8096029" y="1921511"/>
            <a:chExt cx="149860" cy="1530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9204" y="1924686"/>
              <a:ext cx="143315" cy="1463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6029" y="1921511"/>
              <a:ext cx="149665" cy="15270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91895" y="2174748"/>
            <a:ext cx="7899400" cy="3080385"/>
            <a:chOff x="691895" y="2174748"/>
            <a:chExt cx="7899400" cy="3080385"/>
          </a:xfrm>
        </p:grpSpPr>
        <p:sp>
          <p:nvSpPr>
            <p:cNvPr id="12" name="object 12"/>
            <p:cNvSpPr/>
            <p:nvPr/>
          </p:nvSpPr>
          <p:spPr>
            <a:xfrm>
              <a:off x="697991" y="2180844"/>
              <a:ext cx="7886700" cy="3068320"/>
            </a:xfrm>
            <a:custGeom>
              <a:avLst/>
              <a:gdLst/>
              <a:ahLst/>
              <a:cxnLst/>
              <a:rect l="l" t="t" r="r" b="b"/>
              <a:pathLst>
                <a:path w="7886700" h="3068320">
                  <a:moveTo>
                    <a:pt x="7886700" y="0"/>
                  </a:moveTo>
                  <a:lnTo>
                    <a:pt x="0" y="0"/>
                  </a:lnTo>
                  <a:lnTo>
                    <a:pt x="0" y="3067811"/>
                  </a:lnTo>
                  <a:lnTo>
                    <a:pt x="7886700" y="3067811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7991" y="2180844"/>
              <a:ext cx="7886700" cy="3068320"/>
            </a:xfrm>
            <a:custGeom>
              <a:avLst/>
              <a:gdLst/>
              <a:ahLst/>
              <a:cxnLst/>
              <a:rect l="l" t="t" r="r" b="b"/>
              <a:pathLst>
                <a:path w="7886700" h="3068320">
                  <a:moveTo>
                    <a:pt x="0" y="3067811"/>
                  </a:moveTo>
                  <a:lnTo>
                    <a:pt x="7886700" y="3067811"/>
                  </a:lnTo>
                  <a:lnTo>
                    <a:pt x="7886700" y="0"/>
                  </a:lnTo>
                  <a:lnTo>
                    <a:pt x="0" y="0"/>
                  </a:lnTo>
                  <a:lnTo>
                    <a:pt x="0" y="3067811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24423" y="2221304"/>
            <a:ext cx="5737225" cy="274126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4000" spc="-10" dirty="0">
                <a:latin typeface="Calibri"/>
                <a:cs typeface="Calibri"/>
              </a:rPr>
              <a:t>Линейная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4000" spc="-10" dirty="0">
                <a:latin typeface="Calibri"/>
                <a:cs typeface="Calibri"/>
              </a:rPr>
              <a:t>Функциональная</a:t>
            </a:r>
            <a:endParaRPr sz="4000" dirty="0">
              <a:latin typeface="Calibri"/>
              <a:cs typeface="Calibri"/>
            </a:endParaRPr>
          </a:p>
          <a:p>
            <a:pPr marL="12700" marR="5080" algn="ctr">
              <a:lnSpc>
                <a:spcPct val="110800"/>
              </a:lnSpc>
              <a:spcBef>
                <a:spcPts val="10"/>
              </a:spcBef>
            </a:pPr>
            <a:r>
              <a:rPr sz="4000" spc="-30" dirty="0" err="1" smtClean="0">
                <a:latin typeface="Calibri"/>
                <a:cs typeface="Calibri"/>
              </a:rPr>
              <a:t>Линейно-</a:t>
            </a:r>
            <a:r>
              <a:rPr sz="4000" spc="-10" dirty="0" err="1" smtClean="0">
                <a:latin typeface="Calibri"/>
                <a:cs typeface="Calibri"/>
              </a:rPr>
              <a:t>функциональная</a:t>
            </a:r>
            <a:endParaRPr lang="ru-RU" sz="4000" spc="-10" dirty="0" smtClean="0">
              <a:latin typeface="Calibri"/>
              <a:cs typeface="Calibri"/>
            </a:endParaRPr>
          </a:p>
          <a:p>
            <a:pPr marL="12700" marR="5080" algn="ctr">
              <a:lnSpc>
                <a:spcPct val="110800"/>
              </a:lnSpc>
              <a:spcBef>
                <a:spcPts val="10"/>
              </a:spcBef>
            </a:pPr>
            <a:r>
              <a:rPr sz="4000" spc="-10" dirty="0" err="1" smtClean="0">
                <a:latin typeface="Calibri"/>
                <a:cs typeface="Calibri"/>
              </a:rPr>
              <a:t>Дивизиональная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74392" y="382524"/>
            <a:ext cx="4337685" cy="551815"/>
            <a:chOff x="2374392" y="382524"/>
            <a:chExt cx="4337685" cy="55181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4392" y="382524"/>
              <a:ext cx="4337304" cy="551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8969" y="426085"/>
              <a:ext cx="4248531" cy="46405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559052" y="1095755"/>
            <a:ext cx="5966460" cy="449580"/>
            <a:chOff x="1559052" y="1095755"/>
            <a:chExt cx="5966460" cy="44958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9052" y="1095755"/>
              <a:ext cx="5966460" cy="4495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010" y="1139316"/>
              <a:ext cx="5877814" cy="361442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274320"/>
            <a:ext cx="6539865" cy="1138555"/>
            <a:chOff x="556259" y="274320"/>
            <a:chExt cx="6539865" cy="1138555"/>
          </a:xfrm>
        </p:grpSpPr>
        <p:sp>
          <p:nvSpPr>
            <p:cNvPr id="3" name="object 3"/>
            <p:cNvSpPr/>
            <p:nvPr/>
          </p:nvSpPr>
          <p:spPr>
            <a:xfrm>
              <a:off x="562355" y="280416"/>
              <a:ext cx="6527800" cy="1126490"/>
            </a:xfrm>
            <a:custGeom>
              <a:avLst/>
              <a:gdLst/>
              <a:ahLst/>
              <a:cxnLst/>
              <a:rect l="l" t="t" r="r" b="b"/>
              <a:pathLst>
                <a:path w="6527800" h="1126490">
                  <a:moveTo>
                    <a:pt x="5964174" y="0"/>
                  </a:moveTo>
                  <a:lnTo>
                    <a:pt x="0" y="0"/>
                  </a:lnTo>
                  <a:lnTo>
                    <a:pt x="0" y="1126235"/>
                  </a:lnTo>
                  <a:lnTo>
                    <a:pt x="5964174" y="1126235"/>
                  </a:lnTo>
                  <a:lnTo>
                    <a:pt x="6527292" y="563117"/>
                  </a:lnTo>
                  <a:lnTo>
                    <a:pt x="5964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355" y="280416"/>
              <a:ext cx="6527800" cy="1126490"/>
            </a:xfrm>
            <a:custGeom>
              <a:avLst/>
              <a:gdLst/>
              <a:ahLst/>
              <a:cxnLst/>
              <a:rect l="l" t="t" r="r" b="b"/>
              <a:pathLst>
                <a:path w="6527800" h="1126490">
                  <a:moveTo>
                    <a:pt x="0" y="0"/>
                  </a:moveTo>
                  <a:lnTo>
                    <a:pt x="5964174" y="0"/>
                  </a:lnTo>
                  <a:lnTo>
                    <a:pt x="6527292" y="563117"/>
                  </a:lnTo>
                  <a:lnTo>
                    <a:pt x="5964174" y="1126235"/>
                  </a:lnTo>
                  <a:lnTo>
                    <a:pt x="0" y="1126235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475" y="225552"/>
            <a:ext cx="7993380" cy="611577"/>
          </a:xfrm>
          <a:prstGeom prst="rect">
            <a:avLst/>
          </a:prstGeom>
        </p:spPr>
        <p:txBody>
          <a:bodyPr vert="horz" wrap="square" lIns="0" tIns="178942" rIns="0" bIns="0" rtlCol="0">
            <a:spAutoFit/>
          </a:bodyPr>
          <a:lstStyle/>
          <a:p>
            <a:pPr marL="1600835" marR="5080" indent="-1193800">
              <a:lnSpc>
                <a:spcPct val="100000"/>
              </a:lnSpc>
              <a:spcBef>
                <a:spcPts val="95"/>
              </a:spcBef>
            </a:pPr>
            <a:r>
              <a:rPr dirty="0"/>
              <a:t>Линейная</a:t>
            </a:r>
            <a:r>
              <a:rPr spc="-95" dirty="0"/>
              <a:t> </a:t>
            </a:r>
            <a:r>
              <a:rPr spc="-10" dirty="0" err="1"/>
              <a:t>организационная</a:t>
            </a:r>
            <a:r>
              <a:rPr spc="-95" dirty="0"/>
              <a:t> </a:t>
            </a:r>
            <a:r>
              <a:rPr spc="-10" dirty="0" err="1" smtClean="0"/>
              <a:t>структура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5" y="1752600"/>
            <a:ext cx="7772400" cy="41164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40474" y="1286767"/>
            <a:ext cx="216535" cy="220979"/>
            <a:chOff x="8340474" y="1286767"/>
            <a:chExt cx="216535" cy="220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649" y="1289942"/>
              <a:ext cx="210050" cy="2141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474" y="1286767"/>
              <a:ext cx="216400" cy="22046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203882" y="1615322"/>
            <a:ext cx="187960" cy="192405"/>
            <a:chOff x="8203882" y="1615322"/>
            <a:chExt cx="187960" cy="1924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7057" y="1618497"/>
              <a:ext cx="181592" cy="1856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3882" y="1615322"/>
              <a:ext cx="187942" cy="1920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096029" y="1921511"/>
            <a:ext cx="149860" cy="153035"/>
            <a:chOff x="8096029" y="1921511"/>
            <a:chExt cx="149860" cy="1530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9204" y="1924686"/>
              <a:ext cx="143315" cy="1463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6029" y="1921511"/>
              <a:ext cx="149665" cy="152703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233671" y="633983"/>
            <a:ext cx="14604" cy="5542280"/>
          </a:xfrm>
          <a:custGeom>
            <a:avLst/>
            <a:gdLst/>
            <a:ahLst/>
            <a:cxnLst/>
            <a:rect l="l" t="t" r="r" b="b"/>
            <a:pathLst>
              <a:path w="14604" h="5542280">
                <a:moveTo>
                  <a:pt x="0" y="0"/>
                </a:moveTo>
                <a:lnTo>
                  <a:pt x="14224" y="5541962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06551" y="565404"/>
            <a:ext cx="2889885" cy="471170"/>
            <a:chOff x="606551" y="565404"/>
            <a:chExt cx="2889885" cy="47117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551" y="565404"/>
              <a:ext cx="2889504" cy="4709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232" y="603250"/>
              <a:ext cx="2813723" cy="39522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850891" y="605027"/>
            <a:ext cx="2202180" cy="445134"/>
            <a:chOff x="4850891" y="605027"/>
            <a:chExt cx="2202180" cy="445134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0891" y="605027"/>
              <a:ext cx="2202180" cy="4450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9245" y="643127"/>
              <a:ext cx="2125980" cy="36944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48640" y="1365503"/>
            <a:ext cx="3263265" cy="4197350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325120" indent="-234315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325755" algn="l"/>
              </a:tabLst>
            </a:pPr>
            <a:r>
              <a:rPr sz="1800" dirty="0">
                <a:latin typeface="Times New Roman"/>
                <a:cs typeface="Times New Roman"/>
              </a:rPr>
              <a:t>простое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построение;</a:t>
            </a:r>
            <a:endParaRPr sz="1800">
              <a:latin typeface="Times New Roman"/>
              <a:cs typeface="Times New Roman"/>
            </a:endParaRPr>
          </a:p>
          <a:p>
            <a:pPr marL="91440" marR="417195" indent="238760">
              <a:lnSpc>
                <a:spcPct val="150000"/>
              </a:lnSpc>
              <a:buFont typeface="Wingdings"/>
              <a:buChar char=""/>
              <a:tabLst>
                <a:tab pos="3302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однозначное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определение </a:t>
            </a:r>
            <a:r>
              <a:rPr sz="1800" dirty="0">
                <a:latin typeface="Times New Roman"/>
                <a:cs typeface="Times New Roman"/>
              </a:rPr>
              <a:t>задач,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компетенции,</a:t>
            </a:r>
            <a:endParaRPr sz="18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Times New Roman"/>
                <a:cs typeface="Times New Roman"/>
              </a:rPr>
              <a:t>ответственности;</a:t>
            </a:r>
            <a:endParaRPr sz="1800">
              <a:latin typeface="Times New Roman"/>
              <a:cs typeface="Times New Roman"/>
            </a:endParaRPr>
          </a:p>
          <a:p>
            <a:pPr marL="91440" marR="948055" indent="182880" algn="just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274320" algn="l"/>
              </a:tabLst>
            </a:pPr>
            <a:r>
              <a:rPr sz="1800" dirty="0">
                <a:latin typeface="Times New Roman"/>
                <a:cs typeface="Times New Roman"/>
              </a:rPr>
              <a:t>жесткое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руководство </a:t>
            </a:r>
            <a:r>
              <a:rPr sz="1800" dirty="0">
                <a:latin typeface="Times New Roman"/>
                <a:cs typeface="Times New Roman"/>
              </a:rPr>
              <a:t>органами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управления, единоначалие;</a:t>
            </a:r>
            <a:endParaRPr sz="1800">
              <a:latin typeface="Times New Roman"/>
              <a:cs typeface="Times New Roman"/>
            </a:endParaRPr>
          </a:p>
          <a:p>
            <a:pPr marL="274320" indent="-183515" algn="just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74955" algn="l"/>
              </a:tabLst>
            </a:pPr>
            <a:r>
              <a:rPr sz="1800" dirty="0">
                <a:latin typeface="Times New Roman"/>
                <a:cs typeface="Times New Roman"/>
              </a:rPr>
              <a:t>один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канал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коммуникации;</a:t>
            </a:r>
            <a:endParaRPr sz="1800">
              <a:latin typeface="Times New Roman"/>
              <a:cs typeface="Times New Roman"/>
            </a:endParaRPr>
          </a:p>
          <a:p>
            <a:pPr marL="91440" marR="448309" indent="182880" algn="just">
              <a:lnSpc>
                <a:spcPct val="150000"/>
              </a:lnSpc>
              <a:buFont typeface="Wingdings"/>
              <a:buChar char=""/>
              <a:tabLst>
                <a:tab pos="274320" algn="l"/>
              </a:tabLst>
            </a:pPr>
            <a:r>
              <a:rPr sz="1800" dirty="0">
                <a:latin typeface="Times New Roman"/>
                <a:cs typeface="Times New Roman"/>
              </a:rPr>
              <a:t>оперативность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точность </a:t>
            </a:r>
            <a:r>
              <a:rPr sz="1800" dirty="0">
                <a:latin typeface="Times New Roman"/>
                <a:cs typeface="Times New Roman"/>
              </a:rPr>
              <a:t>управленческих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решений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9" name="object 19"/>
          <p:cNvSpPr txBox="1"/>
          <p:nvPr/>
        </p:nvSpPr>
        <p:spPr>
          <a:xfrm>
            <a:off x="4669535" y="1405127"/>
            <a:ext cx="3261360" cy="5027930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687070" indent="234315">
              <a:lnSpc>
                <a:spcPts val="3240"/>
              </a:lnSpc>
              <a:spcBef>
                <a:spcPts val="204"/>
              </a:spcBef>
              <a:buFont typeface="Wingdings"/>
              <a:buChar char=""/>
              <a:tabLst>
                <a:tab pos="3251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затруднительные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связи </a:t>
            </a:r>
            <a:r>
              <a:rPr sz="1800" dirty="0">
                <a:latin typeface="Times New Roman"/>
                <a:cs typeface="Times New Roman"/>
              </a:rPr>
              <a:t>между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инстанциями;</a:t>
            </a:r>
            <a:endParaRPr sz="1800">
              <a:latin typeface="Times New Roman"/>
              <a:cs typeface="Times New Roman"/>
            </a:endParaRPr>
          </a:p>
          <a:p>
            <a:pPr marL="273685" indent="-182880">
              <a:lnSpc>
                <a:spcPct val="100000"/>
              </a:lnSpc>
              <a:spcBef>
                <a:spcPts val="790"/>
              </a:spcBef>
              <a:buFont typeface="Wingdings"/>
              <a:buChar char=""/>
              <a:tabLst>
                <a:tab pos="273685" algn="l"/>
              </a:tabLst>
            </a:pPr>
            <a:r>
              <a:rPr sz="1800" dirty="0">
                <a:latin typeface="Times New Roman"/>
                <a:cs typeface="Times New Roman"/>
              </a:rPr>
              <a:t>концентрация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власти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верхнем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управления;</a:t>
            </a:r>
            <a:endParaRPr sz="1800">
              <a:latin typeface="Times New Roman"/>
              <a:cs typeface="Times New Roman"/>
            </a:endParaRPr>
          </a:p>
          <a:p>
            <a:pPr marL="90805" marR="493395" indent="182880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273685" algn="l"/>
              </a:tabLst>
            </a:pPr>
            <a:r>
              <a:rPr sz="1800" dirty="0">
                <a:latin typeface="Times New Roman"/>
                <a:cs typeface="Times New Roman"/>
              </a:rPr>
              <a:t>сильная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загрузка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средних </a:t>
            </a:r>
            <a:r>
              <a:rPr sz="1800" dirty="0">
                <a:latin typeface="Times New Roman"/>
                <a:cs typeface="Times New Roman"/>
              </a:rPr>
              <a:t>уровней</a:t>
            </a:r>
            <a:r>
              <a:rPr sz="1800" spc="-10" dirty="0">
                <a:latin typeface="Times New Roman"/>
                <a:cs typeface="Times New Roman"/>
              </a:rPr>
              <a:t> управления;</a:t>
            </a:r>
            <a:endParaRPr sz="1800">
              <a:latin typeface="Times New Roman"/>
              <a:cs typeface="Times New Roman"/>
            </a:endParaRPr>
          </a:p>
          <a:p>
            <a:pPr marL="90805" marR="419100" indent="182880">
              <a:lnSpc>
                <a:spcPct val="150000"/>
              </a:lnSpc>
              <a:buFont typeface="Wingdings"/>
              <a:buChar char=""/>
              <a:tabLst>
                <a:tab pos="273685" algn="l"/>
              </a:tabLst>
            </a:pPr>
            <a:r>
              <a:rPr sz="1800" dirty="0">
                <a:latin typeface="Times New Roman"/>
                <a:cs typeface="Times New Roman"/>
              </a:rPr>
              <a:t>отсутствие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звеньев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планированию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подготовке </a:t>
            </a:r>
            <a:r>
              <a:rPr sz="1800" spc="-10" dirty="0">
                <a:latin typeface="Times New Roman"/>
                <a:cs typeface="Times New Roman"/>
              </a:rPr>
              <a:t>решений;</a:t>
            </a:r>
            <a:endParaRPr sz="1800">
              <a:latin typeface="Times New Roman"/>
              <a:cs typeface="Times New Roman"/>
            </a:endParaRPr>
          </a:p>
          <a:p>
            <a:pPr marL="90805" marR="812800" indent="238760">
              <a:lnSpc>
                <a:spcPts val="3240"/>
              </a:lnSpc>
              <a:spcBef>
                <a:spcPts val="290"/>
              </a:spcBef>
              <a:buFont typeface="Wingdings"/>
              <a:buChar char=""/>
              <a:tabLst>
                <a:tab pos="329565" algn="l"/>
              </a:tabLst>
            </a:pPr>
            <a:r>
              <a:rPr sz="1800" dirty="0">
                <a:latin typeface="Times New Roman"/>
                <a:cs typeface="Times New Roman"/>
              </a:rPr>
              <a:t>перегрузка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персонала информацией;</a:t>
            </a:r>
            <a:endParaRPr sz="1800">
              <a:latin typeface="Times New Roman"/>
              <a:cs typeface="Times New Roman"/>
            </a:endParaRPr>
          </a:p>
          <a:p>
            <a:pPr marL="273685" indent="-182880">
              <a:lnSpc>
                <a:spcPct val="100000"/>
              </a:lnSpc>
              <a:spcBef>
                <a:spcPts val="790"/>
              </a:spcBef>
              <a:buFont typeface="Wingdings"/>
              <a:buChar char=""/>
              <a:tabLst>
                <a:tab pos="273685" algn="l"/>
              </a:tabLst>
            </a:pPr>
            <a:r>
              <a:rPr sz="1800" dirty="0">
                <a:latin typeface="Times New Roman"/>
                <a:cs typeface="Times New Roman"/>
              </a:rPr>
              <a:t>отсутствие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гибкости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551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Wingdings</vt:lpstr>
      <vt:lpstr>Ретро</vt:lpstr>
      <vt:lpstr>Организационные структуры управления</vt:lpstr>
      <vt:lpstr>«Кто работает отдельно – суммирует, вместе – умножает»</vt:lpstr>
      <vt:lpstr>Организационная структура</vt:lpstr>
      <vt:lpstr>Структура управления</vt:lpstr>
      <vt:lpstr>Презентация PowerPoint</vt:lpstr>
      <vt:lpstr>Презентация PowerPoint</vt:lpstr>
      <vt:lpstr>Презентация PowerPoint</vt:lpstr>
      <vt:lpstr>Линейная организационная структура</vt:lpstr>
      <vt:lpstr>Презентация PowerPoint</vt:lpstr>
      <vt:lpstr>Функциональная организационная структура</vt:lpstr>
      <vt:lpstr>Презентация PowerPoint</vt:lpstr>
      <vt:lpstr>Линейно-функциональная организационная структура</vt:lpstr>
      <vt:lpstr>Презентация PowerPoint</vt:lpstr>
      <vt:lpstr>Дивизиональная организационная структура</vt:lpstr>
      <vt:lpstr>Презентация PowerPoint</vt:lpstr>
      <vt:lpstr>Презентация PowerPoint</vt:lpstr>
      <vt:lpstr>Матричная организационная структура</vt:lpstr>
      <vt:lpstr>Презентация PowerPoint</vt:lpstr>
      <vt:lpstr>Сравнительная характеристика иерархического и органического типов структур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Alexandra</cp:lastModifiedBy>
  <cp:revision>5</cp:revision>
  <dcterms:created xsi:type="dcterms:W3CDTF">2024-09-30T11:06:33Z</dcterms:created>
  <dcterms:modified xsi:type="dcterms:W3CDTF">2024-09-30T12:03:37Z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2024-09-30T00:00:00Z</vt:filetime>
  </property>
  <property fmtid="{D5CDD505-2E9C-101B-9397-08002B2CF9AE}" pid="5" name="Producer">
    <vt:lpwstr>Microsoft® PowerPoint® 2013</vt:lpwstr>
  </property>
</Properties>
</file>