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3" r:id="rId2"/>
    <p:sldId id="282" r:id="rId3"/>
    <p:sldId id="540" r:id="rId4"/>
    <p:sldId id="541" r:id="rId5"/>
    <p:sldId id="542" r:id="rId6"/>
    <p:sldId id="284" r:id="rId7"/>
    <p:sldId id="553" r:id="rId8"/>
    <p:sldId id="552" r:id="rId9"/>
    <p:sldId id="543" r:id="rId10"/>
    <p:sldId id="544" r:id="rId11"/>
    <p:sldId id="545" r:id="rId12"/>
    <p:sldId id="546" r:id="rId13"/>
    <p:sldId id="547" r:id="rId14"/>
    <p:sldId id="548" r:id="rId15"/>
    <p:sldId id="549" r:id="rId16"/>
    <p:sldId id="550" r:id="rId17"/>
    <p:sldId id="551" r:id="rId18"/>
    <p:sldId id="554" r:id="rId19"/>
    <p:sldId id="25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D5DC"/>
    <a:srgbClr val="ECEDF0"/>
    <a:srgbClr val="727584"/>
    <a:srgbClr val="0B2D50"/>
    <a:srgbClr val="E7E8ED"/>
    <a:srgbClr val="F2F2F2"/>
    <a:srgbClr val="525253"/>
    <a:srgbClr val="D3D6DB"/>
    <a:srgbClr val="2A8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0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6AD3E-D4E2-460A-81E1-57A20C9B450A}" type="datetimeFigureOut">
              <a:rPr lang="ru-RU" smtClean="0"/>
              <a:t>28.03.2024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3061-9593-44D4-A63C-E5B85802C738}" type="slidenum">
              <a:rPr lang="ru-RU" smtClean="0"/>
              <a:t>‹#›</a:t>
            </a:fld>
            <a:endParaRPr lang="ru-RU"/>
          </a:p>
        </p:txBody>
      </p:sp>
    </p:spTree>
    <p:extLst>
      <p:ext uri="{BB962C8B-B14F-4D97-AF65-F5344CB8AC3E}">
        <p14:creationId xmlns:p14="http://schemas.microsoft.com/office/powerpoint/2010/main" val="167160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3AAE5A-F614-47DE-A925-E1F7D2473D1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671A44C-D8F6-4830-9878-DF7D49655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F6B97BC-6465-443A-9026-4FA637517016}"/>
              </a:ext>
            </a:extLst>
          </p:cNvPr>
          <p:cNvSpPr>
            <a:spLocks noGrp="1"/>
          </p:cNvSpPr>
          <p:nvPr>
            <p:ph type="dt" sz="half" idx="10"/>
          </p:nvPr>
        </p:nvSpPr>
        <p:spPr/>
        <p:txBody>
          <a:bodyPr/>
          <a:lstStyle/>
          <a:p>
            <a:fld id="{A3B970EC-860E-4C78-AD71-541469ED0376}"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8CDCBCEE-4208-4DA9-8B82-196D8D4458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995572C-FB11-40AD-87F0-1A1D00147333}"/>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195939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0C598B-E1C9-453A-85FA-2FC629BEE39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D8BB4E1-B5B6-4FA2-B655-F0DCFC409B7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AD1576D-4B86-47F6-B944-CDAE43B3F6C2}"/>
              </a:ext>
            </a:extLst>
          </p:cNvPr>
          <p:cNvSpPr>
            <a:spLocks noGrp="1"/>
          </p:cNvSpPr>
          <p:nvPr>
            <p:ph type="dt" sz="half" idx="10"/>
          </p:nvPr>
        </p:nvSpPr>
        <p:spPr/>
        <p:txBody>
          <a:bodyPr/>
          <a:lstStyle/>
          <a:p>
            <a:fld id="{FF8A71D3-5B33-46CE-8E6E-9584A60344DD}"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D904B19F-BB5E-4517-ABDF-DF12AD5C01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2E7DD52-4E01-4F36-8126-6B0E60AB29F6}"/>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61155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D2601C4-7CE6-4F44-81AA-A4A3E222D2C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C2ABB75-E830-4124-8194-5F16365F965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FB15BE6-1F4B-455D-837B-3AC931907B01}"/>
              </a:ext>
            </a:extLst>
          </p:cNvPr>
          <p:cNvSpPr>
            <a:spLocks noGrp="1"/>
          </p:cNvSpPr>
          <p:nvPr>
            <p:ph type="dt" sz="half" idx="10"/>
          </p:nvPr>
        </p:nvSpPr>
        <p:spPr/>
        <p:txBody>
          <a:bodyPr/>
          <a:lstStyle/>
          <a:p>
            <a:fld id="{0C89182D-0122-4295-B86E-9E770C731C90}"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8BD10EB3-2304-46EA-B4B7-75D434FFF8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1206F26-F674-45D9-93AE-0D23577E4E3D}"/>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19329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91DEE6-B82F-4E8F-B683-27BD09713B1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85A8030-AC05-4EE2-AD37-CF062FC836E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E6FCF93-FCBC-4D60-9E45-06432BA110B1}"/>
              </a:ext>
            </a:extLst>
          </p:cNvPr>
          <p:cNvSpPr>
            <a:spLocks noGrp="1"/>
          </p:cNvSpPr>
          <p:nvPr>
            <p:ph type="dt" sz="half" idx="10"/>
          </p:nvPr>
        </p:nvSpPr>
        <p:spPr/>
        <p:txBody>
          <a:bodyPr/>
          <a:lstStyle/>
          <a:p>
            <a:fld id="{E40C6D5C-05C2-42FE-862B-01C977FD93D1}"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81EA734A-F88D-49F7-BDCA-211FA5F8EE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11B4103-3469-42CA-94D1-F80CF80A7146}"/>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421743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19ECA7-D242-4F4B-ABD4-F901728E250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47ED342-9C06-4F47-AC1E-6C3E06161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A228353-B0F3-4F39-B010-E50FDF4859FA}"/>
              </a:ext>
            </a:extLst>
          </p:cNvPr>
          <p:cNvSpPr>
            <a:spLocks noGrp="1"/>
          </p:cNvSpPr>
          <p:nvPr>
            <p:ph type="dt" sz="half" idx="10"/>
          </p:nvPr>
        </p:nvSpPr>
        <p:spPr/>
        <p:txBody>
          <a:bodyPr/>
          <a:lstStyle/>
          <a:p>
            <a:fld id="{9556F90E-6AF7-42E0-87D2-F1FD3E84A1C0}"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81841A63-BE40-478A-8242-551209949C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7B8D7AB-7758-4364-B334-84AF62E0A423}"/>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22037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1AF773-EE69-4A0D-97F3-669813B1BCC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A5F3297-55C6-44DF-B10B-9FAD1212555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41EC04DC-CAF2-42D0-9CA1-1E5D0963FBF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BD404C13-2580-4E34-8EEC-705090948CDE}"/>
              </a:ext>
            </a:extLst>
          </p:cNvPr>
          <p:cNvSpPr>
            <a:spLocks noGrp="1"/>
          </p:cNvSpPr>
          <p:nvPr>
            <p:ph type="dt" sz="half" idx="10"/>
          </p:nvPr>
        </p:nvSpPr>
        <p:spPr/>
        <p:txBody>
          <a:bodyPr/>
          <a:lstStyle/>
          <a:p>
            <a:fld id="{60904E1B-7144-4401-B52E-C6BACF4BA89E}" type="datetime1">
              <a:rPr lang="ru-RU" smtClean="0"/>
              <a:t>28.03.2024</a:t>
            </a:fld>
            <a:endParaRPr lang="ru-RU"/>
          </a:p>
        </p:txBody>
      </p:sp>
      <p:sp>
        <p:nvSpPr>
          <p:cNvPr id="6" name="Нижний колонтитул 5">
            <a:extLst>
              <a:ext uri="{FF2B5EF4-FFF2-40B4-BE49-F238E27FC236}">
                <a16:creationId xmlns:a16="http://schemas.microsoft.com/office/drawing/2014/main" xmlns="" id="{1DC81E36-FA43-4FC3-9414-19E79BF992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13B18DF-7240-4AE3-B44F-3100BF0031DD}"/>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54188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DC380E-1C0E-4261-9F50-4DB08579812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C72E56F-D9BA-4443-AE1B-64A47027C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0BAE6378-7C5F-49A0-9335-AD01E52ECE7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626DB0C0-41EF-4B7F-9E18-EACD736AD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425EC559-9169-4628-9831-253D216BF4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724FB6F-AB6C-40B1-976B-E05C816546F2}"/>
              </a:ext>
            </a:extLst>
          </p:cNvPr>
          <p:cNvSpPr>
            <a:spLocks noGrp="1"/>
          </p:cNvSpPr>
          <p:nvPr>
            <p:ph type="dt" sz="half" idx="10"/>
          </p:nvPr>
        </p:nvSpPr>
        <p:spPr/>
        <p:txBody>
          <a:bodyPr/>
          <a:lstStyle/>
          <a:p>
            <a:fld id="{3B275B63-DCEA-496E-B35D-EFD293917B6B}" type="datetime1">
              <a:rPr lang="ru-RU" smtClean="0"/>
              <a:t>28.03.2024</a:t>
            </a:fld>
            <a:endParaRPr lang="ru-RU"/>
          </a:p>
        </p:txBody>
      </p:sp>
      <p:sp>
        <p:nvSpPr>
          <p:cNvPr id="8" name="Нижний колонтитул 7">
            <a:extLst>
              <a:ext uri="{FF2B5EF4-FFF2-40B4-BE49-F238E27FC236}">
                <a16:creationId xmlns:a16="http://schemas.microsoft.com/office/drawing/2014/main" xmlns="" id="{6C546BB4-CC8E-40BC-98A5-84325FDFB42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D3F3243-51B4-495F-A6E4-2471B5160042}"/>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22486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1C8E23-520B-4266-AE1D-67F5C803501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6861DFA-05E8-40F2-87DB-DE52D670EFAD}"/>
              </a:ext>
            </a:extLst>
          </p:cNvPr>
          <p:cNvSpPr>
            <a:spLocks noGrp="1"/>
          </p:cNvSpPr>
          <p:nvPr>
            <p:ph type="dt" sz="half" idx="10"/>
          </p:nvPr>
        </p:nvSpPr>
        <p:spPr/>
        <p:txBody>
          <a:bodyPr/>
          <a:lstStyle/>
          <a:p>
            <a:fld id="{79D1A11B-C75E-4D47-AC56-12CD7873E1A0}" type="datetime1">
              <a:rPr lang="ru-RU" smtClean="0"/>
              <a:t>28.03.2024</a:t>
            </a:fld>
            <a:endParaRPr lang="ru-RU"/>
          </a:p>
        </p:txBody>
      </p:sp>
      <p:sp>
        <p:nvSpPr>
          <p:cNvPr id="4" name="Нижний колонтитул 3">
            <a:extLst>
              <a:ext uri="{FF2B5EF4-FFF2-40B4-BE49-F238E27FC236}">
                <a16:creationId xmlns:a16="http://schemas.microsoft.com/office/drawing/2014/main" xmlns="" id="{D0DF3A2F-3ADD-4CD8-99D7-DEA267EC8B8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A32A016-787A-452C-AD51-804ED7444A0C}"/>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96757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AB49DE22-7D5A-492D-807B-1EF1506EC2EC}"/>
              </a:ext>
            </a:extLst>
          </p:cNvPr>
          <p:cNvSpPr>
            <a:spLocks noGrp="1"/>
          </p:cNvSpPr>
          <p:nvPr>
            <p:ph type="dt" sz="half" idx="10"/>
          </p:nvPr>
        </p:nvSpPr>
        <p:spPr/>
        <p:txBody>
          <a:bodyPr/>
          <a:lstStyle/>
          <a:p>
            <a:fld id="{7F7F4037-9687-4A27-90D2-2E770288A671}" type="datetime1">
              <a:rPr lang="ru-RU" smtClean="0"/>
              <a:t>28.03.2024</a:t>
            </a:fld>
            <a:endParaRPr lang="ru-RU"/>
          </a:p>
        </p:txBody>
      </p:sp>
      <p:sp>
        <p:nvSpPr>
          <p:cNvPr id="3" name="Нижний колонтитул 2">
            <a:extLst>
              <a:ext uri="{FF2B5EF4-FFF2-40B4-BE49-F238E27FC236}">
                <a16:creationId xmlns:a16="http://schemas.microsoft.com/office/drawing/2014/main" xmlns="" id="{6C5C5DE3-3CD1-4D00-B5D9-ED89E3474E3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463B6BFC-1181-4C12-A6ED-4943ED8C1092}"/>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255840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F6ED9C-7A1F-4C74-B103-B0A5F573A2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11FEA02-F3B8-4604-B3CD-F37D00638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F0EBB1FC-69DD-4CC8-878B-891D4FA43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C95EA34-2DA7-4A49-BE55-18622FB6B555}"/>
              </a:ext>
            </a:extLst>
          </p:cNvPr>
          <p:cNvSpPr>
            <a:spLocks noGrp="1"/>
          </p:cNvSpPr>
          <p:nvPr>
            <p:ph type="dt" sz="half" idx="10"/>
          </p:nvPr>
        </p:nvSpPr>
        <p:spPr/>
        <p:txBody>
          <a:bodyPr/>
          <a:lstStyle/>
          <a:p>
            <a:fld id="{4EE46E46-8C15-49B3-B8F5-AA54675B90B4}" type="datetime1">
              <a:rPr lang="ru-RU" smtClean="0"/>
              <a:t>28.03.2024</a:t>
            </a:fld>
            <a:endParaRPr lang="ru-RU"/>
          </a:p>
        </p:txBody>
      </p:sp>
      <p:sp>
        <p:nvSpPr>
          <p:cNvPr id="6" name="Нижний колонтитул 5">
            <a:extLst>
              <a:ext uri="{FF2B5EF4-FFF2-40B4-BE49-F238E27FC236}">
                <a16:creationId xmlns:a16="http://schemas.microsoft.com/office/drawing/2014/main" xmlns="" id="{54CB8E1C-FEB6-47AC-9459-30510A46C8E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E7E426A-EB1A-4D59-82FE-374740DBF9DF}"/>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63939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AFEAA4-6C64-4161-AA73-00EA1C3242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A302402-212F-4EDD-8015-9E1F0D932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CE9C9A8-052E-4069-9CF2-353192E72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645B972-56A0-4D71-9188-451F4E48009A}"/>
              </a:ext>
            </a:extLst>
          </p:cNvPr>
          <p:cNvSpPr>
            <a:spLocks noGrp="1"/>
          </p:cNvSpPr>
          <p:nvPr>
            <p:ph type="dt" sz="half" idx="10"/>
          </p:nvPr>
        </p:nvSpPr>
        <p:spPr/>
        <p:txBody>
          <a:bodyPr/>
          <a:lstStyle/>
          <a:p>
            <a:fld id="{CD297FA6-29B7-4EB9-959E-3C9277D70070}" type="datetime1">
              <a:rPr lang="ru-RU" smtClean="0"/>
              <a:t>28.03.2024</a:t>
            </a:fld>
            <a:endParaRPr lang="ru-RU"/>
          </a:p>
        </p:txBody>
      </p:sp>
      <p:sp>
        <p:nvSpPr>
          <p:cNvPr id="6" name="Нижний колонтитул 5">
            <a:extLst>
              <a:ext uri="{FF2B5EF4-FFF2-40B4-BE49-F238E27FC236}">
                <a16:creationId xmlns:a16="http://schemas.microsoft.com/office/drawing/2014/main" xmlns="" id="{8C2DF97E-2FE8-4511-8E93-B5E7A4B801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A237234-01F2-4C2F-AEC9-5711340AC4FC}"/>
              </a:ext>
            </a:extLst>
          </p:cNvPr>
          <p:cNvSpPr>
            <a:spLocks noGrp="1"/>
          </p:cNvSpPr>
          <p:nvPr>
            <p:ph type="sldNum" sz="quarter" idx="12"/>
          </p:nvPr>
        </p:nvSpPr>
        <p:spPr/>
        <p:txBody>
          <a:bodyPr/>
          <a:lstStyle/>
          <a:p>
            <a:fld id="{8004FF5B-EC31-4260-BC73-B698F9B6DD2F}" type="slidenum">
              <a:rPr lang="ru-RU" smtClean="0"/>
              <a:t>‹#›</a:t>
            </a:fld>
            <a:endParaRPr lang="ru-RU"/>
          </a:p>
        </p:txBody>
      </p:sp>
    </p:spTree>
    <p:extLst>
      <p:ext uri="{BB962C8B-B14F-4D97-AF65-F5344CB8AC3E}">
        <p14:creationId xmlns:p14="http://schemas.microsoft.com/office/powerpoint/2010/main" val="374393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EE1B21-4C5E-435F-9246-B3CCF52AB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A10E7C8B-E0C1-4A40-83B2-3A47A8C11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7D5574D-D804-4A5A-B16E-669895306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E2350-7076-4AD6-A9E3-7F489C92E38D}" type="datetime1">
              <a:rPr lang="ru-RU" smtClean="0"/>
              <a:t>28.03.2024</a:t>
            </a:fld>
            <a:endParaRPr lang="ru-RU"/>
          </a:p>
        </p:txBody>
      </p:sp>
      <p:sp>
        <p:nvSpPr>
          <p:cNvPr id="5" name="Нижний колонтитул 4">
            <a:extLst>
              <a:ext uri="{FF2B5EF4-FFF2-40B4-BE49-F238E27FC236}">
                <a16:creationId xmlns:a16="http://schemas.microsoft.com/office/drawing/2014/main" xmlns="" id="{B2603355-B2D1-47A3-8096-FB5B4FBC71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E0759F3-7DC1-4F8D-8640-0E50710D9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4FF5B-EC31-4260-BC73-B698F9B6DD2F}" type="slidenum">
              <a:rPr lang="ru-RU" smtClean="0"/>
              <a:t>‹#›</a:t>
            </a:fld>
            <a:endParaRPr lang="ru-RU"/>
          </a:p>
        </p:txBody>
      </p:sp>
    </p:spTree>
    <p:extLst>
      <p:ext uri="{BB962C8B-B14F-4D97-AF65-F5344CB8AC3E}">
        <p14:creationId xmlns:p14="http://schemas.microsoft.com/office/powerpoint/2010/main" val="837471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xmlns="" id="{9BA4B8E2-9C29-421E-9280-15EA4FDBE646}"/>
              </a:ext>
            </a:extLst>
          </p:cNvPr>
          <p:cNvSpPr txBox="1">
            <a:spLocks/>
          </p:cNvSpPr>
          <p:nvPr/>
        </p:nvSpPr>
        <p:spPr>
          <a:xfrm>
            <a:off x="1566886" y="4613588"/>
            <a:ext cx="9505076" cy="187230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ru-RU" sz="4000" b="1" dirty="0" smtClean="0">
                <a:solidFill>
                  <a:schemeClr val="bg1"/>
                </a:solidFill>
                <a:latin typeface="Arial Black" panose="020B0A04020102020204" pitchFamily="34" charset="0"/>
                <a:ea typeface="Verdana" panose="020B0604030504040204" pitchFamily="34" charset="0"/>
                <a:cs typeface="Arial" panose="020B0604020202020204" pitchFamily="34" charset="0"/>
              </a:rPr>
              <a:t>Тема 3</a:t>
            </a:r>
          </a:p>
          <a:p>
            <a:pPr marL="12700">
              <a:lnSpc>
                <a:spcPct val="100000"/>
              </a:lnSpc>
              <a:spcBef>
                <a:spcPts val="100"/>
              </a:spcBef>
            </a:pPr>
            <a:r>
              <a:rPr lang="ru-RU" sz="4000" b="1" dirty="0" smtClean="0">
                <a:solidFill>
                  <a:srgbClr val="FF0000"/>
                </a:solidFill>
                <a:latin typeface="Arial Black" panose="020B0A04020102020204" pitchFamily="34" charset="0"/>
                <a:ea typeface="Verdana" panose="020B0604030504040204" pitchFamily="34" charset="0"/>
                <a:cs typeface="Arial" panose="020B0604020202020204" pitchFamily="34" charset="0"/>
              </a:rPr>
              <a:t>Регулирование корпоративной социальной ответственности</a:t>
            </a:r>
          </a:p>
        </p:txBody>
      </p:sp>
      <p:pic>
        <p:nvPicPr>
          <p:cNvPr id="5" name="Рисунок 4" descr="Изображение выглядит как текст, логотип, эмблема, Шрифт&#10;&#10;Автоматически созданное описание">
            <a:extLst>
              <a:ext uri="{FF2B5EF4-FFF2-40B4-BE49-F238E27FC236}">
                <a16:creationId xmlns:a16="http://schemas.microsoft.com/office/drawing/2014/main" xmlns="" id="{C1FD6353-61E0-BE29-95B2-DFFD8F8E3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0"/>
          </a:xfrm>
          <a:prstGeom prst="rect">
            <a:avLst/>
          </a:prstGeom>
        </p:spPr>
      </p:pic>
      <p:pic>
        <p:nvPicPr>
          <p:cNvPr id="2" name="Рисунок 1"/>
          <p:cNvPicPr>
            <a:picLocks noChangeAspect="1"/>
          </p:cNvPicPr>
          <p:nvPr/>
        </p:nvPicPr>
        <p:blipFill>
          <a:blip r:embed="rId3"/>
          <a:stretch>
            <a:fillRect/>
          </a:stretch>
        </p:blipFill>
        <p:spPr>
          <a:xfrm>
            <a:off x="-19346" y="974360"/>
            <a:ext cx="12211346" cy="3261643"/>
          </a:xfrm>
          <a:prstGeom prst="rect">
            <a:avLst/>
          </a:prstGeom>
        </p:spPr>
      </p:pic>
    </p:spTree>
    <p:extLst>
      <p:ext uri="{BB962C8B-B14F-4D97-AF65-F5344CB8AC3E}">
        <p14:creationId xmlns:p14="http://schemas.microsoft.com/office/powerpoint/2010/main" val="143929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DFE1D6D2-8A73-D87A-C261-885025117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grpSp>
        <p:nvGrpSpPr>
          <p:cNvPr id="4" name="page number">
            <a:extLst>
              <a:ext uri="{FF2B5EF4-FFF2-40B4-BE49-F238E27FC236}">
                <a16:creationId xmlns:a16="http://schemas.microsoft.com/office/drawing/2014/main" xmlns="" id="{BE1DEFB6-B20E-466F-8C30-9ABC834B3A15}"/>
              </a:ext>
            </a:extLst>
          </p:cNvPr>
          <p:cNvGrpSpPr/>
          <p:nvPr/>
        </p:nvGrpSpPr>
        <p:grpSpPr>
          <a:xfrm>
            <a:off x="11565228" y="6356349"/>
            <a:ext cx="550550" cy="365125"/>
            <a:chOff x="11329461" y="6242955"/>
            <a:chExt cx="550550" cy="365125"/>
          </a:xfrm>
        </p:grpSpPr>
        <p:sp>
          <p:nvSpPr>
            <p:cNvPr id="5" name="page number">
              <a:extLst>
                <a:ext uri="{FF2B5EF4-FFF2-40B4-BE49-F238E27FC236}">
                  <a16:creationId xmlns:a16="http://schemas.microsoft.com/office/drawing/2014/main" xmlns="" id="{CCB0F7F8-505C-4D10-B527-19444AAC8A08}"/>
                </a:ext>
              </a:extLst>
            </p:cNvPr>
            <p:cNvSpPr txBox="1">
              <a:spLocks/>
            </p:cNvSpPr>
            <p:nvPr/>
          </p:nvSpPr>
          <p:spPr>
            <a:xfrm>
              <a:off x="11329461" y="6242955"/>
              <a:ext cx="491063"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10</a:t>
              </a:r>
              <a:endParaRPr lang="ru-RU" sz="1600" dirty="0">
                <a:solidFill>
                  <a:srgbClr val="0A2C50"/>
                </a:solidFill>
                <a:latin typeface="Arial" panose="020B0604020202020204" pitchFamily="34" charset="0"/>
                <a:cs typeface="Arial" panose="020B0604020202020204" pitchFamily="34" charset="0"/>
              </a:endParaRPr>
            </a:p>
          </p:txBody>
        </p:sp>
        <p:grpSp>
          <p:nvGrpSpPr>
            <p:cNvPr id="6"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7"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1" name="Прямоугольник 10"/>
          <p:cNvSpPr/>
          <p:nvPr/>
        </p:nvSpPr>
        <p:spPr>
          <a:xfrm>
            <a:off x="528034" y="743810"/>
            <a:ext cx="11191741" cy="5739713"/>
          </a:xfrm>
          <a:prstGeom prst="rect">
            <a:avLst/>
          </a:prstGeom>
        </p:spPr>
        <p:txBody>
          <a:bodyPr wrap="square">
            <a:spAutoFit/>
          </a:bodyPr>
          <a:lstStyle/>
          <a:p>
            <a:pPr indent="180000" algn="just">
              <a:lnSpc>
                <a:spcPct val="150000"/>
              </a:lnSpc>
            </a:pPr>
            <a:r>
              <a:rPr lang="ru-RU" sz="1900" b="1" dirty="0">
                <a:latin typeface="Arial" panose="020B0604020202020204" pitchFamily="34" charset="0"/>
                <a:ea typeface="Calibri" panose="020F0502020204030204" pitchFamily="34" charset="0"/>
                <a:cs typeface="Arial" panose="020B0604020202020204" pitchFamily="34" charset="0"/>
              </a:rPr>
              <a:t>Зеленая книга Европейской комиссии «Поддержка европейской структуры корпоративной социальной ответственности». </a:t>
            </a:r>
            <a:r>
              <a:rPr lang="ru-RU" sz="1900" dirty="0">
                <a:latin typeface="Arial" panose="020B0604020202020204" pitchFamily="34" charset="0"/>
                <a:ea typeface="Calibri" panose="020F0502020204030204" pitchFamily="34" charset="0"/>
                <a:cs typeface="Arial" panose="020B0604020202020204" pitchFamily="34" charset="0"/>
              </a:rPr>
              <a:t>В 2001 г. Европейская комиссия опубликовала так называемую консультативную Зеленую книгу, названную «Поддержка европейской структуры корпоративной социальной ответственности» (Promoting a European </a:t>
            </a:r>
            <a:r>
              <a:rPr lang="ru-RU" sz="1900" dirty="0" err="1">
                <a:latin typeface="Arial" panose="020B0604020202020204" pitchFamily="34" charset="0"/>
                <a:ea typeface="Calibri" panose="020F0502020204030204" pitchFamily="34" charset="0"/>
                <a:cs typeface="Arial" panose="020B0604020202020204" pitchFamily="34" charset="0"/>
              </a:rPr>
              <a:t>Frame</a:t>
            </a:r>
            <a:r>
              <a:rPr lang="en-US" sz="1900" dirty="0">
                <a:latin typeface="Arial" panose="020B0604020202020204" pitchFamily="34" charset="0"/>
                <a:ea typeface="Calibri" panose="020F0502020204030204" pitchFamily="34" charset="0"/>
                <a:cs typeface="Arial" panose="020B0604020202020204" pitchFamily="34" charset="0"/>
              </a:rPr>
              <a:t>work for Corporate Social Responsibility</a:t>
            </a:r>
            <a:r>
              <a:rPr lang="ru-RU" sz="1900" dirty="0">
                <a:latin typeface="Arial" panose="020B0604020202020204" pitchFamily="34" charset="0"/>
                <a:ea typeface="Calibri" panose="020F0502020204030204" pitchFamily="34" charset="0"/>
                <a:cs typeface="Arial" panose="020B0604020202020204" pitchFamily="34" charset="0"/>
              </a:rPr>
              <a:t>. Green Book). </a:t>
            </a:r>
            <a:endParaRPr lang="ru-RU" sz="1900" dirty="0" smtClean="0">
              <a:latin typeface="Arial" panose="020B0604020202020204" pitchFamily="34" charset="0"/>
              <a:ea typeface="Calibri" panose="020F0502020204030204" pitchFamily="34" charset="0"/>
              <a:cs typeface="Arial" panose="020B0604020202020204" pitchFamily="34" charset="0"/>
            </a:endParaRPr>
          </a:p>
          <a:p>
            <a:pPr indent="180000" algn="just">
              <a:lnSpc>
                <a:spcPct val="150000"/>
              </a:lnSpc>
            </a:pPr>
            <a:r>
              <a:rPr lang="ru-RU" sz="1900" b="1" u="sng" dirty="0" smtClean="0">
                <a:latin typeface="Arial" panose="020B0604020202020204" pitchFamily="34" charset="0"/>
                <a:ea typeface="Calibri" panose="020F0502020204030204" pitchFamily="34" charset="0"/>
                <a:cs typeface="Arial" panose="020B0604020202020204" pitchFamily="34" charset="0"/>
              </a:rPr>
              <a:t>Цель</a:t>
            </a:r>
            <a:r>
              <a:rPr lang="ru-RU" sz="1900" dirty="0" smtClean="0">
                <a:latin typeface="Arial" panose="020B0604020202020204" pitchFamily="34" charset="0"/>
                <a:ea typeface="Calibri" panose="020F0502020204030204" pitchFamily="34" charset="0"/>
                <a:cs typeface="Arial" panose="020B0604020202020204" pitchFamily="34" charset="0"/>
              </a:rPr>
              <a:t> </a:t>
            </a:r>
            <a:r>
              <a:rPr lang="ru-RU" sz="1900" dirty="0">
                <a:latin typeface="Arial" panose="020B0604020202020204" pitchFamily="34" charset="0"/>
                <a:ea typeface="Calibri" panose="020F0502020204030204" pitchFamily="34" charset="0"/>
                <a:cs typeface="Arial" panose="020B0604020202020204" pitchFamily="34" charset="0"/>
              </a:rPr>
              <a:t>этого документа состояла в том, чтобы приступить к дебатам относительно поддержки Европейским союзом и дальнейшего развития концепции КСО на европейском и международном уровне.</a:t>
            </a:r>
          </a:p>
          <a:p>
            <a:pPr indent="180000" algn="just">
              <a:lnSpc>
                <a:spcPct val="150000"/>
              </a:lnSpc>
            </a:pPr>
            <a:r>
              <a:rPr lang="ru-RU" sz="1900" dirty="0">
                <a:latin typeface="Arial" panose="020B0604020202020204" pitchFamily="34" charset="0"/>
                <a:ea typeface="Calibri" panose="020F0502020204030204" pitchFamily="34" charset="0"/>
                <a:cs typeface="Arial" panose="020B0604020202020204" pitchFamily="34" charset="0"/>
              </a:rPr>
              <a:t>В </a:t>
            </a:r>
            <a:r>
              <a:rPr lang="ru-RU" sz="1900" b="1" dirty="0">
                <a:latin typeface="Arial" panose="020B0604020202020204" pitchFamily="34" charset="0"/>
                <a:ea typeface="Calibri" panose="020F0502020204030204" pitchFamily="34" charset="0"/>
                <a:cs typeface="Arial" panose="020B0604020202020204" pitchFamily="34" charset="0"/>
              </a:rPr>
              <a:t>Зеленой книге Европейского союза</a:t>
            </a:r>
            <a:r>
              <a:rPr lang="ru-RU" sz="1900" dirty="0">
                <a:latin typeface="Arial" panose="020B0604020202020204" pitchFamily="34" charset="0"/>
                <a:ea typeface="Calibri" panose="020F0502020204030204" pitchFamily="34" charset="0"/>
                <a:cs typeface="Arial" panose="020B0604020202020204" pitchFamily="34" charset="0"/>
              </a:rPr>
              <a:t>, посвященной социальной проблематике, </a:t>
            </a:r>
            <a:r>
              <a:rPr lang="ru-RU" sz="1900" u="sng" dirty="0">
                <a:latin typeface="Arial" panose="020B0604020202020204" pitchFamily="34" charset="0"/>
                <a:ea typeface="Calibri" panose="020F0502020204030204" pitchFamily="34" charset="0"/>
                <a:cs typeface="Arial" panose="020B0604020202020204" pitchFamily="34" charset="0"/>
              </a:rPr>
              <a:t>корпоративная социальная ответственность определяется как концепция, в соответствии с которой компании интегрируют социальные мероприятия и мероприятия по защите окружающей среды в деловую практику и свои взаимодействия с акционерами на добровольной основе, признавая при этом, что ответственное поведение способствует успеху в бизнесе.</a:t>
            </a:r>
            <a:endParaRPr lang="ru-RU" sz="19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01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DFE1D6D2-8A73-D87A-C261-885025117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grpSp>
        <p:nvGrpSpPr>
          <p:cNvPr id="4" name="page number">
            <a:extLst>
              <a:ext uri="{FF2B5EF4-FFF2-40B4-BE49-F238E27FC236}">
                <a16:creationId xmlns:a16="http://schemas.microsoft.com/office/drawing/2014/main" xmlns="" id="{BE1DEFB6-B20E-466F-8C30-9ABC834B3A15}"/>
              </a:ext>
            </a:extLst>
          </p:cNvPr>
          <p:cNvGrpSpPr/>
          <p:nvPr/>
        </p:nvGrpSpPr>
        <p:grpSpPr>
          <a:xfrm>
            <a:off x="11658622" y="6356349"/>
            <a:ext cx="457156" cy="365125"/>
            <a:chOff x="11422855" y="6242955"/>
            <a:chExt cx="457156" cy="365125"/>
          </a:xfrm>
        </p:grpSpPr>
        <p:sp>
          <p:nvSpPr>
            <p:cNvPr id="5" name="page number">
              <a:extLst>
                <a:ext uri="{FF2B5EF4-FFF2-40B4-BE49-F238E27FC236}">
                  <a16:creationId xmlns:a16="http://schemas.microsoft.com/office/drawing/2014/main" xmlns="" id="{CCB0F7F8-505C-4D10-B527-19444AAC8A08}"/>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11</a:t>
              </a:r>
              <a:endParaRPr lang="ru-RU" sz="1600" dirty="0">
                <a:solidFill>
                  <a:srgbClr val="0A2C50"/>
                </a:solidFill>
                <a:latin typeface="Arial" panose="020B0604020202020204" pitchFamily="34" charset="0"/>
                <a:cs typeface="Arial" panose="020B0604020202020204" pitchFamily="34" charset="0"/>
              </a:endParaRPr>
            </a:p>
          </p:txBody>
        </p:sp>
        <p:grpSp>
          <p:nvGrpSpPr>
            <p:cNvPr id="6"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7"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1" name="Прямоугольник 10"/>
          <p:cNvSpPr/>
          <p:nvPr/>
        </p:nvSpPr>
        <p:spPr>
          <a:xfrm>
            <a:off x="630222" y="1362631"/>
            <a:ext cx="11028400" cy="4624343"/>
          </a:xfrm>
          <a:prstGeom prst="rect">
            <a:avLst/>
          </a:prstGeom>
        </p:spPr>
        <p:txBody>
          <a:bodyPr wrap="square">
            <a:spAutoFit/>
          </a:bodyPr>
          <a:lstStyle/>
          <a:p>
            <a:pPr marL="457200" indent="180000" algn="just">
              <a:lnSpc>
                <a:spcPct val="150000"/>
              </a:lnSpc>
            </a:pPr>
            <a:r>
              <a:rPr lang="ru-RU" sz="2100" b="1" dirty="0">
                <a:solidFill>
                  <a:schemeClr val="tx2"/>
                </a:solidFill>
                <a:latin typeface="Arial" panose="020B0604020202020204" pitchFamily="34" charset="0"/>
                <a:ea typeface="Calibri" panose="020F0502020204030204" pitchFamily="34" charset="0"/>
                <a:cs typeface="Arial" panose="020B0604020202020204" pitchFamily="34" charset="0"/>
              </a:rPr>
              <a:t>GRI (Global Reporting Initiative</a:t>
            </a:r>
            <a:r>
              <a:rPr lang="ru-RU" sz="21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ru-RU" sz="21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ru-RU" sz="2100" u="sng"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Глобальная </a:t>
            </a:r>
            <a:r>
              <a:rPr lang="ru-RU" sz="2100" u="sng" dirty="0">
                <a:solidFill>
                  <a:schemeClr val="tx2"/>
                </a:solidFill>
                <a:latin typeface="Arial" panose="020B0604020202020204" pitchFamily="34" charset="0"/>
                <a:ea typeface="Times New Roman" panose="02020603050405020304" pitchFamily="18" charset="0"/>
                <a:cs typeface="Arial" panose="020B0604020202020204" pitchFamily="34" charset="0"/>
              </a:rPr>
              <a:t>инициатива по </a:t>
            </a:r>
            <a:r>
              <a:rPr lang="ru-RU" sz="2100" u="sng"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отчетности</a:t>
            </a:r>
            <a:r>
              <a:rPr lang="ru-RU" sz="21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была </a:t>
            </a:r>
            <a:r>
              <a:rPr lang="ru-RU" sz="2100" dirty="0">
                <a:solidFill>
                  <a:schemeClr val="tx2"/>
                </a:solidFill>
                <a:latin typeface="Arial" panose="020B0604020202020204" pitchFamily="34" charset="0"/>
                <a:ea typeface="Times New Roman" panose="02020603050405020304" pitchFamily="18" charset="0"/>
                <a:cs typeface="Arial" panose="020B0604020202020204" pitchFamily="34" charset="0"/>
              </a:rPr>
              <a:t>создана в 1997 году Коалицией за экологически ответственный бизнес</a:t>
            </a:r>
            <a:r>
              <a:rPr lang="ru-RU" sz="21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p>
          <a:p>
            <a:pPr marL="457200" indent="180000" algn="just">
              <a:lnSpc>
                <a:spcPct val="150000"/>
              </a:lnSpc>
            </a:pPr>
            <a:r>
              <a:rPr lang="ru-RU" sz="2100" b="1" dirty="0" smtClean="0">
                <a:solidFill>
                  <a:schemeClr val="tx2"/>
                </a:solidFill>
                <a:latin typeface="Arial" panose="020B0604020202020204" pitchFamily="34" charset="0"/>
                <a:cs typeface="Arial" panose="020B0604020202020204" pitchFamily="34" charset="0"/>
              </a:rPr>
              <a:t>Система </a:t>
            </a:r>
            <a:r>
              <a:rPr lang="ru-RU" sz="2100" b="1" dirty="0">
                <a:solidFill>
                  <a:schemeClr val="tx2"/>
                </a:solidFill>
                <a:latin typeface="Arial" panose="020B0604020202020204" pitchFamily="34" charset="0"/>
                <a:cs typeface="Arial" panose="020B0604020202020204" pitchFamily="34" charset="0"/>
              </a:rPr>
              <a:t>GRI </a:t>
            </a:r>
            <a:r>
              <a:rPr lang="ru-RU" sz="2100" dirty="0">
                <a:solidFill>
                  <a:schemeClr val="tx2"/>
                </a:solidFill>
                <a:latin typeface="Arial" panose="020B0604020202020204" pitchFamily="34" charset="0"/>
                <a:cs typeface="Arial" panose="020B0604020202020204" pitchFamily="34" charset="0"/>
              </a:rPr>
              <a:t>представляет собой набор положений и документов, подготовленных в результате международных </a:t>
            </a:r>
            <a:r>
              <a:rPr lang="ru-RU" sz="2100" dirty="0" smtClean="0">
                <a:solidFill>
                  <a:schemeClr val="tx2"/>
                </a:solidFill>
                <a:latin typeface="Arial" panose="020B0604020202020204" pitchFamily="34" charset="0"/>
                <a:cs typeface="Arial" panose="020B0604020202020204" pitchFamily="34" charset="0"/>
              </a:rPr>
              <a:t>консультаций. </a:t>
            </a:r>
          </a:p>
          <a:p>
            <a:pPr marL="457200" indent="180000" algn="just">
              <a:lnSpc>
                <a:spcPct val="150000"/>
              </a:lnSpc>
            </a:pPr>
            <a:r>
              <a:rPr lang="ru-RU" sz="2100" dirty="0" smtClean="0">
                <a:solidFill>
                  <a:schemeClr val="tx2"/>
                </a:solidFill>
                <a:latin typeface="Arial" panose="020B0604020202020204" pitchFamily="34" charset="0"/>
                <a:cs typeface="Arial" panose="020B0604020202020204" pitchFamily="34" charset="0"/>
              </a:rPr>
              <a:t>Указанные </a:t>
            </a:r>
            <a:r>
              <a:rPr lang="ru-RU" sz="2100" dirty="0">
                <a:solidFill>
                  <a:schemeClr val="tx2"/>
                </a:solidFill>
                <a:latin typeface="Arial" panose="020B0604020202020204" pitchFamily="34" charset="0"/>
                <a:cs typeface="Arial" panose="020B0604020202020204" pitchFamily="34" charset="0"/>
              </a:rPr>
              <a:t>документы предназначены для того, чтобы помочь компаниям выявлять, собирать и сообщать эту информацию в ясной и сопоставимой форме с помощью отчётов в области устойчивого развития и раскрытии информации о снижении вредного воздействия на </a:t>
            </a:r>
            <a:r>
              <a:rPr lang="ru-RU" sz="21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ru-RU" sz="2100"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ru-RU" sz="2100" dirty="0">
                <a:solidFill>
                  <a:schemeClr val="tx2"/>
                </a:solidFill>
                <a:latin typeface="Arial" panose="020B0604020202020204" pitchFamily="34" charset="0"/>
                <a:ea typeface="Calibri" panose="020F0502020204030204" pitchFamily="34" charset="0"/>
                <a:cs typeface="Arial" panose="020B0604020202020204" pitchFamily="34" charset="0"/>
              </a:rPr>
              <a:t>окружающую среду, о социальной ответственности и корпоративном </a:t>
            </a:r>
            <a:r>
              <a:rPr lang="ru-RU" sz="2100" dirty="0" smtClean="0">
                <a:solidFill>
                  <a:schemeClr val="tx2"/>
                </a:solidFill>
                <a:latin typeface="Arial" panose="020B0604020202020204" pitchFamily="34" charset="0"/>
                <a:ea typeface="Calibri" panose="020F0502020204030204" pitchFamily="34" charset="0"/>
                <a:cs typeface="Arial" panose="020B0604020202020204" pitchFamily="34" charset="0"/>
              </a:rPr>
              <a:t>управлении.</a:t>
            </a:r>
            <a:endParaRPr lang="ru-RU" sz="21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457200"/>
            <a:endParaRPr lang="ru-RU" sz="1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110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9853" y="1228398"/>
            <a:ext cx="10908405" cy="4939814"/>
          </a:xfrm>
          <a:prstGeom prst="rect">
            <a:avLst/>
          </a:prstGeom>
        </p:spPr>
        <p:txBody>
          <a:bodyPr wrap="square">
            <a:spAutoFit/>
          </a:bodyPr>
          <a:lstStyle/>
          <a:p>
            <a:pPr lvl="0" indent="180000" algn="just">
              <a:lnSpc>
                <a:spcPct val="150000"/>
              </a:lnSpc>
            </a:pPr>
            <a:r>
              <a:rPr lang="ru-RU" sz="2100" dirty="0">
                <a:solidFill>
                  <a:schemeClr val="tx2"/>
                </a:solidFill>
                <a:latin typeface="Arial" panose="020B0604020202020204" pitchFamily="34" charset="0"/>
              </a:rPr>
              <a:t>С 2016 года</a:t>
            </a:r>
            <a:r>
              <a:rPr lang="ru-RU" sz="2100" b="1" dirty="0">
                <a:solidFill>
                  <a:schemeClr val="tx2"/>
                </a:solidFill>
                <a:latin typeface="Arial" panose="020B0604020202020204" pitchFamily="34" charset="0"/>
              </a:rPr>
              <a:t> GRI </a:t>
            </a:r>
            <a:r>
              <a:rPr lang="ru-RU" sz="2100" dirty="0">
                <a:solidFill>
                  <a:schemeClr val="tx2"/>
                </a:solidFill>
                <a:latin typeface="Arial" panose="020B0604020202020204" pitchFamily="34" charset="0"/>
              </a:rPr>
              <a:t>внедрила </a:t>
            </a:r>
            <a:r>
              <a:rPr lang="ru-RU" sz="2100" u="sng" dirty="0">
                <a:solidFill>
                  <a:schemeClr val="tx2"/>
                </a:solidFill>
                <a:latin typeface="Arial" panose="020B0604020202020204" pitchFamily="34" charset="0"/>
              </a:rPr>
              <a:t>три универсальных модульных стандарта</a:t>
            </a:r>
            <a:r>
              <a:rPr lang="ru-RU" sz="2100" dirty="0">
                <a:solidFill>
                  <a:schemeClr val="tx2"/>
                </a:solidFill>
                <a:latin typeface="Arial" panose="020B0604020202020204" pitchFamily="34" charset="0"/>
              </a:rPr>
              <a:t>, которые призваны упростить процесс публикации отчета компаниями, предоставляя выбор глубины раскрытия нефинансовой </a:t>
            </a:r>
            <a:r>
              <a:rPr lang="ru-RU" sz="2100" dirty="0" smtClean="0">
                <a:solidFill>
                  <a:schemeClr val="tx2"/>
                </a:solidFill>
                <a:latin typeface="Arial" panose="020B0604020202020204" pitchFamily="34" charset="0"/>
              </a:rPr>
              <a:t>информации:</a:t>
            </a:r>
            <a:endParaRPr lang="ru-RU" sz="2100" dirty="0">
              <a:solidFill>
                <a:schemeClr val="tx2"/>
              </a:solidFill>
              <a:latin typeface="Arial" panose="020B0604020202020204" pitchFamily="34" charset="0"/>
            </a:endParaRP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GRI 101</a:t>
            </a:r>
            <a:r>
              <a:rPr lang="ru-RU" sz="2100" dirty="0">
                <a:solidFill>
                  <a:schemeClr val="tx2"/>
                </a:solidFill>
                <a:latin typeface="Arial" panose="020B0604020202020204" pitchFamily="34" charset="0"/>
              </a:rPr>
              <a:t> Основные стандарты,</a:t>
            </a: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GRI 102</a:t>
            </a:r>
            <a:r>
              <a:rPr lang="ru-RU" sz="2100" dirty="0">
                <a:solidFill>
                  <a:schemeClr val="tx2"/>
                </a:solidFill>
                <a:latin typeface="Arial" panose="020B0604020202020204" pitchFamily="34" charset="0"/>
              </a:rPr>
              <a:t> Общие показатели отчётности,</a:t>
            </a: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GRI 103</a:t>
            </a:r>
            <a:r>
              <a:rPr lang="ru-RU" sz="2100" dirty="0">
                <a:solidFill>
                  <a:schemeClr val="tx2"/>
                </a:solidFill>
                <a:latin typeface="Arial" panose="020B0604020202020204" pitchFamily="34" charset="0"/>
              </a:rPr>
              <a:t> Подход в области менеджмента</a:t>
            </a:r>
          </a:p>
          <a:p>
            <a:pPr lvl="0" indent="180000" algn="just">
              <a:lnSpc>
                <a:spcPct val="150000"/>
              </a:lnSpc>
            </a:pPr>
            <a:r>
              <a:rPr lang="ru-RU" sz="2100" dirty="0">
                <a:solidFill>
                  <a:schemeClr val="tx2"/>
                </a:solidFill>
                <a:latin typeface="Arial" panose="020B0604020202020204" pitchFamily="34" charset="0"/>
              </a:rPr>
              <a:t>и 33 специфических стандарта, сгруппированных в три серии:</a:t>
            </a: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Серия 200</a:t>
            </a:r>
            <a:r>
              <a:rPr lang="ru-RU" sz="2100" dirty="0">
                <a:solidFill>
                  <a:schemeClr val="tx2"/>
                </a:solidFill>
                <a:latin typeface="Arial" panose="020B0604020202020204" pitchFamily="34" charset="0"/>
              </a:rPr>
              <a:t> «Экономические стандарты»,</a:t>
            </a: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Серия 300</a:t>
            </a:r>
            <a:r>
              <a:rPr lang="ru-RU" sz="2100" dirty="0">
                <a:solidFill>
                  <a:schemeClr val="tx2"/>
                </a:solidFill>
                <a:latin typeface="Arial" panose="020B0604020202020204" pitchFamily="34" charset="0"/>
              </a:rPr>
              <a:t> «Экологические стандарты»</a:t>
            </a:r>
          </a:p>
          <a:p>
            <a:pPr lvl="0" indent="180000" algn="just">
              <a:lnSpc>
                <a:spcPct val="150000"/>
              </a:lnSpc>
              <a:buFont typeface="Arial" panose="020B0604020202020204" pitchFamily="34" charset="0"/>
              <a:buChar char="•"/>
            </a:pPr>
            <a:r>
              <a:rPr lang="ru-RU" sz="2100" i="1" dirty="0">
                <a:solidFill>
                  <a:schemeClr val="tx2"/>
                </a:solidFill>
                <a:latin typeface="Arial" panose="020B0604020202020204" pitchFamily="34" charset="0"/>
              </a:rPr>
              <a:t>Серия 400</a:t>
            </a:r>
            <a:r>
              <a:rPr lang="ru-RU" sz="2100" dirty="0">
                <a:solidFill>
                  <a:schemeClr val="tx2"/>
                </a:solidFill>
                <a:latin typeface="Arial" panose="020B0604020202020204" pitchFamily="34" charset="0"/>
              </a:rPr>
              <a:t> «Социальные стандарты».</a:t>
            </a:r>
          </a:p>
        </p:txBody>
      </p:sp>
      <p:pic>
        <p:nvPicPr>
          <p:cNvPr id="4" name="Рисунок 3"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DFE1D6D2-8A73-D87A-C261-885025117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grpSp>
        <p:nvGrpSpPr>
          <p:cNvPr id="5" name="page number">
            <a:extLst>
              <a:ext uri="{FF2B5EF4-FFF2-40B4-BE49-F238E27FC236}">
                <a16:creationId xmlns:a16="http://schemas.microsoft.com/office/drawing/2014/main" xmlns="" id="{BE1DEFB6-B20E-466F-8C30-9ABC834B3A15}"/>
              </a:ext>
            </a:extLst>
          </p:cNvPr>
          <p:cNvGrpSpPr/>
          <p:nvPr/>
        </p:nvGrpSpPr>
        <p:grpSpPr>
          <a:xfrm>
            <a:off x="11475076" y="6356349"/>
            <a:ext cx="640702" cy="365125"/>
            <a:chOff x="11239309" y="6242955"/>
            <a:chExt cx="640702" cy="365125"/>
          </a:xfrm>
        </p:grpSpPr>
        <p:sp>
          <p:nvSpPr>
            <p:cNvPr id="6" name="page number">
              <a:extLst>
                <a:ext uri="{FF2B5EF4-FFF2-40B4-BE49-F238E27FC236}">
                  <a16:creationId xmlns:a16="http://schemas.microsoft.com/office/drawing/2014/main" xmlns="" id="{CCB0F7F8-505C-4D10-B527-19444AAC8A08}"/>
                </a:ext>
              </a:extLst>
            </p:cNvPr>
            <p:cNvSpPr txBox="1">
              <a:spLocks/>
            </p:cNvSpPr>
            <p:nvPr/>
          </p:nvSpPr>
          <p:spPr>
            <a:xfrm>
              <a:off x="11239309" y="6242955"/>
              <a:ext cx="58121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12</a:t>
              </a:r>
              <a:endParaRPr lang="ru-RU" sz="1600" dirty="0">
                <a:solidFill>
                  <a:srgbClr val="0A2C50"/>
                </a:solidFill>
                <a:latin typeface="Arial" panose="020B0604020202020204" pitchFamily="34" charset="0"/>
                <a:cs typeface="Arial" panose="020B0604020202020204" pitchFamily="34" charset="0"/>
              </a:endParaRPr>
            </a:p>
          </p:txBody>
        </p:sp>
        <p:grpSp>
          <p:nvGrpSpPr>
            <p:cNvPr id="7"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8"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Tree>
    <p:extLst>
      <p:ext uri="{BB962C8B-B14F-4D97-AF65-F5344CB8AC3E}">
        <p14:creationId xmlns:p14="http://schemas.microsoft.com/office/powerpoint/2010/main" val="328303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162504" y="0"/>
            <a:ext cx="1841152" cy="1036410"/>
          </a:xfrm>
          <a:prstGeom prst="rect">
            <a:avLst/>
          </a:prstGeom>
        </p:spPr>
      </p:pic>
      <p:sp>
        <p:nvSpPr>
          <p:cNvPr id="6" name="Прямоугольник 5"/>
          <p:cNvSpPr/>
          <p:nvPr/>
        </p:nvSpPr>
        <p:spPr>
          <a:xfrm>
            <a:off x="191934" y="311629"/>
            <a:ext cx="11432084" cy="6227282"/>
          </a:xfrm>
          <a:prstGeom prst="rect">
            <a:avLst/>
          </a:prstGeom>
        </p:spPr>
        <p:txBody>
          <a:bodyPr wrap="square">
            <a:spAutoFit/>
          </a:bodyPr>
          <a:lstStyle/>
          <a:p>
            <a:pPr lvl="0" indent="180000" algn="just">
              <a:lnSpc>
                <a:spcPct val="150000"/>
              </a:lnSpc>
            </a:pPr>
            <a:r>
              <a:rPr lang="ru-RU" sz="2100" b="1" u="sng" dirty="0" smtClean="0">
                <a:solidFill>
                  <a:schemeClr val="tx2"/>
                </a:solidFill>
                <a:latin typeface="Arial" panose="020B0604020202020204" pitchFamily="34" charset="0"/>
              </a:rPr>
              <a:t>Стандарт</a:t>
            </a:r>
            <a:r>
              <a:rPr lang="en-US" sz="2100" b="1" u="sng" dirty="0" smtClean="0">
                <a:solidFill>
                  <a:schemeClr val="tx2"/>
                </a:solidFill>
                <a:latin typeface="Arial" panose="020B0604020202020204" pitchFamily="34" charset="0"/>
              </a:rPr>
              <a:t>s</a:t>
            </a:r>
            <a:r>
              <a:rPr lang="ru-RU" sz="2100" b="1" u="sng" dirty="0" smtClean="0">
                <a:solidFill>
                  <a:schemeClr val="tx2"/>
                </a:solidFill>
                <a:latin typeface="Arial" panose="020B0604020202020204" pitchFamily="34" charset="0"/>
              </a:rPr>
              <a:t> </a:t>
            </a:r>
            <a:r>
              <a:rPr lang="en-US" sz="2100" b="1" u="sng" dirty="0" smtClean="0">
                <a:solidFill>
                  <a:schemeClr val="tx2"/>
                </a:solidFill>
                <a:latin typeface="Arial" panose="020B0604020202020204" pitchFamily="34" charset="0"/>
              </a:rPr>
              <a:t>ISO</a:t>
            </a:r>
          </a:p>
          <a:p>
            <a:pPr indent="449580" algn="just">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Международная организация по стандартизации (</a:t>
            </a:r>
            <a:r>
              <a:rPr lang="ru-RU" sz="2400" dirty="0" err="1">
                <a:latin typeface="Times New Roman" panose="02020603050405020304" pitchFamily="18" charset="0"/>
                <a:ea typeface="Calibri" panose="020F0502020204030204" pitchFamily="34" charset="0"/>
                <a:cs typeface="Times New Roman" panose="02020603050405020304" pitchFamily="18" charset="0"/>
              </a:rPr>
              <a:t>International</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Or</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ganization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for Standardization, ISO) </a:t>
            </a:r>
            <a:r>
              <a:rPr lang="ru-RU" sz="2400" dirty="0">
                <a:latin typeface="Times New Roman" panose="02020603050405020304" pitchFamily="18" charset="0"/>
                <a:ea typeface="Calibri" panose="020F0502020204030204" pitchFamily="34" charset="0"/>
                <a:cs typeface="Times New Roman" panose="02020603050405020304" pitchFamily="18" charset="0"/>
              </a:rPr>
              <a:t>создана в</a:t>
            </a:r>
            <a:r>
              <a:rPr lang="en-US" sz="2400" dirty="0">
                <a:latin typeface="Times New Roman" panose="02020603050405020304" pitchFamily="18" charset="0"/>
                <a:ea typeface="Calibri" panose="020F0502020204030204" pitchFamily="34" charset="0"/>
                <a:cs typeface="Times New Roman" panose="02020603050405020304" pitchFamily="18" charset="0"/>
              </a:rPr>
              <a:t> 1946 </a:t>
            </a:r>
            <a:r>
              <a:rPr lang="ru-RU" sz="2400" dirty="0">
                <a:latin typeface="Times New Roman" panose="02020603050405020304" pitchFamily="18" charset="0"/>
                <a:ea typeface="Calibri" panose="020F0502020204030204" pitchFamily="34" charset="0"/>
                <a:cs typeface="Times New Roman" panose="02020603050405020304" pitchFamily="18" charset="0"/>
              </a:rPr>
              <a:t>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СССР был одним </a:t>
            </a:r>
            <a:r>
              <a:rPr lang="ru-RU" sz="2400" dirty="0" smtClean="0">
                <a:latin typeface="Times New Roman" panose="02020603050405020304" pitchFamily="18" charset="0"/>
                <a:ea typeface="Calibri" panose="020F0502020204030204" pitchFamily="34" charset="0"/>
              </a:rPr>
              <a:t>из </a:t>
            </a:r>
            <a:r>
              <a:rPr lang="ru-RU" sz="2400" dirty="0">
                <a:latin typeface="Times New Roman" panose="02020603050405020304" pitchFamily="18" charset="0"/>
                <a:ea typeface="Calibri" panose="020F0502020204030204" pitchFamily="34" charset="0"/>
              </a:rPr>
              <a:t>ее основателей, постоянным членом руководящих органов. </a:t>
            </a:r>
            <a:endParaRPr lang="en-US" sz="2100" b="1" u="sng" dirty="0" smtClean="0">
              <a:solidFill>
                <a:schemeClr val="tx2"/>
              </a:solidFill>
              <a:latin typeface="Arial" panose="020B0604020202020204" pitchFamily="34" charset="0"/>
            </a:endParaRPr>
          </a:p>
          <a:p>
            <a:pPr indent="449580" algn="just">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З</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адачи ИСО: </a:t>
            </a:r>
          </a:p>
          <a:p>
            <a:pPr indent="449580" algn="just">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1) содействие развитию</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стандартизации </a:t>
            </a:r>
            <a:r>
              <a:rPr lang="ru-RU" sz="2400" dirty="0">
                <a:latin typeface="Times New Roman" panose="02020603050405020304" pitchFamily="18" charset="0"/>
                <a:ea typeface="Calibri" panose="020F0502020204030204" pitchFamily="34" charset="0"/>
                <a:cs typeface="Times New Roman" panose="02020603050405020304" pitchFamily="18" charset="0"/>
              </a:rPr>
              <a:t>и смежных видов деятельности в мире с целью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обеспечения </a:t>
            </a:r>
            <a:r>
              <a:rPr lang="ru-RU" sz="2400" dirty="0">
                <a:latin typeface="Times New Roman" panose="02020603050405020304" pitchFamily="18" charset="0"/>
                <a:ea typeface="Calibri" panose="020F0502020204030204" pitchFamily="34" charset="0"/>
                <a:cs typeface="Times New Roman" panose="02020603050405020304" pitchFamily="18" charset="0"/>
              </a:rPr>
              <a:t>международного обмена товарами и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услугами;</a:t>
            </a:r>
          </a:p>
          <a:p>
            <a:pPr indent="449580" algn="just">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2) содействие развитию </a:t>
            </a:r>
            <a:r>
              <a:rPr lang="ru-RU" sz="2400" dirty="0">
                <a:latin typeface="Times New Roman" panose="02020603050405020304" pitchFamily="18" charset="0"/>
                <a:ea typeface="Calibri" panose="020F0502020204030204" pitchFamily="34" charset="0"/>
                <a:cs typeface="Times New Roman" panose="02020603050405020304" pitchFamily="18" charset="0"/>
              </a:rPr>
              <a:t>сотрудничества в интеллектуальной, научно-технической и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эко</a:t>
            </a:r>
            <a:r>
              <a:rPr lang="ru-RU" sz="2400" dirty="0" smtClean="0">
                <a:latin typeface="Times New Roman" panose="02020603050405020304" pitchFamily="18" charset="0"/>
                <a:ea typeface="Calibri" panose="020F0502020204030204" pitchFamily="34" charset="0"/>
              </a:rPr>
              <a:t>номической </a:t>
            </a:r>
            <a:r>
              <a:rPr lang="ru-RU" sz="2400" dirty="0">
                <a:latin typeface="Times New Roman" panose="02020603050405020304" pitchFamily="18" charset="0"/>
                <a:ea typeface="Calibri" panose="020F0502020204030204" pitchFamily="34" charset="0"/>
              </a:rPr>
              <a:t>областях </a:t>
            </a:r>
            <a:endParaRPr lang="en-US" sz="2100" u="sng" dirty="0">
              <a:solidFill>
                <a:schemeClr val="tx2"/>
              </a:solidFill>
              <a:latin typeface="Arial" panose="020B0604020202020204" pitchFamily="34" charset="0"/>
            </a:endParaRPr>
          </a:p>
          <a:p>
            <a:pPr algn="just">
              <a:lnSpc>
                <a:spcPct val="107000"/>
              </a:lnSpc>
              <a:spcAft>
                <a:spcPts val="800"/>
              </a:spcAft>
              <a:tabLst>
                <a:tab pos="666750" algn="l"/>
              </a:tabLst>
            </a:pPr>
            <a:r>
              <a:rPr lang="ru-RU" sz="2400" u="sng" dirty="0">
                <a:latin typeface="Times New Roman" panose="02020603050405020304" pitchFamily="18" charset="0"/>
                <a:ea typeface="Calibri" panose="020F0502020204030204" pitchFamily="34" charset="0"/>
                <a:cs typeface="Times New Roman" panose="02020603050405020304" pitchFamily="18" charset="0"/>
              </a:rPr>
              <a:t>Стандарты ИСО </a:t>
            </a:r>
            <a:r>
              <a:rPr lang="ru-RU" sz="2400" dirty="0">
                <a:latin typeface="Times New Roman" panose="02020603050405020304" pitchFamily="18" charset="0"/>
                <a:ea typeface="Calibri" panose="020F0502020204030204" pitchFamily="34" charset="0"/>
                <a:cs typeface="Times New Roman" panose="02020603050405020304" pitchFamily="18" charset="0"/>
              </a:rPr>
              <a:t>представляют собой тщательно отработанный </a:t>
            </a:r>
            <a:r>
              <a:rPr lang="ru-RU" sz="2400" dirty="0" smtClean="0">
                <a:latin typeface="Times New Roman" panose="02020603050405020304" pitchFamily="18" charset="0"/>
                <a:ea typeface="Calibri" panose="020F0502020204030204" pitchFamily="34" charset="0"/>
              </a:rPr>
              <a:t>вариант </a:t>
            </a:r>
            <a:r>
              <a:rPr lang="ru-RU" sz="2400" dirty="0">
                <a:latin typeface="Times New Roman" panose="02020603050405020304" pitchFamily="18" charset="0"/>
                <a:ea typeface="Calibri" panose="020F0502020204030204" pitchFamily="34" charset="0"/>
              </a:rPr>
              <a:t>технических требований к продукции (услугам</a:t>
            </a:r>
            <a:r>
              <a:rPr lang="ru-RU" sz="2400" dirty="0" smtClean="0">
                <a:latin typeface="Times New Roman" panose="02020603050405020304" pitchFamily="18" charset="0"/>
                <a:ea typeface="Calibri" panose="020F0502020204030204" pitchFamily="34" charset="0"/>
              </a:rPr>
              <a:t>). Не имеют статуса обязательных.</a:t>
            </a:r>
          </a:p>
          <a:p>
            <a:pPr algn="just">
              <a:lnSpc>
                <a:spcPct val="107000"/>
              </a:lnSpc>
              <a:spcAft>
                <a:spcPts val="800"/>
              </a:spcAft>
              <a:tabLst>
                <a:tab pos="66675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Наиболее широкое распространение получили международные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стандарты </a:t>
            </a:r>
            <a:r>
              <a:rPr lang="ru-RU" sz="2400" dirty="0">
                <a:latin typeface="Times New Roman" panose="02020603050405020304" pitchFamily="18" charset="0"/>
                <a:ea typeface="Calibri" panose="020F0502020204030204" pitchFamily="34" charset="0"/>
                <a:cs typeface="Times New Roman" panose="02020603050405020304" pitchFamily="18" charset="0"/>
              </a:rPr>
              <a:t>управления — </a:t>
            </a:r>
            <a:r>
              <a:rPr lang="ru-RU" sz="2400" b="1" dirty="0">
                <a:latin typeface="Times New Roman" panose="02020603050405020304" pitchFamily="18" charset="0"/>
                <a:ea typeface="Calibri" panose="020F0502020204030204" pitchFamily="34" charset="0"/>
                <a:cs typeface="Times New Roman" panose="02020603050405020304" pitchFamily="18" charset="0"/>
              </a:rPr>
              <a:t>серии 14000 «Экологический менеджмент»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sz="2400" dirty="0">
                <a:latin typeface="Times New Roman" panose="02020603050405020304" pitchFamily="18" charset="0"/>
                <a:ea typeface="Calibri" panose="020F0502020204030204" pitchFamily="34" charset="0"/>
                <a:cs typeface="Times New Roman" panose="02020603050405020304" pitchFamily="18" charset="0"/>
              </a:rPr>
              <a:t>серий </a:t>
            </a:r>
            <a:r>
              <a:rPr lang="ru-RU" sz="2400" b="1" dirty="0">
                <a:latin typeface="Times New Roman" panose="02020603050405020304" pitchFamily="18" charset="0"/>
                <a:ea typeface="Calibri" panose="020F0502020204030204" pitchFamily="34" charset="0"/>
                <a:cs typeface="Times New Roman" panose="02020603050405020304" pitchFamily="18" charset="0"/>
              </a:rPr>
              <a:t>9000 «Менеджмент качества</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100" b="1" dirty="0">
              <a:solidFill>
                <a:schemeClr val="tx2"/>
              </a:solidFill>
              <a:latin typeface="Arial" panose="020B0604020202020204" pitchFamily="34" charset="0"/>
            </a:endParaRPr>
          </a:p>
        </p:txBody>
      </p:sp>
      <p:sp>
        <p:nvSpPr>
          <p:cNvPr id="7" name="page number">
            <a:extLst>
              <a:ext uri="{FF2B5EF4-FFF2-40B4-BE49-F238E27FC236}">
                <a16:creationId xmlns:a16="http://schemas.microsoft.com/office/drawing/2014/main" xmlns="" id="{CCB0F7F8-505C-4D10-B527-19444AAC8A08}"/>
              </a:ext>
            </a:extLst>
          </p:cNvPr>
          <p:cNvSpPr txBox="1">
            <a:spLocks/>
          </p:cNvSpPr>
          <p:nvPr/>
        </p:nvSpPr>
        <p:spPr>
          <a:xfrm>
            <a:off x="11011438" y="6356349"/>
            <a:ext cx="1044854"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13</a:t>
            </a:r>
            <a:endParaRPr lang="ru-RU" sz="1600" dirty="0">
              <a:solidFill>
                <a:srgbClr val="0A2C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6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245" y="794276"/>
            <a:ext cx="11075831" cy="5170646"/>
          </a:xfrm>
          <a:prstGeom prst="rect">
            <a:avLst/>
          </a:prstGeom>
        </p:spPr>
        <p:txBody>
          <a:bodyPr wrap="square">
            <a:spAutoFit/>
          </a:bodyPr>
          <a:lstStyle/>
          <a:p>
            <a:pPr indent="457200" algn="just">
              <a:lnSpc>
                <a:spcPct val="150000"/>
              </a:lnSpc>
              <a:tabLst>
                <a:tab pos="619125" algn="l"/>
              </a:tabLst>
            </a:pPr>
            <a:r>
              <a:rPr lang="ru-RU" sz="2200" b="1" u="sng" dirty="0" smtClean="0">
                <a:latin typeface="Times New Roman" panose="02020603050405020304" pitchFamily="18" charset="0"/>
                <a:ea typeface="Calibri" panose="020F0502020204030204" pitchFamily="34" charset="0"/>
                <a:cs typeface="Times New Roman" panose="02020603050405020304" pitchFamily="18" charset="0"/>
              </a:rPr>
              <a:t>Стандарт </a:t>
            </a:r>
            <a:r>
              <a:rPr lang="ru-RU" sz="2200" b="1" u="sng" dirty="0">
                <a:latin typeface="Times New Roman" panose="02020603050405020304" pitchFamily="18" charset="0"/>
                <a:ea typeface="Calibri" panose="020F0502020204030204" pitchFamily="34" charset="0"/>
                <a:cs typeface="Times New Roman" panose="02020603050405020304" pitchFamily="18" charset="0"/>
              </a:rPr>
              <a:t>SA 8000</a:t>
            </a:r>
            <a:r>
              <a:rPr lang="ru-RU" sz="2200" dirty="0">
                <a:latin typeface="Times New Roman" panose="02020603050405020304" pitchFamily="18" charset="0"/>
                <a:ea typeface="Calibri" panose="020F0502020204030204" pitchFamily="34" charset="0"/>
                <a:cs typeface="Times New Roman" panose="02020603050405020304" pitchFamily="18" charset="0"/>
              </a:rPr>
              <a:t>, впервые опубликованный в 1997 г. и пересмотренный в 2001 г., может быть применен к любой организации, независимо от ее размера и формы собственности</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50000"/>
              </a:lnSpc>
              <a:tabLst>
                <a:tab pos="619125" algn="l"/>
              </a:tabLst>
            </a:pPr>
            <a:r>
              <a:rPr lang="ru-RU" sz="2200" dirty="0">
                <a:latin typeface="Times New Roman" panose="02020603050405020304" pitchFamily="18" charset="0"/>
                <a:ea typeface="Calibri" panose="020F0502020204030204" pitchFamily="34" charset="0"/>
                <a:cs typeface="Times New Roman" panose="02020603050405020304" pitchFamily="18" charset="0"/>
              </a:rPr>
              <a:t>В этот стандарт заложены следующие требования </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tabLst>
                <a:tab pos="619125" algn="l"/>
              </a:tabLst>
            </a:pPr>
            <a:r>
              <a:rPr lang="ru-RU" sz="2200" dirty="0">
                <a:latin typeface="Times New Roman" panose="02020603050405020304" pitchFamily="18" charset="0"/>
                <a:ea typeface="Calibri" panose="020F0502020204030204" pitchFamily="34" charset="0"/>
                <a:cs typeface="Times New Roman" panose="02020603050405020304" pitchFamily="18" charset="0"/>
              </a:rPr>
              <a:t> • работодатели не должны нанимать детей моложе 15 лет;</a:t>
            </a:r>
          </a:p>
          <a:p>
            <a:pPr indent="457200" algn="just">
              <a:lnSpc>
                <a:spcPct val="150000"/>
              </a:lnSpc>
              <a:tabLst>
                <a:tab pos="619125" algn="l"/>
              </a:tabLst>
            </a:pPr>
            <a:r>
              <a:rPr lang="ru-RU" sz="2200" dirty="0">
                <a:latin typeface="Times New Roman" panose="02020603050405020304" pitchFamily="18" charset="0"/>
                <a:ea typeface="Calibri" panose="020F0502020204030204" pitchFamily="34" charset="0"/>
                <a:cs typeface="Times New Roman" panose="02020603050405020304" pitchFamily="18" charset="0"/>
              </a:rPr>
              <a:t> • работодатели не должны заставлять работников работать против их воли;</a:t>
            </a:r>
          </a:p>
          <a:p>
            <a:pPr indent="457200" algn="just">
              <a:lnSpc>
                <a:spcPct val="150000"/>
              </a:lnSpc>
              <a:tabLst>
                <a:tab pos="619125" algn="l"/>
              </a:tabLst>
            </a:pPr>
            <a:r>
              <a:rPr lang="ru-RU" sz="2200" dirty="0">
                <a:latin typeface="Times New Roman" panose="02020603050405020304" pitchFamily="18" charset="0"/>
                <a:ea typeface="Calibri" panose="020F0502020204030204" pitchFamily="34" charset="0"/>
                <a:cs typeface="Times New Roman" panose="02020603050405020304" pitchFamily="18" charset="0"/>
              </a:rPr>
              <a:t> • </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работодатели </a:t>
            </a:r>
            <a:r>
              <a:rPr lang="ru-RU" sz="2200" dirty="0">
                <a:latin typeface="Times New Roman" panose="02020603050405020304" pitchFamily="18" charset="0"/>
                <a:ea typeface="Calibri" panose="020F0502020204030204" pitchFamily="34" charset="0"/>
                <a:cs typeface="Times New Roman" panose="02020603050405020304" pitchFamily="18" charset="0"/>
              </a:rPr>
              <a:t>должны обеспечить безопасные условия труда и предпринимать соответствующие меры для предотвращения несчастных случаев </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sz="2200" dirty="0">
                <a:latin typeface="Times New Roman" panose="02020603050405020304" pitchFamily="18" charset="0"/>
                <a:ea typeface="Calibri" panose="020F0502020204030204" pitchFamily="34" charset="0"/>
                <a:cs typeface="Times New Roman" panose="02020603050405020304" pitchFamily="18" charset="0"/>
              </a:rPr>
              <a:t>ущерба </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здоровью;</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tabLst>
                <a:tab pos="619125" algn="l"/>
              </a:tabLst>
            </a:pPr>
            <a:r>
              <a:rPr lang="ru-RU" sz="2200" dirty="0">
                <a:latin typeface="Times New Roman" panose="02020603050405020304" pitchFamily="18" charset="0"/>
                <a:ea typeface="Calibri" panose="020F0502020204030204" pitchFamily="34" charset="0"/>
                <a:cs typeface="Times New Roman" panose="02020603050405020304" pitchFamily="18" charset="0"/>
              </a:rPr>
              <a:t> • работники должны иметь свободу в ведении переговоров с работодателями (создавать профсоюзы и становиться их членами по своему выбору</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page number">
            <a:extLst>
              <a:ext uri="{FF2B5EF4-FFF2-40B4-BE49-F238E27FC236}">
                <a16:creationId xmlns:a16="http://schemas.microsoft.com/office/drawing/2014/main" xmlns="" id="{CCB0F7F8-505C-4D10-B527-19444AAC8A08}"/>
              </a:ext>
            </a:extLst>
          </p:cNvPr>
          <p:cNvSpPr txBox="1">
            <a:spLocks/>
          </p:cNvSpPr>
          <p:nvPr/>
        </p:nvSpPr>
        <p:spPr>
          <a:xfrm>
            <a:off x="11475076" y="6356349"/>
            <a:ext cx="58121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a:t>
            </a:r>
            <a:r>
              <a:rPr lang="ru-RU" sz="1600" dirty="0">
                <a:solidFill>
                  <a:srgbClr val="0A2C50"/>
                </a:solidFill>
                <a:latin typeface="Arial" panose="020B0604020202020204" pitchFamily="34" charset="0"/>
                <a:cs typeface="Arial" panose="020B0604020202020204" pitchFamily="34" charset="0"/>
              </a:rPr>
              <a:t>4</a:t>
            </a:r>
          </a:p>
        </p:txBody>
      </p:sp>
      <p:pic>
        <p:nvPicPr>
          <p:cNvPr id="5" name="Рисунок 4"/>
          <p:cNvPicPr>
            <a:picLocks noChangeAspect="1"/>
          </p:cNvPicPr>
          <p:nvPr/>
        </p:nvPicPr>
        <p:blipFill>
          <a:blip r:embed="rId2"/>
          <a:stretch>
            <a:fillRect/>
          </a:stretch>
        </p:blipFill>
        <p:spPr>
          <a:xfrm>
            <a:off x="10215139" y="86358"/>
            <a:ext cx="1841152" cy="1036410"/>
          </a:xfrm>
          <a:prstGeom prst="rect">
            <a:avLst/>
          </a:prstGeom>
        </p:spPr>
      </p:pic>
    </p:spTree>
    <p:extLst>
      <p:ext uri="{BB962C8B-B14F-4D97-AF65-F5344CB8AC3E}">
        <p14:creationId xmlns:p14="http://schemas.microsoft.com/office/powerpoint/2010/main" val="314170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245" y="792928"/>
            <a:ext cx="11346287" cy="5794984"/>
          </a:xfrm>
          <a:prstGeom prst="rect">
            <a:avLst/>
          </a:prstGeom>
        </p:spPr>
        <p:txBody>
          <a:bodyPr wrap="square">
            <a:spAutoFit/>
          </a:bodyPr>
          <a:lstStyle/>
          <a:p>
            <a:pPr algn="just">
              <a:lnSpc>
                <a:spcPct val="120000"/>
              </a:lnSpc>
              <a:tabLst>
                <a:tab pos="619125" algn="l"/>
              </a:tabLst>
            </a:pPr>
            <a:r>
              <a:rPr lang="ru-RU"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300" dirty="0">
                <a:latin typeface="Times New Roman" panose="02020603050405020304" pitchFamily="18" charset="0"/>
                <a:ea typeface="Calibri" panose="020F0502020204030204" pitchFamily="34" charset="0"/>
                <a:cs typeface="Times New Roman" panose="02020603050405020304" pitchFamily="18" charset="0"/>
              </a:rPr>
              <a:t>запрещается применение или поддержка дискриминации при найме на работу, оплате, предоставлении доступа к обучению,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повышении </a:t>
            </a:r>
            <a:r>
              <a:rPr lang="ru-RU" sz="2300" dirty="0">
                <a:latin typeface="Times New Roman" panose="02020603050405020304" pitchFamily="18" charset="0"/>
                <a:ea typeface="Calibri" panose="020F0502020204030204" pitchFamily="34" charset="0"/>
                <a:cs typeface="Times New Roman" panose="02020603050405020304" pitchFamily="18" charset="0"/>
              </a:rPr>
              <a:t>в должности, увольнении или выходе на пенсию на основе расы, национальной принадлежности,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вероисповедания</a:t>
            </a:r>
            <a:r>
              <a:rPr lang="ru-RU" sz="2300" dirty="0">
                <a:latin typeface="Times New Roman" panose="02020603050405020304" pitchFamily="18" charset="0"/>
                <a:ea typeface="Calibri" panose="020F0502020204030204" pitchFamily="34" charset="0"/>
                <a:cs typeface="Times New Roman" panose="02020603050405020304" pitchFamily="18" charset="0"/>
              </a:rPr>
              <a:t>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и т.д.;</a:t>
            </a:r>
            <a:endParaRPr lang="ru-RU" sz="23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ru-RU" sz="2300" dirty="0">
                <a:latin typeface="Times New Roman" panose="02020603050405020304" pitchFamily="18" charset="0"/>
                <a:ea typeface="Calibri" panose="020F0502020204030204" pitchFamily="34" charset="0"/>
                <a:cs typeface="Times New Roman" panose="02020603050405020304" pitchFamily="18" charset="0"/>
              </a:rPr>
              <a:t> • работодатели не должны использовать или поддерживать телесные наказания, психологическое или физическое насилие или словесные оскорбления</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ru-RU" sz="2300" dirty="0" smtClean="0">
                <a:latin typeface="Times New Roman" panose="02020603050405020304" pitchFamily="18" charset="0"/>
                <a:ea typeface="Calibri" panose="020F0502020204030204" pitchFamily="34" charset="0"/>
                <a:cs typeface="Times New Roman" panose="02020603050405020304" pitchFamily="18" charset="0"/>
              </a:rPr>
              <a:t> • </a:t>
            </a:r>
            <a:r>
              <a:rPr lang="ru-RU" sz="2300" dirty="0">
                <a:latin typeface="Times New Roman" panose="02020603050405020304" pitchFamily="18" charset="0"/>
                <a:ea typeface="Calibri" panose="020F0502020204030204" pitchFamily="34" charset="0"/>
                <a:cs typeface="Times New Roman" panose="02020603050405020304" pitchFamily="18" charset="0"/>
              </a:rPr>
              <a:t>работники должны получать, по крайней мере, установленную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государством </a:t>
            </a:r>
            <a:r>
              <a:rPr lang="ru-RU" sz="2300" dirty="0">
                <a:latin typeface="Times New Roman" panose="02020603050405020304" pitchFamily="18" charset="0"/>
                <a:ea typeface="Calibri" panose="020F0502020204030204" pitchFamily="34" charset="0"/>
                <a:cs typeface="Times New Roman" panose="02020603050405020304" pitchFamily="18" charset="0"/>
              </a:rPr>
              <a:t>минимальную заработную плату</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ru-RU" sz="23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300" dirty="0">
                <a:latin typeface="Times New Roman" panose="02020603050405020304" pitchFamily="18" charset="0"/>
                <a:ea typeface="Calibri" panose="020F0502020204030204" pitchFamily="34" charset="0"/>
                <a:cs typeface="Times New Roman" panose="02020603050405020304" pitchFamily="18" charset="0"/>
              </a:rPr>
              <a:t>стандартная рабочая неделя должна определяться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законодательством</a:t>
            </a:r>
            <a:r>
              <a:rPr lang="ru-RU" sz="2300" dirty="0">
                <a:latin typeface="Times New Roman" panose="02020603050405020304" pitchFamily="18" charset="0"/>
                <a:ea typeface="Calibri" panose="020F0502020204030204" pitchFamily="34" charset="0"/>
                <a:cs typeface="Times New Roman" panose="02020603050405020304" pitchFamily="18" charset="0"/>
              </a:rPr>
              <a:t>, но не должна на регулярной основе превышать 48 ч;</a:t>
            </a:r>
          </a:p>
          <a:p>
            <a:pPr algn="just">
              <a:lnSpc>
                <a:spcPct val="120000"/>
              </a:lnSpc>
            </a:pPr>
            <a:r>
              <a:rPr lang="ru-RU" sz="23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300" dirty="0">
                <a:latin typeface="Times New Roman" panose="02020603050405020304" pitchFamily="18" charset="0"/>
                <a:ea typeface="Calibri" panose="020F0502020204030204" pitchFamily="34" charset="0"/>
                <a:cs typeface="Times New Roman" panose="02020603050405020304" pitchFamily="18" charset="0"/>
              </a:rPr>
              <a:t>персонал должен иметь, по крайней мере, один выходной день за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каждый </a:t>
            </a:r>
            <a:r>
              <a:rPr lang="ru-RU" sz="2300" dirty="0">
                <a:latin typeface="Times New Roman" panose="02020603050405020304" pitchFamily="18" charset="0"/>
                <a:ea typeface="Calibri" panose="020F0502020204030204" pitchFamily="34" charset="0"/>
                <a:cs typeface="Times New Roman" panose="02020603050405020304" pitchFamily="18" charset="0"/>
              </a:rPr>
              <a:t>семидневный период. Вся сверхурочная работа должна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оплачиваться </a:t>
            </a:r>
            <a:r>
              <a:rPr lang="ru-RU" sz="2300" dirty="0">
                <a:latin typeface="Times New Roman" panose="02020603050405020304" pitchFamily="18" charset="0"/>
                <a:ea typeface="Calibri" panose="020F0502020204030204" pitchFamily="34" charset="0"/>
                <a:cs typeface="Times New Roman" panose="02020603050405020304" pitchFamily="18" charset="0"/>
              </a:rPr>
              <a:t>в размере выше обычного и ни в коем случае не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должна </a:t>
            </a:r>
            <a:r>
              <a:rPr lang="ru-RU" sz="2300" dirty="0">
                <a:latin typeface="Times New Roman" panose="02020603050405020304" pitchFamily="18" charset="0"/>
                <a:ea typeface="Calibri" panose="020F0502020204030204" pitchFamily="34" charset="0"/>
                <a:cs typeface="Times New Roman" panose="02020603050405020304" pitchFamily="18" charset="0"/>
              </a:rPr>
              <a:t>превышать 12 ч на работника в неделю;</a:t>
            </a:r>
          </a:p>
          <a:p>
            <a:pPr algn="just">
              <a:lnSpc>
                <a:spcPct val="120000"/>
              </a:lnSpc>
            </a:pPr>
            <a:r>
              <a:rPr lang="ru-RU" sz="23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300" dirty="0">
                <a:latin typeface="Times New Roman" panose="02020603050405020304" pitchFamily="18" charset="0"/>
                <a:ea typeface="Calibri" panose="020F0502020204030204" pitchFamily="34" charset="0"/>
                <a:cs typeface="Times New Roman" panose="02020603050405020304" pitchFamily="18" charset="0"/>
              </a:rPr>
              <a:t>система менеджмента должна быть стандартизована.</a:t>
            </a:r>
          </a:p>
          <a:p>
            <a:pPr>
              <a:lnSpc>
                <a:spcPct val="107000"/>
              </a:lnSpc>
              <a:spcAft>
                <a:spcPts val="800"/>
              </a:spcAft>
              <a:tabLst>
                <a:tab pos="619125" algn="l"/>
              </a:tabLs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215139" y="86358"/>
            <a:ext cx="1841152" cy="1036410"/>
          </a:xfrm>
          <a:prstGeom prst="rect">
            <a:avLst/>
          </a:prstGeom>
        </p:spPr>
      </p:pic>
      <p:sp>
        <p:nvSpPr>
          <p:cNvPr id="5" name="page number">
            <a:extLst>
              <a:ext uri="{FF2B5EF4-FFF2-40B4-BE49-F238E27FC236}">
                <a16:creationId xmlns:a16="http://schemas.microsoft.com/office/drawing/2014/main" xmlns="" id="{CCB0F7F8-505C-4D10-B527-19444AAC8A08}"/>
              </a:ext>
            </a:extLst>
          </p:cNvPr>
          <p:cNvSpPr txBox="1">
            <a:spLocks/>
          </p:cNvSpPr>
          <p:nvPr/>
        </p:nvSpPr>
        <p:spPr>
          <a:xfrm>
            <a:off x="11475076" y="6356349"/>
            <a:ext cx="58121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15</a:t>
            </a:r>
            <a:endParaRPr lang="ru-RU" sz="1600" dirty="0">
              <a:solidFill>
                <a:srgbClr val="0A2C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32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215139" y="86358"/>
            <a:ext cx="1841152" cy="1036410"/>
          </a:xfrm>
          <a:prstGeom prst="rect">
            <a:avLst/>
          </a:prstGeom>
        </p:spPr>
      </p:pic>
      <p:sp>
        <p:nvSpPr>
          <p:cNvPr id="4" name="page number">
            <a:extLst>
              <a:ext uri="{FF2B5EF4-FFF2-40B4-BE49-F238E27FC236}">
                <a16:creationId xmlns:a16="http://schemas.microsoft.com/office/drawing/2014/main" xmlns="" id="{CCB0F7F8-505C-4D10-B527-19444AAC8A08}"/>
              </a:ext>
            </a:extLst>
          </p:cNvPr>
          <p:cNvSpPr txBox="1">
            <a:spLocks/>
          </p:cNvSpPr>
          <p:nvPr/>
        </p:nvSpPr>
        <p:spPr>
          <a:xfrm>
            <a:off x="11475076" y="6356349"/>
            <a:ext cx="58121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a:t>
            </a:r>
            <a:r>
              <a:rPr lang="ru-RU" sz="1600" dirty="0">
                <a:solidFill>
                  <a:srgbClr val="0A2C50"/>
                </a:solidFill>
                <a:latin typeface="Arial" panose="020B0604020202020204" pitchFamily="34" charset="0"/>
                <a:cs typeface="Arial" panose="020B0604020202020204" pitchFamily="34" charset="0"/>
              </a:rPr>
              <a:t>6</a:t>
            </a:r>
          </a:p>
        </p:txBody>
      </p:sp>
      <p:sp>
        <p:nvSpPr>
          <p:cNvPr id="5" name="Прямоугольник 4"/>
          <p:cNvSpPr/>
          <p:nvPr/>
        </p:nvSpPr>
        <p:spPr>
          <a:xfrm>
            <a:off x="721217" y="1496356"/>
            <a:ext cx="10637949" cy="5624681"/>
          </a:xfrm>
          <a:prstGeom prst="rect">
            <a:avLst/>
          </a:prstGeom>
        </p:spPr>
        <p:txBody>
          <a:bodyPr wrap="square">
            <a:spAutoFit/>
          </a:bodyPr>
          <a:lstStyle/>
          <a:p>
            <a:pPr indent="180000" algn="just">
              <a:lnSpc>
                <a:spcPct val="107000"/>
              </a:lnSpc>
            </a:pPr>
            <a:r>
              <a:rPr lang="ru-RU" sz="2400" dirty="0">
                <a:latin typeface="Times New Roman" panose="02020603050405020304" pitchFamily="18" charset="0"/>
                <a:ea typeface="Calibri" panose="020F0502020204030204" pitchFamily="34" charset="0"/>
                <a:cs typeface="Times New Roman" panose="02020603050405020304" pitchFamily="18" charset="0"/>
              </a:rPr>
              <a:t>С</a:t>
            </a:r>
            <a:r>
              <a:rPr lang="ru-RU" sz="2800" dirty="0">
                <a:latin typeface="Times New Roman" panose="02020603050405020304" pitchFamily="18" charset="0"/>
                <a:ea typeface="Calibri" panose="020F0502020204030204" pitchFamily="34" charset="0"/>
                <a:cs typeface="Times New Roman" panose="02020603050405020304" pitchFamily="18" charset="0"/>
              </a:rPr>
              <a:t>истема менеджмента, основанная на требованиях SA 8000, имеет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общие </a:t>
            </a:r>
            <a:r>
              <a:rPr lang="ru-RU" sz="2800" dirty="0">
                <a:latin typeface="Times New Roman" panose="02020603050405020304" pitchFamily="18" charset="0"/>
                <a:ea typeface="Calibri" panose="020F0502020204030204" pitchFamily="34" charset="0"/>
                <a:cs typeface="Times New Roman" panose="02020603050405020304" pitchFamily="18" charset="0"/>
              </a:rPr>
              <a:t>требования с международными стандартами ИСО серии 9000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sz="2800" dirty="0">
                <a:latin typeface="Times New Roman" panose="02020603050405020304" pitchFamily="18" charset="0"/>
                <a:ea typeface="Calibri" panose="020F0502020204030204" pitchFamily="34" charset="0"/>
                <a:cs typeface="Times New Roman" panose="02020603050405020304" pitchFamily="18" charset="0"/>
              </a:rPr>
              <a:t>14000, например: определенная руководством политика компании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800" dirty="0">
                <a:latin typeface="Times New Roman" panose="02020603050405020304" pitchFamily="18" charset="0"/>
                <a:ea typeface="Calibri" panose="020F0502020204030204" pitchFamily="34" charset="0"/>
                <a:cs typeface="Times New Roman" panose="02020603050405020304" pitchFamily="18" charset="0"/>
              </a:rPr>
              <a:t>сфере социальной ответственности, анализ и проверки со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стороны  руководства</a:t>
            </a:r>
            <a:r>
              <a:rPr lang="ru-RU" sz="2800" dirty="0">
                <a:latin typeface="Times New Roman" panose="02020603050405020304" pitchFamily="18" charset="0"/>
                <a:ea typeface="Calibri" panose="020F0502020204030204" pitchFamily="34" charset="0"/>
                <a:cs typeface="Times New Roman" panose="02020603050405020304" pitchFamily="18" charset="0"/>
              </a:rPr>
              <a:t>, планирование, оценка и выбор поставщиков, принятие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корректирующих </a:t>
            </a:r>
            <a:r>
              <a:rPr lang="ru-RU" sz="2800" dirty="0">
                <a:latin typeface="Times New Roman" panose="02020603050405020304" pitchFamily="18" charset="0"/>
                <a:ea typeface="Calibri" panose="020F0502020204030204" pitchFamily="34" charset="0"/>
                <a:cs typeface="Times New Roman" panose="02020603050405020304" pitchFamily="18" charset="0"/>
              </a:rPr>
              <a:t>действий</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000" algn="just">
              <a:lnSpc>
                <a:spcPct val="107000"/>
              </a:lnSpc>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000" algn="just">
              <a:lnSpc>
                <a:spcPct val="107000"/>
              </a:lnSpc>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23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215139" y="86358"/>
            <a:ext cx="1841152" cy="1036410"/>
          </a:xfrm>
          <a:prstGeom prst="rect">
            <a:avLst/>
          </a:prstGeom>
        </p:spPr>
      </p:pic>
      <p:sp>
        <p:nvSpPr>
          <p:cNvPr id="4" name="page number">
            <a:extLst>
              <a:ext uri="{FF2B5EF4-FFF2-40B4-BE49-F238E27FC236}">
                <a16:creationId xmlns:a16="http://schemas.microsoft.com/office/drawing/2014/main" xmlns="" id="{CCB0F7F8-505C-4D10-B527-19444AAC8A08}"/>
              </a:ext>
            </a:extLst>
          </p:cNvPr>
          <p:cNvSpPr txBox="1">
            <a:spLocks/>
          </p:cNvSpPr>
          <p:nvPr/>
        </p:nvSpPr>
        <p:spPr>
          <a:xfrm>
            <a:off x="11475076" y="6356349"/>
            <a:ext cx="58121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17</a:t>
            </a:r>
            <a:endParaRPr lang="ru-RU" sz="1600" dirty="0">
              <a:solidFill>
                <a:srgbClr val="0A2C50"/>
              </a:solidFill>
              <a:latin typeface="Arial" panose="020B0604020202020204" pitchFamily="34" charset="0"/>
              <a:cs typeface="Arial" panose="020B0604020202020204" pitchFamily="34" charset="0"/>
            </a:endParaRPr>
          </a:p>
        </p:txBody>
      </p:sp>
      <p:sp>
        <p:nvSpPr>
          <p:cNvPr id="5" name="Прямоугольник 4"/>
          <p:cNvSpPr/>
          <p:nvPr/>
        </p:nvSpPr>
        <p:spPr>
          <a:xfrm>
            <a:off x="734095" y="604563"/>
            <a:ext cx="10895528" cy="5932393"/>
          </a:xfrm>
          <a:prstGeom prst="rect">
            <a:avLst/>
          </a:prstGeom>
        </p:spPr>
        <p:txBody>
          <a:bodyPr wrap="square">
            <a:spAutoFit/>
          </a:bodyPr>
          <a:lstStyle/>
          <a:p>
            <a:pPr indent="180000" algn="just">
              <a:lnSpc>
                <a:spcPct val="150000"/>
              </a:lnSpc>
            </a:pPr>
            <a:r>
              <a:rPr lang="ru-RU" sz="2300" b="1" dirty="0" smtClean="0">
                <a:latin typeface="Times New Roman" panose="02020603050405020304" pitchFamily="18" charset="0"/>
                <a:ea typeface="Calibri" panose="020F0502020204030204" pitchFamily="34" charset="0"/>
                <a:cs typeface="Times New Roman" panose="02020603050405020304" pitchFamily="18" charset="0"/>
              </a:rPr>
              <a:t>Стандарт </a:t>
            </a:r>
            <a:r>
              <a:rPr lang="ru-RU" sz="2300" b="1" dirty="0">
                <a:latin typeface="Times New Roman" panose="02020603050405020304" pitchFamily="18" charset="0"/>
                <a:ea typeface="Calibri" panose="020F0502020204030204" pitchFamily="34" charset="0"/>
                <a:cs typeface="Times New Roman" panose="02020603050405020304" pitchFamily="18" charset="0"/>
              </a:rPr>
              <a:t>AA 1000 </a:t>
            </a:r>
            <a:r>
              <a:rPr lang="ru-RU" sz="2300" dirty="0">
                <a:latin typeface="Times New Roman" panose="02020603050405020304" pitchFamily="18" charset="0"/>
                <a:ea typeface="Calibri" panose="020F0502020204030204" pitchFamily="34" charset="0"/>
                <a:cs typeface="Times New Roman" panose="02020603050405020304" pitchFamily="18" charset="0"/>
              </a:rPr>
              <a:t>помогает организациям наладить систематическую отчетность с участием заинтересованных сторон по определению стратегий, политики и программ, а также соответствующих количественных и качественных показателей и систем обмена информацией, которые служат эффективным руководством для принятия решений, осуществления деятельности компании и достижения показателей ее устойчивости</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000">
              <a:lnSpc>
                <a:spcPct val="150000"/>
              </a:lnSpc>
            </a:pPr>
            <a:r>
              <a:rPr lang="ru-RU" sz="2300" dirty="0">
                <a:latin typeface="Times New Roman" panose="02020603050405020304" pitchFamily="18" charset="0"/>
                <a:ea typeface="Calibri" panose="020F0502020204030204" pitchFamily="34" charset="0"/>
                <a:cs typeface="Times New Roman" panose="02020603050405020304" pitchFamily="18" charset="0"/>
              </a:rPr>
              <a:t>Серия стандартов AA 1000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включает </a:t>
            </a:r>
            <a:r>
              <a:rPr lang="ru-RU" sz="2300" dirty="0">
                <a:latin typeface="Times New Roman" panose="02020603050405020304" pitchFamily="18" charset="0"/>
                <a:ea typeface="Calibri" panose="020F0502020204030204" pitchFamily="34" charset="0"/>
                <a:cs typeface="Times New Roman" panose="02020603050405020304" pitchFamily="18" charset="0"/>
              </a:rPr>
              <a:t>в себя три стандарта:</a:t>
            </a: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indent="180000">
              <a:lnSpc>
                <a:spcPct val="150000"/>
              </a:lnSpc>
            </a:pPr>
            <a:r>
              <a:rPr lang="ru-RU" sz="2300" dirty="0">
                <a:latin typeface="Times New Roman" panose="02020603050405020304" pitchFamily="18" charset="0"/>
                <a:ea typeface="Calibri" panose="020F0502020204030204" pitchFamily="34" charset="0"/>
                <a:cs typeface="Times New Roman" panose="02020603050405020304" pitchFamily="18" charset="0"/>
              </a:rPr>
              <a:t>• АА 1000. Основные положения, 1999 (AA 1000 Framework);</a:t>
            </a: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indent="180000">
              <a:lnSpc>
                <a:spcPct val="150000"/>
              </a:lnSpc>
            </a:pPr>
            <a:r>
              <a:rPr lang="en-US" sz="2300" dirty="0">
                <a:latin typeface="Times New Roman" panose="02020603050405020304" pitchFamily="18" charset="0"/>
                <a:ea typeface="Calibri" panose="020F0502020204030204" pitchFamily="34" charset="0"/>
                <a:cs typeface="Times New Roman" panose="02020603050405020304" pitchFamily="18" charset="0"/>
              </a:rPr>
              <a:t>• AA 1000 AS. </a:t>
            </a:r>
            <a:r>
              <a:rPr lang="ru-RU" sz="2300" dirty="0">
                <a:latin typeface="Times New Roman" panose="02020603050405020304" pitchFamily="18" charset="0"/>
                <a:ea typeface="Calibri" panose="020F0502020204030204" pitchFamily="34" charset="0"/>
                <a:cs typeface="Times New Roman" panose="02020603050405020304" pitchFamily="18" charset="0"/>
              </a:rPr>
              <a:t>Стандарт верификации</a:t>
            </a:r>
            <a:r>
              <a:rPr lang="en-US" sz="2300" dirty="0">
                <a:latin typeface="Times New Roman" panose="02020603050405020304" pitchFamily="18" charset="0"/>
                <a:ea typeface="Calibri" panose="020F0502020204030204" pitchFamily="34" charset="0"/>
                <a:cs typeface="Times New Roman" panose="02020603050405020304" pitchFamily="18" charset="0"/>
              </a:rPr>
              <a:t>, 2003 (AA 1000 Assurance </a:t>
            </a:r>
            <a:r>
              <a:rPr lang="en-US" sz="2300" dirty="0" smtClean="0">
                <a:latin typeface="Times New Roman" panose="02020603050405020304" pitchFamily="18" charset="0"/>
                <a:ea typeface="Calibri" panose="020F0502020204030204" pitchFamily="34" charset="0"/>
                <a:cs typeface="Times New Roman" panose="02020603050405020304" pitchFamily="18" charset="0"/>
              </a:rPr>
              <a:t>Stan</a:t>
            </a:r>
            <a:r>
              <a:rPr lang="ru-RU" sz="2300" dirty="0" err="1" smtClean="0">
                <a:latin typeface="Times New Roman" panose="02020603050405020304" pitchFamily="18" charset="0"/>
                <a:ea typeface="Calibri" panose="020F0502020204030204" pitchFamily="34" charset="0"/>
                <a:cs typeface="Times New Roman" panose="02020603050405020304" pitchFamily="18" charset="0"/>
              </a:rPr>
              <a:t>dard</a:t>
            </a:r>
            <a:r>
              <a:rPr lang="ru-RU" sz="2300" dirty="0">
                <a:latin typeface="Times New Roman" panose="02020603050405020304" pitchFamily="18" charset="0"/>
                <a:ea typeface="Calibri" panose="020F0502020204030204" pitchFamily="34" charset="0"/>
                <a:cs typeface="Times New Roman" panose="02020603050405020304" pitchFamily="18" charset="0"/>
              </a:rPr>
              <a:t>);</a:t>
            </a: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indent="180000">
              <a:lnSpc>
                <a:spcPct val="150000"/>
              </a:lnSpc>
            </a:pPr>
            <a:r>
              <a:rPr lang="ru-RU" sz="2300" dirty="0">
                <a:latin typeface="Times New Roman" panose="02020603050405020304" pitchFamily="18" charset="0"/>
                <a:ea typeface="Calibri" panose="020F0502020204030204" pitchFamily="34" charset="0"/>
                <a:cs typeface="Times New Roman" panose="02020603050405020304" pitchFamily="18" charset="0"/>
              </a:rPr>
              <a:t> • AA 1000 SES. Стандарт взаимодействия с заинтересованными </a:t>
            </a:r>
            <a:r>
              <a:rPr lang="ru-RU" sz="2300" dirty="0" smtClean="0">
                <a:latin typeface="Times New Roman" panose="02020603050405020304" pitchFamily="18" charset="0"/>
                <a:ea typeface="Calibri" panose="020F0502020204030204" pitchFamily="34" charset="0"/>
                <a:cs typeface="Times New Roman" panose="02020603050405020304" pitchFamily="18" charset="0"/>
              </a:rPr>
              <a:t>сторонами</a:t>
            </a:r>
            <a:r>
              <a:rPr lang="en-US" sz="2300" dirty="0">
                <a:latin typeface="Times New Roman" panose="02020603050405020304" pitchFamily="18" charset="0"/>
                <a:ea typeface="Calibri" panose="020F0502020204030204" pitchFamily="34" charset="0"/>
                <a:cs typeface="Times New Roman" panose="02020603050405020304" pitchFamily="18" charset="0"/>
              </a:rPr>
              <a:t>, 2006 (AA 1000 Stakeholder Engagement Standard</a:t>
            </a:r>
            <a:r>
              <a:rPr lang="en-US" sz="23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80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in title">
            <a:extLst>
              <a:ext uri="{FF2B5EF4-FFF2-40B4-BE49-F238E27FC236}">
                <a16:creationId xmlns:a16="http://schemas.microsoft.com/office/drawing/2014/main" xmlns="" id="{CA6DCC80-F3BA-43C5-A46B-D1F3F52921A0}"/>
              </a:ext>
            </a:extLst>
          </p:cNvPr>
          <p:cNvSpPr txBox="1"/>
          <p:nvPr/>
        </p:nvSpPr>
        <p:spPr>
          <a:xfrm>
            <a:off x="668604" y="566547"/>
            <a:ext cx="9505706" cy="954107"/>
          </a:xfrm>
          <a:prstGeom prst="rect">
            <a:avLst/>
          </a:prstGeom>
          <a:noFill/>
        </p:spPr>
        <p:txBody>
          <a:bodyPr wrap="square" rtlCol="0">
            <a:spAutoFit/>
          </a:bodyPr>
          <a:lstStyle/>
          <a:p>
            <a:pPr marL="12700" lvl="0" algn="just">
              <a:buClr>
                <a:srgbClr val="0B2D50"/>
              </a:buClr>
              <a:tabLst>
                <a:tab pos="297815" algn="l"/>
                <a:tab pos="298450" algn="l"/>
              </a:tabLst>
            </a:pPr>
            <a:r>
              <a:rPr lang="ru-RU" sz="2800" b="1" dirty="0">
                <a:solidFill>
                  <a:srgbClr val="0B2D50"/>
                </a:solidFill>
                <a:ea typeface="Verdana" panose="020B0604030504040204" pitchFamily="34" charset="0"/>
                <a:cs typeface="Times New Roman" panose="02020603050405020304" pitchFamily="18" charset="0"/>
              </a:rPr>
              <a:t>3. </a:t>
            </a:r>
            <a:r>
              <a:rPr lang="ru-RU" sz="2800" dirty="0">
                <a:solidFill>
                  <a:srgbClr val="0B2D50"/>
                </a:solidFill>
                <a:ea typeface="Verdana" panose="020B0604030504040204" pitchFamily="34" charset="0"/>
                <a:cs typeface="Times New Roman" panose="02020603050405020304" pitchFamily="18" charset="0"/>
              </a:rPr>
              <a:t>Макрорегуляторы  корпоративной </a:t>
            </a:r>
            <a:r>
              <a:rPr lang="ru-RU" sz="2800" dirty="0" smtClean="0">
                <a:solidFill>
                  <a:srgbClr val="0B2D50"/>
                </a:solidFill>
                <a:ea typeface="Verdana" panose="020B0604030504040204" pitchFamily="34" charset="0"/>
                <a:cs typeface="Times New Roman" panose="02020603050405020304" pitchFamily="18" charset="0"/>
              </a:rPr>
              <a:t>социальной </a:t>
            </a:r>
            <a:r>
              <a:rPr lang="ru-RU" sz="2800" dirty="0">
                <a:solidFill>
                  <a:srgbClr val="0B2D50"/>
                </a:solidFill>
                <a:ea typeface="Verdana" panose="020B0604030504040204" pitchFamily="34" charset="0"/>
                <a:cs typeface="Times New Roman" panose="02020603050405020304" pitchFamily="18" charset="0"/>
              </a:rPr>
              <a:t>ответственности </a:t>
            </a:r>
          </a:p>
        </p:txBody>
      </p:sp>
      <p:pic>
        <p:nvPicPr>
          <p:cNvPr id="4" name="Рисунок 3"/>
          <p:cNvPicPr>
            <a:picLocks noChangeAspect="1"/>
          </p:cNvPicPr>
          <p:nvPr/>
        </p:nvPicPr>
        <p:blipFill>
          <a:blip r:embed="rId2"/>
          <a:stretch>
            <a:fillRect/>
          </a:stretch>
        </p:blipFill>
        <p:spPr>
          <a:xfrm>
            <a:off x="10215139" y="86358"/>
            <a:ext cx="1841152" cy="1036410"/>
          </a:xfrm>
          <a:prstGeom prst="rect">
            <a:avLst/>
          </a:prstGeom>
        </p:spPr>
      </p:pic>
      <p:sp>
        <p:nvSpPr>
          <p:cNvPr id="5" name="Прямоугольник 4"/>
          <p:cNvSpPr/>
          <p:nvPr/>
        </p:nvSpPr>
        <p:spPr>
          <a:xfrm>
            <a:off x="837127" y="1945649"/>
            <a:ext cx="10200067" cy="4455835"/>
          </a:xfrm>
          <a:prstGeom prst="rect">
            <a:avLst/>
          </a:prstGeom>
        </p:spPr>
        <p:txBody>
          <a:bodyPr wrap="square">
            <a:spAutoFit/>
          </a:bodyPr>
          <a:lstStyle/>
          <a:p>
            <a:pPr indent="180000" algn="just">
              <a:lnSpc>
                <a:spcPct val="150000"/>
              </a:lnSpc>
              <a:spcAft>
                <a:spcPts val="0"/>
              </a:spcAft>
            </a:pPr>
            <a:r>
              <a:rPr lang="ru-RU" sz="2400" b="1" dirty="0">
                <a:solidFill>
                  <a:srgbClr val="333333"/>
                </a:solidFill>
                <a:latin typeface="Arial" panose="020B0604020202020204" pitchFamily="34" charset="0"/>
                <a:cs typeface="Arial" panose="020B0604020202020204" pitchFamily="34" charset="0"/>
              </a:rPr>
              <a:t>Макрорегуляторы</a:t>
            </a:r>
            <a:r>
              <a:rPr lang="ru-RU" sz="2400" dirty="0">
                <a:solidFill>
                  <a:srgbClr val="333333"/>
                </a:solidFill>
                <a:latin typeface="Arial" panose="020B0604020202020204" pitchFamily="34" charset="0"/>
                <a:cs typeface="Arial" panose="020B0604020202020204" pitchFamily="34" charset="0"/>
              </a:rPr>
              <a:t> </a:t>
            </a:r>
            <a:r>
              <a:rPr lang="ru-RU" sz="2400" b="1" dirty="0">
                <a:solidFill>
                  <a:srgbClr val="333333"/>
                </a:solidFill>
                <a:latin typeface="Arial" panose="020B0604020202020204" pitchFamily="34" charset="0"/>
                <a:cs typeface="Arial" panose="020B0604020202020204" pitchFamily="34" charset="0"/>
              </a:rPr>
              <a:t>КСО</a:t>
            </a:r>
            <a:r>
              <a:rPr lang="ru-RU" sz="2400" dirty="0">
                <a:solidFill>
                  <a:srgbClr val="333333"/>
                </a:solidFill>
                <a:latin typeface="Arial" panose="020B0604020202020204" pitchFamily="34" charset="0"/>
                <a:cs typeface="Arial" panose="020B0604020202020204" pitchFamily="34" charset="0"/>
              </a:rPr>
              <a:t> - это </a:t>
            </a:r>
            <a:r>
              <a:rPr lang="ru-RU" sz="2400" b="1" dirty="0">
                <a:solidFill>
                  <a:srgbClr val="333333"/>
                </a:solidFill>
                <a:latin typeface="Arial" panose="020B0604020202020204" pitchFamily="34" charset="0"/>
                <a:cs typeface="Arial" panose="020B0604020202020204" pitchFamily="34" charset="0"/>
              </a:rPr>
              <a:t>регуляторы</a:t>
            </a:r>
            <a:r>
              <a:rPr lang="ru-RU" sz="2400" dirty="0">
                <a:solidFill>
                  <a:srgbClr val="333333"/>
                </a:solidFill>
                <a:latin typeface="Arial" panose="020B0604020202020204" pitchFamily="34" charset="0"/>
                <a:cs typeface="Arial" panose="020B0604020202020204" pitchFamily="34" charset="0"/>
              </a:rPr>
              <a:t>, которые влияют на производство общественных благ бизнес-сообществом</a:t>
            </a:r>
            <a:r>
              <a:rPr lang="ru-RU" sz="2400" dirty="0" smtClean="0">
                <a:solidFill>
                  <a:srgbClr val="333333"/>
                </a:solidFill>
                <a:latin typeface="Arial" panose="020B0604020202020204" pitchFamily="34" charset="0"/>
                <a:cs typeface="Arial" panose="020B0604020202020204" pitchFamily="34" charset="0"/>
              </a:rPr>
              <a:t>.</a:t>
            </a:r>
          </a:p>
          <a:p>
            <a:pPr indent="180000" algn="just">
              <a:lnSpc>
                <a:spcPct val="150000"/>
              </a:lnSpc>
              <a:spcAft>
                <a:spcPts val="0"/>
              </a:spcAft>
            </a:pPr>
            <a:r>
              <a:rPr lang="ru-RU" sz="2400" u="sng" dirty="0" smtClean="0">
                <a:latin typeface="Arial" panose="020B0604020202020204" pitchFamily="34" charset="0"/>
                <a:ea typeface="Calibri" panose="020F0502020204030204" pitchFamily="34" charset="0"/>
                <a:cs typeface="Arial" panose="020B0604020202020204" pitchFamily="34" charset="0"/>
              </a:rPr>
              <a:t>Макрорегуляторы </a:t>
            </a:r>
            <a:r>
              <a:rPr lang="ru-RU" sz="2400" u="sng" dirty="0">
                <a:latin typeface="Arial" panose="020B0604020202020204" pitchFamily="34" charset="0"/>
                <a:ea typeface="Calibri" panose="020F0502020204030204" pitchFamily="34" charset="0"/>
                <a:cs typeface="Arial" panose="020B0604020202020204" pitchFamily="34" charset="0"/>
              </a:rPr>
              <a:t>КСО </a:t>
            </a:r>
            <a:r>
              <a:rPr lang="ru-RU" sz="2400" dirty="0">
                <a:latin typeface="Arial" panose="020B0604020202020204" pitchFamily="34" charset="0"/>
                <a:ea typeface="Calibri" panose="020F0502020204030204" pitchFamily="34" charset="0"/>
                <a:cs typeface="Arial" panose="020B0604020202020204" pitchFamily="34" charset="0"/>
              </a:rPr>
              <a:t>также объединяют производство общественных благ в бизнес-секторе в единое целое, направляют деятельность отдельных хозяйствующих субъектов в сфере удовлетворения социальных потребностей общества, распределяют труд и средства производства общественных благ, стимулируют социальное предпринимательство.</a:t>
            </a:r>
            <a:endParaRPr lang="ru-RU"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page number">
            <a:extLst>
              <a:ext uri="{FF2B5EF4-FFF2-40B4-BE49-F238E27FC236}">
                <a16:creationId xmlns:a16="http://schemas.microsoft.com/office/drawing/2014/main" xmlns="" id="{CCB0F7F8-505C-4D10-B527-19444AAC8A08}"/>
              </a:ext>
            </a:extLst>
          </p:cNvPr>
          <p:cNvSpPr txBox="1">
            <a:spLocks/>
          </p:cNvSpPr>
          <p:nvPr/>
        </p:nvSpPr>
        <p:spPr>
          <a:xfrm>
            <a:off x="11320531" y="6242955"/>
            <a:ext cx="499994"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18</a:t>
            </a:r>
            <a:endParaRPr lang="ru-RU" sz="1600" dirty="0">
              <a:solidFill>
                <a:srgbClr val="0A2C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7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page number">
            <a:extLst>
              <a:ext uri="{FF2B5EF4-FFF2-40B4-BE49-F238E27FC236}">
                <a16:creationId xmlns:a16="http://schemas.microsoft.com/office/drawing/2014/main" xmlns="" id="{912DEE05-3897-4622-BECE-32CDEA3BA586}"/>
              </a:ext>
            </a:extLst>
          </p:cNvPr>
          <p:cNvGrpSpPr/>
          <p:nvPr/>
        </p:nvGrpSpPr>
        <p:grpSpPr>
          <a:xfrm>
            <a:off x="11230541" y="6242955"/>
            <a:ext cx="649470" cy="365125"/>
            <a:chOff x="11422855" y="6242955"/>
            <a:chExt cx="457156" cy="365125"/>
          </a:xfrm>
        </p:grpSpPr>
        <p:sp>
          <p:nvSpPr>
            <p:cNvPr id="54" name="page number">
              <a:extLst>
                <a:ext uri="{FF2B5EF4-FFF2-40B4-BE49-F238E27FC236}">
                  <a16:creationId xmlns:a16="http://schemas.microsoft.com/office/drawing/2014/main" xmlns="" id="{7E11964B-BF3C-4168-801A-9EA4210EDDC9}"/>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04FF5B-EC31-4260-BC73-B698F9B6DD2F}" type="slidenum">
                <a:rPr lang="ru-RU" sz="1600" smtClean="0">
                  <a:solidFill>
                    <a:srgbClr val="0A2C50"/>
                  </a:solidFill>
                  <a:latin typeface="Arial" panose="020B0604020202020204" pitchFamily="34" charset="0"/>
                  <a:cs typeface="Arial" panose="020B0604020202020204" pitchFamily="34" charset="0"/>
                </a:rPr>
                <a:pPr/>
                <a:t>19</a:t>
              </a:fld>
              <a:endParaRPr lang="ru-RU" sz="1600" dirty="0">
                <a:solidFill>
                  <a:srgbClr val="0A2C50"/>
                </a:solidFill>
                <a:latin typeface="Arial" panose="020B0604020202020204" pitchFamily="34" charset="0"/>
                <a:cs typeface="Arial" panose="020B0604020202020204" pitchFamily="34" charset="0"/>
              </a:endParaRPr>
            </a:p>
          </p:txBody>
        </p:sp>
        <p:grpSp>
          <p:nvGrpSpPr>
            <p:cNvPr id="55" name="rectangles">
              <a:extLst>
                <a:ext uri="{FF2B5EF4-FFF2-40B4-BE49-F238E27FC236}">
                  <a16:creationId xmlns:a16="http://schemas.microsoft.com/office/drawing/2014/main" xmlns="" id="{AADED0D1-5832-45D6-A9E2-8F52D2554263}"/>
                </a:ext>
              </a:extLst>
            </p:cNvPr>
            <p:cNvGrpSpPr/>
            <p:nvPr/>
          </p:nvGrpSpPr>
          <p:grpSpPr>
            <a:xfrm>
              <a:off x="11832703" y="6305825"/>
              <a:ext cx="47308" cy="239384"/>
              <a:chOff x="11832703" y="6305825"/>
              <a:chExt cx="47308" cy="239384"/>
            </a:xfrm>
          </p:grpSpPr>
          <p:sp>
            <p:nvSpPr>
              <p:cNvPr id="56" name="rectangle">
                <a:extLst>
                  <a:ext uri="{FF2B5EF4-FFF2-40B4-BE49-F238E27FC236}">
                    <a16:creationId xmlns:a16="http://schemas.microsoft.com/office/drawing/2014/main" xmlns="" id="{36B4B861-21D0-41BB-BB10-65954A072121}"/>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rectangle">
                <a:extLst>
                  <a:ext uri="{FF2B5EF4-FFF2-40B4-BE49-F238E27FC236}">
                    <a16:creationId xmlns:a16="http://schemas.microsoft.com/office/drawing/2014/main" xmlns="" id="{B96B9734-06F7-42EF-A63F-07DDFE80EC20}"/>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rectangle">
                <a:extLst>
                  <a:ext uri="{FF2B5EF4-FFF2-40B4-BE49-F238E27FC236}">
                    <a16:creationId xmlns:a16="http://schemas.microsoft.com/office/drawing/2014/main" xmlns="" id="{8D843A73-4A00-4EB5-BF10-46CBA15B0CB3}"/>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ectangle">
                <a:extLst>
                  <a:ext uri="{FF2B5EF4-FFF2-40B4-BE49-F238E27FC236}">
                    <a16:creationId xmlns:a16="http://schemas.microsoft.com/office/drawing/2014/main" xmlns="" id="{B530E3A9-4818-4541-BE35-5AD789D1390D}"/>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5" name="line">
            <a:extLst>
              <a:ext uri="{FF2B5EF4-FFF2-40B4-BE49-F238E27FC236}">
                <a16:creationId xmlns:a16="http://schemas.microsoft.com/office/drawing/2014/main" xmlns="" id="{295BB422-C9FD-4684-A7D0-820E305493CB}"/>
              </a:ext>
            </a:extLst>
          </p:cNvPr>
          <p:cNvCxnSpPr/>
          <p:nvPr/>
        </p:nvCxnSpPr>
        <p:spPr>
          <a:xfrm>
            <a:off x="371475" y="200025"/>
            <a:ext cx="0" cy="6457950"/>
          </a:xfrm>
          <a:prstGeom prst="line">
            <a:avLst/>
          </a:prstGeom>
          <a:ln w="9525" cap="rnd">
            <a:solidFill>
              <a:srgbClr val="D2D5DC"/>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ellipses">
            <a:extLst>
              <a:ext uri="{FF2B5EF4-FFF2-40B4-BE49-F238E27FC236}">
                <a16:creationId xmlns:a16="http://schemas.microsoft.com/office/drawing/2014/main" xmlns="" id="{9347D5E7-7D89-493D-8656-7659D3DE9B68}"/>
              </a:ext>
            </a:extLst>
          </p:cNvPr>
          <p:cNvGrpSpPr/>
          <p:nvPr/>
        </p:nvGrpSpPr>
        <p:grpSpPr>
          <a:xfrm>
            <a:off x="-306187" y="1669877"/>
            <a:ext cx="3970151" cy="3970151"/>
            <a:chOff x="170760" y="1699152"/>
            <a:chExt cx="3970151" cy="3970151"/>
          </a:xfrm>
        </p:grpSpPr>
        <p:sp>
          <p:nvSpPr>
            <p:cNvPr id="6" name="arc">
              <a:extLst>
                <a:ext uri="{FF2B5EF4-FFF2-40B4-BE49-F238E27FC236}">
                  <a16:creationId xmlns:a16="http://schemas.microsoft.com/office/drawing/2014/main" xmlns="" id="{73663D9A-E2ED-483B-92D4-F52D81827096}"/>
                </a:ext>
              </a:extLst>
            </p:cNvPr>
            <p:cNvSpPr/>
            <p:nvPr/>
          </p:nvSpPr>
          <p:spPr>
            <a:xfrm>
              <a:off x="170760" y="1699152"/>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8" name="ellipse 3">
              <a:extLst>
                <a:ext uri="{FF2B5EF4-FFF2-40B4-BE49-F238E27FC236}">
                  <a16:creationId xmlns:a16="http://schemas.microsoft.com/office/drawing/2014/main" xmlns="" id="{3853C6DF-667A-4E6F-978A-15BADA21E1BB}"/>
                </a:ext>
              </a:extLst>
            </p:cNvPr>
            <p:cNvSpPr/>
            <p:nvPr/>
          </p:nvSpPr>
          <p:spPr>
            <a:xfrm>
              <a:off x="551142" y="2888363"/>
              <a:ext cx="2504715" cy="2504715"/>
            </a:xfrm>
            <a:prstGeom prst="ellipse">
              <a:avLst/>
            </a:prstGeom>
            <a:solidFill>
              <a:srgbClr val="C7E0F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llipse 2">
              <a:extLst>
                <a:ext uri="{FF2B5EF4-FFF2-40B4-BE49-F238E27FC236}">
                  <a16:creationId xmlns:a16="http://schemas.microsoft.com/office/drawing/2014/main" xmlns="" id="{390F41F4-E352-44D7-888E-E0E01D72234D}"/>
                </a:ext>
              </a:extLst>
            </p:cNvPr>
            <p:cNvSpPr/>
            <p:nvPr/>
          </p:nvSpPr>
          <p:spPr>
            <a:xfrm>
              <a:off x="852995" y="1844662"/>
              <a:ext cx="2504715" cy="2504715"/>
            </a:xfrm>
            <a:prstGeom prst="ellipse">
              <a:avLst/>
            </a:prstGeom>
            <a:solidFill>
              <a:srgbClr val="2784E1">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llipse 1">
              <a:extLst>
                <a:ext uri="{FF2B5EF4-FFF2-40B4-BE49-F238E27FC236}">
                  <a16:creationId xmlns:a16="http://schemas.microsoft.com/office/drawing/2014/main" xmlns="" id="{3E6BF43C-B90A-4575-B653-3ED8584DE6B3}"/>
                </a:ext>
              </a:extLst>
            </p:cNvPr>
            <p:cNvSpPr/>
            <p:nvPr/>
          </p:nvSpPr>
          <p:spPr>
            <a:xfrm>
              <a:off x="1463873" y="2230354"/>
              <a:ext cx="2504715" cy="2504715"/>
            </a:xfrm>
            <a:prstGeom prst="ellipse">
              <a:avLst/>
            </a:prstGeom>
            <a:blipFill dpi="0" rotWithShape="1">
              <a:blip r:embed="rId2"/>
              <a:srcRect/>
              <a:stretch>
                <a:fillRect l="-11085" r="-110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ain title">
            <a:extLst>
              <a:ext uri="{FF2B5EF4-FFF2-40B4-BE49-F238E27FC236}">
                <a16:creationId xmlns:a16="http://schemas.microsoft.com/office/drawing/2014/main" xmlns="" id="{CA6DCC80-F3BA-43C5-A46B-D1F3F52921A0}"/>
              </a:ext>
            </a:extLst>
          </p:cNvPr>
          <p:cNvSpPr txBox="1"/>
          <p:nvPr/>
        </p:nvSpPr>
        <p:spPr>
          <a:xfrm>
            <a:off x="668604" y="566547"/>
            <a:ext cx="9505706" cy="523220"/>
          </a:xfrm>
          <a:prstGeom prst="rect">
            <a:avLst/>
          </a:prstGeom>
          <a:noFill/>
        </p:spPr>
        <p:txBody>
          <a:bodyPr wrap="square" rtlCol="0">
            <a:spAutoFit/>
          </a:bodyPr>
          <a:lstStyle/>
          <a:p>
            <a:pPr marL="12700" lvl="0" algn="just">
              <a:spcBef>
                <a:spcPts val="865"/>
              </a:spcBef>
              <a:buClr>
                <a:srgbClr val="0B2D50"/>
              </a:buClr>
              <a:tabLst>
                <a:tab pos="297815" algn="l"/>
                <a:tab pos="298450" algn="l"/>
              </a:tabLst>
            </a:pPr>
            <a:r>
              <a:rPr lang="ru-RU" sz="2800" dirty="0" smtClean="0">
                <a:solidFill>
                  <a:srgbClr val="0B2D50"/>
                </a:solidFill>
                <a:ea typeface="Verdana" panose="020B0604030504040204" pitchFamily="34" charset="0"/>
                <a:cs typeface="Times New Roman" panose="02020603050405020304" pitchFamily="18" charset="0"/>
              </a:rPr>
              <a:t>МАКРОРЕГУЛЯТОРЫ</a:t>
            </a:r>
            <a:endParaRPr lang="ru-RU" sz="2800" dirty="0">
              <a:solidFill>
                <a:srgbClr val="0B2D50"/>
              </a:solidFill>
              <a:ea typeface="Verdana" panose="020B0604030504040204" pitchFamily="34" charset="0"/>
              <a:cs typeface="Times New Roman" panose="02020603050405020304" pitchFamily="18" charset="0"/>
            </a:endParaRPr>
          </a:p>
        </p:txBody>
      </p:sp>
      <p:grpSp>
        <p:nvGrpSpPr>
          <p:cNvPr id="38" name="item">
            <a:extLst>
              <a:ext uri="{FF2B5EF4-FFF2-40B4-BE49-F238E27FC236}">
                <a16:creationId xmlns:a16="http://schemas.microsoft.com/office/drawing/2014/main" xmlns="" id="{D4277843-AE51-4C20-BB0D-0A30D9DBE729}"/>
              </a:ext>
            </a:extLst>
          </p:cNvPr>
          <p:cNvGrpSpPr/>
          <p:nvPr/>
        </p:nvGrpSpPr>
        <p:grpSpPr>
          <a:xfrm>
            <a:off x="3339589" y="1902616"/>
            <a:ext cx="8394952" cy="374571"/>
            <a:chOff x="3357710" y="1927264"/>
            <a:chExt cx="8394952" cy="374571"/>
          </a:xfrm>
        </p:grpSpPr>
        <p:cxnSp>
          <p:nvCxnSpPr>
            <p:cNvPr id="14" name="bullet">
              <a:extLst>
                <a:ext uri="{FF2B5EF4-FFF2-40B4-BE49-F238E27FC236}">
                  <a16:creationId xmlns:a16="http://schemas.microsoft.com/office/drawing/2014/main" xmlns="" id="{7E4304D3-B9E7-4D1C-AC18-C7FF1EF29168}"/>
                </a:ext>
              </a:extLst>
            </p:cNvPr>
            <p:cNvCxnSpPr>
              <a:cxnSpLocks/>
            </p:cNvCxnSpPr>
            <p:nvPr/>
          </p:nvCxnSpPr>
          <p:spPr>
            <a:xfrm>
              <a:off x="3357710" y="2114550"/>
              <a:ext cx="571500" cy="0"/>
            </a:xfrm>
            <a:prstGeom prst="line">
              <a:avLst/>
            </a:prstGeom>
            <a:ln w="9525">
              <a:solidFill>
                <a:srgbClr val="86B9E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
              <a:extLst>
                <a:ext uri="{FF2B5EF4-FFF2-40B4-BE49-F238E27FC236}">
                  <a16:creationId xmlns:a16="http://schemas.microsoft.com/office/drawing/2014/main" xmlns="" id="{BBA0248A-DC19-4AB9-BB51-C07D5BCA6CFF}"/>
                </a:ext>
              </a:extLst>
            </p:cNvPr>
            <p:cNvSpPr txBox="1"/>
            <p:nvPr/>
          </p:nvSpPr>
          <p:spPr>
            <a:xfrm>
              <a:off x="3974025" y="1945273"/>
              <a:ext cx="184731" cy="338554"/>
            </a:xfrm>
            <a:prstGeom prst="rect">
              <a:avLst/>
            </a:prstGeom>
            <a:noFill/>
          </p:spPr>
          <p:txBody>
            <a:bodyPr wrap="none" rtlCol="0">
              <a:spAutoFit/>
            </a:bodyPr>
            <a:lstStyle/>
            <a:p>
              <a:endParaRPr lang="ru-RU" sz="1600" dirty="0">
                <a:solidFill>
                  <a:srgbClr val="0B2D50"/>
                </a:solidFill>
                <a:latin typeface="Arial" panose="020B0604020202020204" pitchFamily="34" charset="0"/>
                <a:cs typeface="Arial" panose="020B0604020202020204" pitchFamily="34" charset="0"/>
              </a:endParaRPr>
            </a:p>
          </p:txBody>
        </p:sp>
        <p:sp>
          <p:nvSpPr>
            <p:cNvPr id="30" name="page number">
              <a:extLst>
                <a:ext uri="{FF2B5EF4-FFF2-40B4-BE49-F238E27FC236}">
                  <a16:creationId xmlns:a16="http://schemas.microsoft.com/office/drawing/2014/main" xmlns="" id="{7F746E45-5393-440E-A4C4-7F3F839265D6}"/>
                </a:ext>
              </a:extLst>
            </p:cNvPr>
            <p:cNvSpPr txBox="1">
              <a:spLocks/>
            </p:cNvSpPr>
            <p:nvPr/>
          </p:nvSpPr>
          <p:spPr>
            <a:xfrm>
              <a:off x="11248662" y="1927264"/>
              <a:ext cx="504000" cy="374571"/>
            </a:xfrm>
            <a:prstGeom prst="roundRect">
              <a:avLst>
                <a:gd name="adj" fmla="val 16667"/>
              </a:avLst>
            </a:prstGeom>
            <a:solidFill>
              <a:srgbClr val="86BAEC"/>
            </a:solidFill>
            <a:ln>
              <a:noFill/>
            </a:ln>
          </p:spPr>
          <p:txBody>
            <a:bodyPr wrap="square" rtlCol="0" anchor="ctr" anchorCtr="1">
              <a:spAutoFit/>
            </a:bodyPr>
            <a:lstStyle/>
            <a:p>
              <a:pPr algn="ctr"/>
              <a:r>
                <a:rPr lang="ru-RU" sz="1600" dirty="0">
                  <a:solidFill>
                    <a:schemeClr val="bg1"/>
                  </a:solidFill>
                  <a:latin typeface="Arial" panose="020B0604020202020204" pitchFamily="34" charset="0"/>
                  <a:cs typeface="Arial" panose="020B0604020202020204" pitchFamily="34" charset="0"/>
                </a:rPr>
                <a:t>2</a:t>
              </a:r>
            </a:p>
          </p:txBody>
        </p:sp>
      </p:grpSp>
      <p:grpSp>
        <p:nvGrpSpPr>
          <p:cNvPr id="39" name="item">
            <a:extLst>
              <a:ext uri="{FF2B5EF4-FFF2-40B4-BE49-F238E27FC236}">
                <a16:creationId xmlns:a16="http://schemas.microsoft.com/office/drawing/2014/main" xmlns="" id="{1D9CA2F3-982B-4E56-B07E-09D3ED76D38D}"/>
              </a:ext>
            </a:extLst>
          </p:cNvPr>
          <p:cNvGrpSpPr/>
          <p:nvPr/>
        </p:nvGrpSpPr>
        <p:grpSpPr>
          <a:xfrm>
            <a:off x="3697126" y="2460595"/>
            <a:ext cx="8037415" cy="504000"/>
            <a:chOff x="3929210" y="2447225"/>
            <a:chExt cx="8037415" cy="504000"/>
          </a:xfrm>
        </p:grpSpPr>
        <p:cxnSp>
          <p:nvCxnSpPr>
            <p:cNvPr id="15" name="bullet">
              <a:extLst>
                <a:ext uri="{FF2B5EF4-FFF2-40B4-BE49-F238E27FC236}">
                  <a16:creationId xmlns:a16="http://schemas.microsoft.com/office/drawing/2014/main" xmlns="" id="{81CFE3FA-E169-4707-A4F9-276E8427A3CC}"/>
                </a:ext>
              </a:extLst>
            </p:cNvPr>
            <p:cNvCxnSpPr>
              <a:cxnSpLocks/>
            </p:cNvCxnSpPr>
            <p:nvPr/>
          </p:nvCxnSpPr>
          <p:spPr>
            <a:xfrm>
              <a:off x="3929210" y="2705100"/>
              <a:ext cx="571500" cy="0"/>
            </a:xfrm>
            <a:prstGeom prst="line">
              <a:avLst/>
            </a:prstGeom>
            <a:ln w="9525">
              <a:solidFill>
                <a:srgbClr val="C59E5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
              <a:extLst>
                <a:ext uri="{FF2B5EF4-FFF2-40B4-BE49-F238E27FC236}">
                  <a16:creationId xmlns:a16="http://schemas.microsoft.com/office/drawing/2014/main" xmlns="" id="{696B3B12-5E49-42BA-9F9D-5CBFF4177F13}"/>
                </a:ext>
              </a:extLst>
            </p:cNvPr>
            <p:cNvSpPr txBox="1"/>
            <p:nvPr/>
          </p:nvSpPr>
          <p:spPr>
            <a:xfrm>
              <a:off x="4542188" y="2529948"/>
              <a:ext cx="184731" cy="338554"/>
            </a:xfrm>
            <a:prstGeom prst="rect">
              <a:avLst/>
            </a:prstGeom>
            <a:noFill/>
          </p:spPr>
          <p:txBody>
            <a:bodyPr wrap="none" rtlCol="0">
              <a:spAutoFit/>
            </a:bodyPr>
            <a:lstStyle/>
            <a:p>
              <a:endParaRPr lang="ru-RU" sz="1600" dirty="0">
                <a:solidFill>
                  <a:srgbClr val="0B2D50"/>
                </a:solidFill>
                <a:latin typeface="Arial" panose="020B0604020202020204" pitchFamily="34" charset="0"/>
                <a:cs typeface="Arial" panose="020B0604020202020204" pitchFamily="34" charset="0"/>
              </a:endParaRPr>
            </a:p>
          </p:txBody>
        </p:sp>
        <p:sp>
          <p:nvSpPr>
            <p:cNvPr id="31" name="page number">
              <a:extLst>
                <a:ext uri="{FF2B5EF4-FFF2-40B4-BE49-F238E27FC236}">
                  <a16:creationId xmlns:a16="http://schemas.microsoft.com/office/drawing/2014/main" xmlns="" id="{4E6FC6E1-2723-41D5-A965-9ACC8E65C476}"/>
                </a:ext>
              </a:extLst>
            </p:cNvPr>
            <p:cNvSpPr txBox="1">
              <a:spLocks/>
            </p:cNvSpPr>
            <p:nvPr/>
          </p:nvSpPr>
          <p:spPr>
            <a:xfrm>
              <a:off x="11462625" y="2447225"/>
              <a:ext cx="504000" cy="504000"/>
            </a:xfrm>
            <a:prstGeom prst="roundRect">
              <a:avLst>
                <a:gd name="adj" fmla="val 16667"/>
              </a:avLst>
            </a:prstGeom>
            <a:solidFill>
              <a:srgbClr val="C59E59"/>
            </a:solidFill>
            <a:ln>
              <a:noFill/>
            </a:ln>
          </p:spPr>
          <p:txBody>
            <a:bodyPr wrap="square" rtlCol="0" anchor="ctr" anchorCtr="1">
              <a:spAutoFit/>
            </a:bodyPr>
            <a:lstStyle/>
            <a:p>
              <a:pPr algn="ctr"/>
              <a:r>
                <a:rPr lang="ru-RU" sz="1600" dirty="0">
                  <a:solidFill>
                    <a:schemeClr val="bg1"/>
                  </a:solidFill>
                  <a:latin typeface="Arial" panose="020B0604020202020204" pitchFamily="34" charset="0"/>
                  <a:cs typeface="Arial" panose="020B0604020202020204" pitchFamily="34" charset="0"/>
                </a:rPr>
                <a:t>3</a:t>
              </a:r>
            </a:p>
          </p:txBody>
        </p:sp>
      </p:grpSp>
      <p:grpSp>
        <p:nvGrpSpPr>
          <p:cNvPr id="40" name="item">
            <a:extLst>
              <a:ext uri="{FF2B5EF4-FFF2-40B4-BE49-F238E27FC236}">
                <a16:creationId xmlns:a16="http://schemas.microsoft.com/office/drawing/2014/main" xmlns="" id="{68F60AFE-FC26-4A19-A44E-38D73E7920E3}"/>
              </a:ext>
            </a:extLst>
          </p:cNvPr>
          <p:cNvGrpSpPr/>
          <p:nvPr/>
        </p:nvGrpSpPr>
        <p:grpSpPr>
          <a:xfrm>
            <a:off x="4131533" y="3117889"/>
            <a:ext cx="7621129" cy="374571"/>
            <a:chOff x="4131533" y="3117889"/>
            <a:chExt cx="7621129" cy="374571"/>
          </a:xfrm>
        </p:grpSpPr>
        <p:cxnSp>
          <p:nvCxnSpPr>
            <p:cNvPr id="16" name="bullet">
              <a:extLst>
                <a:ext uri="{FF2B5EF4-FFF2-40B4-BE49-F238E27FC236}">
                  <a16:creationId xmlns:a16="http://schemas.microsoft.com/office/drawing/2014/main" xmlns="" id="{3E47D0EC-9B22-4659-8D36-AA3D96F359E6}"/>
                </a:ext>
              </a:extLst>
            </p:cNvPr>
            <p:cNvCxnSpPr>
              <a:cxnSpLocks/>
            </p:cNvCxnSpPr>
            <p:nvPr/>
          </p:nvCxnSpPr>
          <p:spPr>
            <a:xfrm>
              <a:off x="4131533" y="3305175"/>
              <a:ext cx="571500" cy="0"/>
            </a:xfrm>
            <a:prstGeom prst="line">
              <a:avLst/>
            </a:prstGeom>
            <a:ln w="9525">
              <a:solidFill>
                <a:srgbClr val="1764B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
              <a:extLst>
                <a:ext uri="{FF2B5EF4-FFF2-40B4-BE49-F238E27FC236}">
                  <a16:creationId xmlns:a16="http://schemas.microsoft.com/office/drawing/2014/main" xmlns="" id="{CB79CC06-3AE7-4EA1-9921-37C5518A6D2D}"/>
                </a:ext>
              </a:extLst>
            </p:cNvPr>
            <p:cNvSpPr txBox="1"/>
            <p:nvPr/>
          </p:nvSpPr>
          <p:spPr>
            <a:xfrm>
              <a:off x="4737649" y="3135898"/>
              <a:ext cx="184731" cy="338554"/>
            </a:xfrm>
            <a:prstGeom prst="rect">
              <a:avLst/>
            </a:prstGeom>
            <a:noFill/>
          </p:spPr>
          <p:txBody>
            <a:bodyPr wrap="none" rtlCol="0">
              <a:spAutoFit/>
            </a:bodyPr>
            <a:lstStyle/>
            <a:p>
              <a:endParaRPr lang="ru-RU" sz="1600" dirty="0">
                <a:solidFill>
                  <a:srgbClr val="0B2D50"/>
                </a:solidFill>
                <a:latin typeface="Arial" panose="020B0604020202020204" pitchFamily="34" charset="0"/>
                <a:cs typeface="Arial" panose="020B0604020202020204" pitchFamily="34" charset="0"/>
              </a:endParaRPr>
            </a:p>
          </p:txBody>
        </p:sp>
        <p:sp>
          <p:nvSpPr>
            <p:cNvPr id="32" name="page number">
              <a:extLst>
                <a:ext uri="{FF2B5EF4-FFF2-40B4-BE49-F238E27FC236}">
                  <a16:creationId xmlns:a16="http://schemas.microsoft.com/office/drawing/2014/main" xmlns="" id="{D53AD2C0-8D11-4581-9DDD-F6C308C78A07}"/>
                </a:ext>
              </a:extLst>
            </p:cNvPr>
            <p:cNvSpPr txBox="1">
              <a:spLocks/>
            </p:cNvSpPr>
            <p:nvPr/>
          </p:nvSpPr>
          <p:spPr>
            <a:xfrm>
              <a:off x="11248662" y="3117889"/>
              <a:ext cx="504000" cy="374571"/>
            </a:xfrm>
            <a:prstGeom prst="roundRect">
              <a:avLst>
                <a:gd name="adj" fmla="val 16667"/>
              </a:avLst>
            </a:prstGeom>
            <a:solidFill>
              <a:srgbClr val="1764B0"/>
            </a:solidFill>
            <a:ln>
              <a:noFill/>
            </a:ln>
          </p:spPr>
          <p:txBody>
            <a:bodyPr wrap="square" rtlCol="0" anchor="ctr" anchorCtr="1">
              <a:spAutoFit/>
            </a:bodyPr>
            <a:lstStyle/>
            <a:p>
              <a:pPr algn="ctr"/>
              <a:r>
                <a:rPr lang="ru-RU" sz="1600" dirty="0">
                  <a:solidFill>
                    <a:schemeClr val="bg1"/>
                  </a:solidFill>
                  <a:latin typeface="Arial" panose="020B0604020202020204" pitchFamily="34" charset="0"/>
                  <a:cs typeface="Arial" panose="020B0604020202020204" pitchFamily="34" charset="0"/>
                </a:rPr>
                <a:t>4</a:t>
              </a:r>
            </a:p>
          </p:txBody>
        </p:sp>
      </p:grpSp>
      <p:grpSp>
        <p:nvGrpSpPr>
          <p:cNvPr id="41" name="item">
            <a:extLst>
              <a:ext uri="{FF2B5EF4-FFF2-40B4-BE49-F238E27FC236}">
                <a16:creationId xmlns:a16="http://schemas.microsoft.com/office/drawing/2014/main" xmlns="" id="{BEFC191C-ACA0-4A3D-AD6A-C2607FA7BA7D}"/>
              </a:ext>
            </a:extLst>
          </p:cNvPr>
          <p:cNvGrpSpPr/>
          <p:nvPr/>
        </p:nvGrpSpPr>
        <p:grpSpPr>
          <a:xfrm>
            <a:off x="4131533" y="3784638"/>
            <a:ext cx="7621129" cy="374571"/>
            <a:chOff x="4131533" y="3784638"/>
            <a:chExt cx="7621129" cy="374571"/>
          </a:xfrm>
        </p:grpSpPr>
        <p:cxnSp>
          <p:nvCxnSpPr>
            <p:cNvPr id="17" name="bullet">
              <a:extLst>
                <a:ext uri="{FF2B5EF4-FFF2-40B4-BE49-F238E27FC236}">
                  <a16:creationId xmlns:a16="http://schemas.microsoft.com/office/drawing/2014/main" xmlns="" id="{50A487FB-46D1-441A-B9D4-73F3A764D96B}"/>
                </a:ext>
              </a:extLst>
            </p:cNvPr>
            <p:cNvCxnSpPr>
              <a:cxnSpLocks/>
            </p:cNvCxnSpPr>
            <p:nvPr/>
          </p:nvCxnSpPr>
          <p:spPr>
            <a:xfrm>
              <a:off x="4131533" y="3971924"/>
              <a:ext cx="571500" cy="0"/>
            </a:xfrm>
            <a:prstGeom prst="line">
              <a:avLst/>
            </a:prstGeom>
            <a:ln w="9525">
              <a:solidFill>
                <a:srgbClr val="2986E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
              <a:extLst>
                <a:ext uri="{FF2B5EF4-FFF2-40B4-BE49-F238E27FC236}">
                  <a16:creationId xmlns:a16="http://schemas.microsoft.com/office/drawing/2014/main" xmlns="" id="{B9FCA255-5FB9-49B2-8622-2A25CFD5C1DB}"/>
                </a:ext>
              </a:extLst>
            </p:cNvPr>
            <p:cNvSpPr txBox="1"/>
            <p:nvPr/>
          </p:nvSpPr>
          <p:spPr>
            <a:xfrm>
              <a:off x="4737649" y="3802647"/>
              <a:ext cx="184731" cy="338554"/>
            </a:xfrm>
            <a:prstGeom prst="rect">
              <a:avLst/>
            </a:prstGeom>
            <a:noFill/>
          </p:spPr>
          <p:txBody>
            <a:bodyPr wrap="none" rtlCol="0">
              <a:spAutoFit/>
            </a:bodyPr>
            <a:lstStyle/>
            <a:p>
              <a:endParaRPr lang="ru-RU" sz="1600" dirty="0">
                <a:solidFill>
                  <a:srgbClr val="0B2D50"/>
                </a:solidFill>
                <a:latin typeface="Arial" panose="020B0604020202020204" pitchFamily="34" charset="0"/>
                <a:cs typeface="Arial" panose="020B0604020202020204" pitchFamily="34" charset="0"/>
              </a:endParaRPr>
            </a:p>
          </p:txBody>
        </p:sp>
        <p:sp>
          <p:nvSpPr>
            <p:cNvPr id="33" name="page number">
              <a:extLst>
                <a:ext uri="{FF2B5EF4-FFF2-40B4-BE49-F238E27FC236}">
                  <a16:creationId xmlns:a16="http://schemas.microsoft.com/office/drawing/2014/main" xmlns="" id="{0C4D9451-5D1C-4F82-B6C9-DA2DC275A42C}"/>
                </a:ext>
              </a:extLst>
            </p:cNvPr>
            <p:cNvSpPr txBox="1">
              <a:spLocks/>
            </p:cNvSpPr>
            <p:nvPr/>
          </p:nvSpPr>
          <p:spPr>
            <a:xfrm>
              <a:off x="11248662" y="3784638"/>
              <a:ext cx="504000" cy="374571"/>
            </a:xfrm>
            <a:prstGeom prst="roundRect">
              <a:avLst>
                <a:gd name="adj" fmla="val 16667"/>
              </a:avLst>
            </a:prstGeom>
            <a:solidFill>
              <a:srgbClr val="2986E2"/>
            </a:solidFill>
            <a:ln>
              <a:noFill/>
            </a:ln>
          </p:spPr>
          <p:txBody>
            <a:bodyPr wrap="square" rtlCol="0" anchor="ctr" anchorCtr="1">
              <a:spAutoFit/>
            </a:bodyPr>
            <a:lstStyle/>
            <a:p>
              <a:pPr algn="ctr"/>
              <a:r>
                <a:rPr lang="ru-RU" sz="1600" dirty="0">
                  <a:solidFill>
                    <a:schemeClr val="bg1"/>
                  </a:solidFill>
                  <a:latin typeface="Arial" panose="020B0604020202020204" pitchFamily="34" charset="0"/>
                  <a:cs typeface="Arial" panose="020B0604020202020204" pitchFamily="34" charset="0"/>
                </a:rPr>
                <a:t>5</a:t>
              </a:r>
            </a:p>
          </p:txBody>
        </p:sp>
      </p:grpSp>
      <p:grpSp>
        <p:nvGrpSpPr>
          <p:cNvPr id="42" name="item">
            <a:extLst>
              <a:ext uri="{FF2B5EF4-FFF2-40B4-BE49-F238E27FC236}">
                <a16:creationId xmlns:a16="http://schemas.microsoft.com/office/drawing/2014/main" xmlns="" id="{6D45882D-DEAF-4DB8-AC0F-AF3DB3950B26}"/>
              </a:ext>
            </a:extLst>
          </p:cNvPr>
          <p:cNvGrpSpPr/>
          <p:nvPr/>
        </p:nvGrpSpPr>
        <p:grpSpPr>
          <a:xfrm>
            <a:off x="3929210" y="4451387"/>
            <a:ext cx="7823452" cy="374571"/>
            <a:chOff x="3929210" y="4451387"/>
            <a:chExt cx="7823452" cy="374571"/>
          </a:xfrm>
        </p:grpSpPr>
        <p:cxnSp>
          <p:nvCxnSpPr>
            <p:cNvPr id="18" name="bullet">
              <a:extLst>
                <a:ext uri="{FF2B5EF4-FFF2-40B4-BE49-F238E27FC236}">
                  <a16:creationId xmlns:a16="http://schemas.microsoft.com/office/drawing/2014/main" xmlns="" id="{74931B0B-F04E-41CA-BD70-CD7B6737688C}"/>
                </a:ext>
              </a:extLst>
            </p:cNvPr>
            <p:cNvCxnSpPr>
              <a:cxnSpLocks/>
            </p:cNvCxnSpPr>
            <p:nvPr/>
          </p:nvCxnSpPr>
          <p:spPr>
            <a:xfrm>
              <a:off x="3929210" y="4643437"/>
              <a:ext cx="571500" cy="0"/>
            </a:xfrm>
            <a:prstGeom prst="line">
              <a:avLst/>
            </a:prstGeom>
            <a:ln w="9525">
              <a:solidFill>
                <a:srgbClr val="AB1F0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
              <a:extLst>
                <a:ext uri="{FF2B5EF4-FFF2-40B4-BE49-F238E27FC236}">
                  <a16:creationId xmlns:a16="http://schemas.microsoft.com/office/drawing/2014/main" xmlns="" id="{77331651-0DB8-4BD4-AE3D-1913989B2289}"/>
                </a:ext>
              </a:extLst>
            </p:cNvPr>
            <p:cNvSpPr txBox="1"/>
            <p:nvPr/>
          </p:nvSpPr>
          <p:spPr>
            <a:xfrm>
              <a:off x="4542188" y="4469396"/>
              <a:ext cx="184731" cy="338554"/>
            </a:xfrm>
            <a:prstGeom prst="rect">
              <a:avLst/>
            </a:prstGeom>
            <a:noFill/>
          </p:spPr>
          <p:txBody>
            <a:bodyPr wrap="none" rtlCol="0">
              <a:spAutoFit/>
            </a:bodyPr>
            <a:lstStyle/>
            <a:p>
              <a:endParaRPr lang="ru-RU" sz="1600" dirty="0">
                <a:solidFill>
                  <a:srgbClr val="0B2D50"/>
                </a:solidFill>
                <a:latin typeface="Arial" panose="020B0604020202020204" pitchFamily="34" charset="0"/>
                <a:cs typeface="Arial" panose="020B0604020202020204" pitchFamily="34" charset="0"/>
              </a:endParaRPr>
            </a:p>
          </p:txBody>
        </p:sp>
        <p:sp>
          <p:nvSpPr>
            <p:cNvPr id="34" name="page number">
              <a:extLst>
                <a:ext uri="{FF2B5EF4-FFF2-40B4-BE49-F238E27FC236}">
                  <a16:creationId xmlns:a16="http://schemas.microsoft.com/office/drawing/2014/main" xmlns="" id="{F9A2BEEC-B865-42F2-A528-D28808AE43C8}"/>
                </a:ext>
              </a:extLst>
            </p:cNvPr>
            <p:cNvSpPr txBox="1">
              <a:spLocks/>
            </p:cNvSpPr>
            <p:nvPr/>
          </p:nvSpPr>
          <p:spPr>
            <a:xfrm>
              <a:off x="11248662" y="4451387"/>
              <a:ext cx="504000" cy="374571"/>
            </a:xfrm>
            <a:prstGeom prst="roundRect">
              <a:avLst>
                <a:gd name="adj" fmla="val 16667"/>
              </a:avLst>
            </a:prstGeom>
            <a:solidFill>
              <a:srgbClr val="AB1F03"/>
            </a:solidFill>
            <a:ln>
              <a:noFill/>
            </a:ln>
          </p:spPr>
          <p:txBody>
            <a:bodyPr wrap="square" rtlCol="0" anchor="ctr" anchorCtr="1">
              <a:spAutoFit/>
            </a:bodyPr>
            <a:lstStyle/>
            <a:p>
              <a:pPr algn="ctr"/>
              <a:r>
                <a:rPr lang="ru-RU" sz="1600" dirty="0">
                  <a:solidFill>
                    <a:schemeClr val="bg1"/>
                  </a:solidFill>
                  <a:latin typeface="Arial" panose="020B0604020202020204" pitchFamily="34" charset="0"/>
                  <a:cs typeface="Arial" panose="020B0604020202020204" pitchFamily="34" charset="0"/>
                </a:rPr>
                <a:t>6</a:t>
              </a:r>
            </a:p>
          </p:txBody>
        </p:sp>
      </p:grpSp>
      <p:pic>
        <p:nvPicPr>
          <p:cNvPr id="3" name="Рисунок 2"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C09FEB1F-F609-B6C1-2535-81B9C7789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sp>
        <p:nvSpPr>
          <p:cNvPr id="2" name="Прямоугольник 1"/>
          <p:cNvSpPr/>
          <p:nvPr/>
        </p:nvSpPr>
        <p:spPr>
          <a:xfrm>
            <a:off x="4311034" y="1910061"/>
            <a:ext cx="1918667" cy="461665"/>
          </a:xfrm>
          <a:prstGeom prst="rect">
            <a:avLst/>
          </a:prstGeom>
        </p:spPr>
        <p:txBody>
          <a:bodyPr wrap="none">
            <a:spAutoFit/>
          </a:bodyPr>
          <a:lstStyle/>
          <a:p>
            <a:r>
              <a:rPr lang="ru-RU" sz="2400" dirty="0">
                <a:solidFill>
                  <a:srgbClr val="FF0000"/>
                </a:solidFill>
                <a:latin typeface="Times New Roman" panose="02020603050405020304" pitchFamily="18" charset="0"/>
                <a:ea typeface="Calibri" panose="020F0502020204030204" pitchFamily="34" charset="0"/>
              </a:rPr>
              <a:t>Конкуренция</a:t>
            </a:r>
            <a:endParaRPr lang="ru-RU" sz="2400" dirty="0"/>
          </a:p>
        </p:txBody>
      </p:sp>
      <p:sp>
        <p:nvSpPr>
          <p:cNvPr id="11" name="Прямоугольник 10"/>
          <p:cNvSpPr/>
          <p:nvPr/>
        </p:nvSpPr>
        <p:spPr>
          <a:xfrm>
            <a:off x="4333413" y="2452156"/>
            <a:ext cx="6931065" cy="461665"/>
          </a:xfrm>
          <a:prstGeom prst="rect">
            <a:avLst/>
          </a:prstGeom>
        </p:spPr>
        <p:txBody>
          <a:bodyPr wrap="none">
            <a:spAutoFit/>
          </a:bodyPr>
          <a:lstStyle/>
          <a:p>
            <a:r>
              <a:rPr lang="ru-RU" sz="2400" dirty="0">
                <a:solidFill>
                  <a:srgbClr val="FF0000"/>
                </a:solidFill>
                <a:latin typeface="Times New Roman" panose="02020603050405020304" pitchFamily="18" charset="0"/>
                <a:ea typeface="Calibri" panose="020F0502020204030204" pitchFamily="34" charset="0"/>
              </a:rPr>
              <a:t>Социальная и экономическая </a:t>
            </a:r>
            <a:r>
              <a:rPr lang="ru-RU" sz="2400" dirty="0" smtClean="0">
                <a:solidFill>
                  <a:srgbClr val="FF0000"/>
                </a:solidFill>
                <a:latin typeface="Times New Roman" panose="02020603050405020304" pitchFamily="18" charset="0"/>
                <a:ea typeface="Calibri" panose="020F0502020204030204" pitchFamily="34" charset="0"/>
              </a:rPr>
              <a:t>политика </a:t>
            </a:r>
            <a:r>
              <a:rPr lang="ru-RU" sz="2400" dirty="0">
                <a:solidFill>
                  <a:srgbClr val="FF0000"/>
                </a:solidFill>
                <a:latin typeface="Times New Roman" panose="02020603050405020304" pitchFamily="18" charset="0"/>
                <a:ea typeface="Calibri" panose="020F0502020204030204" pitchFamily="34" charset="0"/>
              </a:rPr>
              <a:t>государства</a:t>
            </a:r>
            <a:endParaRPr lang="ru-RU" sz="2400" dirty="0"/>
          </a:p>
        </p:txBody>
      </p:sp>
      <p:sp>
        <p:nvSpPr>
          <p:cNvPr id="13" name="Прямоугольник 12"/>
          <p:cNvSpPr/>
          <p:nvPr/>
        </p:nvSpPr>
        <p:spPr>
          <a:xfrm>
            <a:off x="4956996" y="3107167"/>
            <a:ext cx="3524298" cy="461665"/>
          </a:xfrm>
          <a:prstGeom prst="rect">
            <a:avLst/>
          </a:prstGeom>
        </p:spPr>
        <p:txBody>
          <a:bodyPr wrap="none">
            <a:spAutoFit/>
          </a:bodyPr>
          <a:lstStyle/>
          <a:p>
            <a:r>
              <a:rPr lang="ru-RU" sz="2400" dirty="0">
                <a:solidFill>
                  <a:srgbClr val="FF0000"/>
                </a:solidFill>
                <a:latin typeface="Times New Roman" panose="02020603050405020304" pitchFamily="18" charset="0"/>
                <a:ea typeface="Calibri" panose="020F0502020204030204" pitchFamily="34" charset="0"/>
              </a:rPr>
              <a:t>Уровень развития страны</a:t>
            </a:r>
            <a:endParaRPr lang="ru-RU" sz="2400" dirty="0"/>
          </a:p>
        </p:txBody>
      </p:sp>
      <p:sp>
        <p:nvSpPr>
          <p:cNvPr id="45" name="Прямоугольник 44"/>
          <p:cNvSpPr/>
          <p:nvPr/>
        </p:nvSpPr>
        <p:spPr>
          <a:xfrm>
            <a:off x="4986157" y="3775231"/>
            <a:ext cx="3880806" cy="461665"/>
          </a:xfrm>
          <a:prstGeom prst="rect">
            <a:avLst/>
          </a:prstGeom>
        </p:spPr>
        <p:txBody>
          <a:bodyPr wrap="none">
            <a:spAutoFit/>
          </a:bodyPr>
          <a:lstStyle/>
          <a:p>
            <a:r>
              <a:rPr lang="ru-RU" sz="2400" dirty="0">
                <a:solidFill>
                  <a:srgbClr val="FF0000"/>
                </a:solidFill>
                <a:latin typeface="Times New Roman" panose="02020603050405020304" pitchFamily="18" charset="0"/>
                <a:ea typeface="Calibri" panose="020F0502020204030204" pitchFamily="34" charset="0"/>
              </a:rPr>
              <a:t>Национальные особенности</a:t>
            </a:r>
            <a:endParaRPr lang="ru-RU" sz="2400" dirty="0"/>
          </a:p>
        </p:txBody>
      </p:sp>
      <p:sp>
        <p:nvSpPr>
          <p:cNvPr id="46" name="Прямоугольник 45"/>
          <p:cNvSpPr/>
          <p:nvPr/>
        </p:nvSpPr>
        <p:spPr>
          <a:xfrm>
            <a:off x="4986157" y="4514436"/>
            <a:ext cx="3818353" cy="461665"/>
          </a:xfrm>
          <a:prstGeom prst="rect">
            <a:avLst/>
          </a:prstGeom>
        </p:spPr>
        <p:txBody>
          <a:bodyPr wrap="none">
            <a:spAutoFit/>
          </a:bodyPr>
          <a:lstStyle/>
          <a:p>
            <a:r>
              <a:rPr lang="ru-RU" sz="2400" dirty="0">
                <a:solidFill>
                  <a:srgbClr val="FF0000"/>
                </a:solidFill>
                <a:latin typeface="Times New Roman" panose="02020603050405020304" pitchFamily="18" charset="0"/>
                <a:ea typeface="Calibri" panose="020F0502020204030204" pitchFamily="34" charset="0"/>
              </a:rPr>
              <a:t>Международные стандарты</a:t>
            </a:r>
            <a:endParaRPr lang="ru-RU" sz="2400" dirty="0"/>
          </a:p>
        </p:txBody>
      </p:sp>
    </p:spTree>
    <p:extLst>
      <p:ext uri="{BB962C8B-B14F-4D97-AF65-F5344CB8AC3E}">
        <p14:creationId xmlns:p14="http://schemas.microsoft.com/office/powerpoint/2010/main" val="95534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ge number">
            <a:extLst>
              <a:ext uri="{FF2B5EF4-FFF2-40B4-BE49-F238E27FC236}">
                <a16:creationId xmlns:a16="http://schemas.microsoft.com/office/drawing/2014/main" xmlns="" id="{81A9C515-2922-46EE-9595-987FE1A9680C}"/>
              </a:ext>
            </a:extLst>
          </p:cNvPr>
          <p:cNvGrpSpPr/>
          <p:nvPr/>
        </p:nvGrpSpPr>
        <p:grpSpPr>
          <a:xfrm>
            <a:off x="11422855" y="6242955"/>
            <a:ext cx="457156" cy="365125"/>
            <a:chOff x="11422855" y="6242955"/>
            <a:chExt cx="457156" cy="365125"/>
          </a:xfrm>
        </p:grpSpPr>
        <p:sp>
          <p:nvSpPr>
            <p:cNvPr id="11" name="page number">
              <a:extLst>
                <a:ext uri="{FF2B5EF4-FFF2-40B4-BE49-F238E27FC236}">
                  <a16:creationId xmlns:a16="http://schemas.microsoft.com/office/drawing/2014/main" xmlns="" id="{F1E26E1E-6172-40E1-ADD5-644574586879}"/>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04FF5B-EC31-4260-BC73-B698F9B6DD2F}" type="slidenum">
                <a:rPr lang="ru-RU" sz="1600" smtClean="0">
                  <a:solidFill>
                    <a:srgbClr val="0A2C50"/>
                  </a:solidFill>
                  <a:latin typeface="Arial" panose="020B0604020202020204" pitchFamily="34" charset="0"/>
                  <a:cs typeface="Arial" panose="020B0604020202020204" pitchFamily="34" charset="0"/>
                </a:rPr>
                <a:pPr/>
                <a:t>2</a:t>
              </a:fld>
              <a:endParaRPr lang="ru-RU" sz="1600" dirty="0">
                <a:solidFill>
                  <a:srgbClr val="0A2C50"/>
                </a:solidFill>
                <a:latin typeface="Arial" panose="020B0604020202020204" pitchFamily="34" charset="0"/>
                <a:cs typeface="Arial" panose="020B0604020202020204" pitchFamily="34" charset="0"/>
              </a:endParaRPr>
            </a:p>
          </p:txBody>
        </p:sp>
        <p:grpSp>
          <p:nvGrpSpPr>
            <p:cNvPr id="12" name="rectangles">
              <a:extLst>
                <a:ext uri="{FF2B5EF4-FFF2-40B4-BE49-F238E27FC236}">
                  <a16:creationId xmlns:a16="http://schemas.microsoft.com/office/drawing/2014/main" xmlns="" id="{F863B706-6EB9-4B6B-8A89-756CA429D8ED}"/>
                </a:ext>
              </a:extLst>
            </p:cNvPr>
            <p:cNvGrpSpPr/>
            <p:nvPr/>
          </p:nvGrpSpPr>
          <p:grpSpPr>
            <a:xfrm>
              <a:off x="11832703" y="6305825"/>
              <a:ext cx="47308" cy="239384"/>
              <a:chOff x="11832703" y="6305825"/>
              <a:chExt cx="47308" cy="239384"/>
            </a:xfrm>
          </p:grpSpPr>
          <p:sp>
            <p:nvSpPr>
              <p:cNvPr id="13" name="rectangle">
                <a:extLst>
                  <a:ext uri="{FF2B5EF4-FFF2-40B4-BE49-F238E27FC236}">
                    <a16:creationId xmlns:a16="http://schemas.microsoft.com/office/drawing/2014/main" xmlns="" id="{67D06FD4-79D9-4C6C-AB08-EB37D878B76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a:extLst>
                  <a:ext uri="{FF2B5EF4-FFF2-40B4-BE49-F238E27FC236}">
                    <a16:creationId xmlns:a16="http://schemas.microsoft.com/office/drawing/2014/main" xmlns="" id="{BF2211AF-C66F-4CCA-A780-5E80FAE39454}"/>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a:extLst>
                  <a:ext uri="{FF2B5EF4-FFF2-40B4-BE49-F238E27FC236}">
                    <a16:creationId xmlns:a16="http://schemas.microsoft.com/office/drawing/2014/main" xmlns="" id="{F70AFA75-21D9-4813-8C2B-A8AE316B9422}"/>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a:extLst>
                  <a:ext uri="{FF2B5EF4-FFF2-40B4-BE49-F238E27FC236}">
                    <a16:creationId xmlns:a16="http://schemas.microsoft.com/office/drawing/2014/main" xmlns="" id="{C675F99D-7D60-4462-8147-6B0833673273}"/>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pic>
        <p:nvPicPr>
          <p:cNvPr id="17" name="Рисунок 16"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6A21CF10-051E-12E8-7FFC-2821B4BC5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sp>
        <p:nvSpPr>
          <p:cNvPr id="18" name="object 4">
            <a:extLst>
              <a:ext uri="{FF2B5EF4-FFF2-40B4-BE49-F238E27FC236}">
                <a16:creationId xmlns:a16="http://schemas.microsoft.com/office/drawing/2014/main" xmlns="" id="{E10EFD89-8C91-44B4-BF0A-FE4C78D56557}"/>
              </a:ext>
            </a:extLst>
          </p:cNvPr>
          <p:cNvSpPr txBox="1"/>
          <p:nvPr/>
        </p:nvSpPr>
        <p:spPr>
          <a:xfrm>
            <a:off x="670561" y="1130176"/>
            <a:ext cx="11149964" cy="4889159"/>
          </a:xfrm>
          <a:prstGeom prst="rect">
            <a:avLst/>
          </a:prstGeom>
        </p:spPr>
        <p:txBody>
          <a:bodyPr vert="horz" wrap="square" lIns="0" tIns="109855" rIns="0" bIns="0" rtlCol="0">
            <a:spAutoFit/>
          </a:bodyPr>
          <a:lstStyle/>
          <a:p>
            <a:pPr marL="12700">
              <a:lnSpc>
                <a:spcPct val="100000"/>
              </a:lnSpc>
              <a:spcBef>
                <a:spcPts val="865"/>
              </a:spcBef>
              <a:buClr>
                <a:schemeClr val="tx1"/>
              </a:buClr>
              <a:tabLst>
                <a:tab pos="297815" algn="l"/>
                <a:tab pos="298450" algn="l"/>
              </a:tabLst>
            </a:pPr>
            <a:r>
              <a:rPr lang="ru-RU" sz="3600" b="1" dirty="0" smtClean="0">
                <a:solidFill>
                  <a:srgbClr val="0B2D50"/>
                </a:solidFill>
                <a:ea typeface="Verdana" panose="020B0604030504040204" pitchFamily="34" charset="0"/>
                <a:cs typeface="Times New Roman" panose="02020603050405020304" pitchFamily="18" charset="0"/>
              </a:rPr>
              <a:t>ВОПРОСЫ ЛЕКЦИИ</a:t>
            </a:r>
          </a:p>
          <a:p>
            <a:pPr marL="12700">
              <a:lnSpc>
                <a:spcPct val="100000"/>
              </a:lnSpc>
              <a:spcBef>
                <a:spcPts val="865"/>
              </a:spcBef>
              <a:buClr>
                <a:schemeClr val="tx1"/>
              </a:buClr>
              <a:tabLst>
                <a:tab pos="297815" algn="l"/>
                <a:tab pos="298450" algn="l"/>
              </a:tabLst>
            </a:pPr>
            <a:r>
              <a:rPr lang="ru-RU" sz="3600" b="1" dirty="0" smtClean="0">
                <a:solidFill>
                  <a:srgbClr val="0B2D50"/>
                </a:solidFill>
                <a:ea typeface="Verdana" panose="020B0604030504040204" pitchFamily="34" charset="0"/>
                <a:cs typeface="Times New Roman" panose="02020603050405020304" pitchFamily="18" charset="0"/>
              </a:rPr>
              <a:t>1. </a:t>
            </a:r>
            <a:r>
              <a:rPr lang="ru-RU" sz="3600" dirty="0" smtClean="0">
                <a:solidFill>
                  <a:srgbClr val="0B2D50"/>
                </a:solidFill>
                <a:ea typeface="Verdana" panose="020B0604030504040204" pitchFamily="34" charset="0"/>
                <a:cs typeface="Times New Roman" panose="02020603050405020304" pitchFamily="18" charset="0"/>
              </a:rPr>
              <a:t>Понятие и виды регулирования корпоративной социальной ответственности</a:t>
            </a:r>
          </a:p>
          <a:p>
            <a:pPr marL="12700">
              <a:lnSpc>
                <a:spcPct val="100000"/>
              </a:lnSpc>
              <a:spcBef>
                <a:spcPts val="865"/>
              </a:spcBef>
              <a:buClr>
                <a:schemeClr val="tx1"/>
              </a:buClr>
              <a:tabLst>
                <a:tab pos="297815" algn="l"/>
                <a:tab pos="298450" algn="l"/>
              </a:tabLst>
            </a:pPr>
            <a:r>
              <a:rPr lang="ru-RU" sz="3600" b="1" dirty="0" smtClean="0">
                <a:solidFill>
                  <a:srgbClr val="0B2D50"/>
                </a:solidFill>
                <a:ea typeface="Verdana" panose="020B0604030504040204" pitchFamily="34" charset="0"/>
                <a:cs typeface="Times New Roman" panose="02020603050405020304" pitchFamily="18" charset="0"/>
              </a:rPr>
              <a:t>2.</a:t>
            </a:r>
            <a:r>
              <a:rPr lang="ru-RU" sz="3600" dirty="0" smtClean="0">
                <a:solidFill>
                  <a:srgbClr val="0B2D50"/>
                </a:solidFill>
                <a:ea typeface="Verdana" panose="020B0604030504040204" pitchFamily="34" charset="0"/>
                <a:cs typeface="Times New Roman" panose="02020603050405020304" pitchFamily="18" charset="0"/>
              </a:rPr>
              <a:t> Международные организации и международные стандарты корпоративной социальной ответственности </a:t>
            </a:r>
          </a:p>
          <a:p>
            <a:pPr marL="12700">
              <a:lnSpc>
                <a:spcPct val="100000"/>
              </a:lnSpc>
              <a:spcBef>
                <a:spcPts val="865"/>
              </a:spcBef>
              <a:buClr>
                <a:schemeClr val="tx1"/>
              </a:buClr>
              <a:tabLst>
                <a:tab pos="297815" algn="l"/>
                <a:tab pos="298450" algn="l"/>
              </a:tabLst>
            </a:pPr>
            <a:r>
              <a:rPr lang="ru-RU" sz="3600" b="1" dirty="0" smtClean="0">
                <a:solidFill>
                  <a:srgbClr val="0B2D50"/>
                </a:solidFill>
                <a:ea typeface="Verdana" panose="020B0604030504040204" pitchFamily="34" charset="0"/>
                <a:cs typeface="Times New Roman" panose="02020603050405020304" pitchFamily="18" charset="0"/>
              </a:rPr>
              <a:t>3. </a:t>
            </a:r>
            <a:r>
              <a:rPr lang="ru-RU" sz="3600" dirty="0" smtClean="0">
                <a:solidFill>
                  <a:srgbClr val="0B2D50"/>
                </a:solidFill>
                <a:ea typeface="Verdana" panose="020B0604030504040204" pitchFamily="34" charset="0"/>
                <a:cs typeface="Times New Roman" panose="02020603050405020304" pitchFamily="18" charset="0"/>
              </a:rPr>
              <a:t>Макрорегуляторы  корпоративной социальной ответственности </a:t>
            </a:r>
            <a:endParaRPr sz="3600" dirty="0">
              <a:solidFill>
                <a:srgbClr val="0B2D50"/>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7986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ge number">
            <a:extLst>
              <a:ext uri="{FF2B5EF4-FFF2-40B4-BE49-F238E27FC236}">
                <a16:creationId xmlns:a16="http://schemas.microsoft.com/office/drawing/2014/main" xmlns="" id="{81A9C515-2922-46EE-9595-987FE1A9680C}"/>
              </a:ext>
            </a:extLst>
          </p:cNvPr>
          <p:cNvGrpSpPr/>
          <p:nvPr/>
        </p:nvGrpSpPr>
        <p:grpSpPr>
          <a:xfrm>
            <a:off x="11422855" y="6242955"/>
            <a:ext cx="457156" cy="365125"/>
            <a:chOff x="11422855" y="6242955"/>
            <a:chExt cx="457156" cy="365125"/>
          </a:xfrm>
        </p:grpSpPr>
        <p:sp>
          <p:nvSpPr>
            <p:cNvPr id="11" name="page number">
              <a:extLst>
                <a:ext uri="{FF2B5EF4-FFF2-40B4-BE49-F238E27FC236}">
                  <a16:creationId xmlns:a16="http://schemas.microsoft.com/office/drawing/2014/main" xmlns="" id="{F1E26E1E-6172-40E1-ADD5-644574586879}"/>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04FF5B-EC31-4260-BC73-B698F9B6DD2F}" type="slidenum">
                <a:rPr lang="ru-RU" sz="1600" smtClean="0">
                  <a:solidFill>
                    <a:srgbClr val="0A2C50"/>
                  </a:solidFill>
                  <a:latin typeface="Arial" panose="020B0604020202020204" pitchFamily="34" charset="0"/>
                  <a:cs typeface="Arial" panose="020B0604020202020204" pitchFamily="34" charset="0"/>
                </a:rPr>
                <a:pPr/>
                <a:t>3</a:t>
              </a:fld>
              <a:endParaRPr lang="ru-RU" sz="1600" dirty="0">
                <a:solidFill>
                  <a:srgbClr val="0A2C50"/>
                </a:solidFill>
                <a:latin typeface="Arial" panose="020B0604020202020204" pitchFamily="34" charset="0"/>
                <a:cs typeface="Arial" panose="020B0604020202020204" pitchFamily="34" charset="0"/>
              </a:endParaRPr>
            </a:p>
          </p:txBody>
        </p:sp>
        <p:grpSp>
          <p:nvGrpSpPr>
            <p:cNvPr id="12" name="rectangles">
              <a:extLst>
                <a:ext uri="{FF2B5EF4-FFF2-40B4-BE49-F238E27FC236}">
                  <a16:creationId xmlns:a16="http://schemas.microsoft.com/office/drawing/2014/main" xmlns="" id="{F863B706-6EB9-4B6B-8A89-756CA429D8ED}"/>
                </a:ext>
              </a:extLst>
            </p:cNvPr>
            <p:cNvGrpSpPr/>
            <p:nvPr/>
          </p:nvGrpSpPr>
          <p:grpSpPr>
            <a:xfrm>
              <a:off x="11832703" y="6305825"/>
              <a:ext cx="47308" cy="239384"/>
              <a:chOff x="11832703" y="6305825"/>
              <a:chExt cx="47308" cy="239384"/>
            </a:xfrm>
          </p:grpSpPr>
          <p:sp>
            <p:nvSpPr>
              <p:cNvPr id="13" name="rectangle">
                <a:extLst>
                  <a:ext uri="{FF2B5EF4-FFF2-40B4-BE49-F238E27FC236}">
                    <a16:creationId xmlns:a16="http://schemas.microsoft.com/office/drawing/2014/main" xmlns="" id="{67D06FD4-79D9-4C6C-AB08-EB37D878B76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a:extLst>
                  <a:ext uri="{FF2B5EF4-FFF2-40B4-BE49-F238E27FC236}">
                    <a16:creationId xmlns:a16="http://schemas.microsoft.com/office/drawing/2014/main" xmlns="" id="{BF2211AF-C66F-4CCA-A780-5E80FAE39454}"/>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a:extLst>
                  <a:ext uri="{FF2B5EF4-FFF2-40B4-BE49-F238E27FC236}">
                    <a16:creationId xmlns:a16="http://schemas.microsoft.com/office/drawing/2014/main" xmlns="" id="{F70AFA75-21D9-4813-8C2B-A8AE316B9422}"/>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a:extLst>
                  <a:ext uri="{FF2B5EF4-FFF2-40B4-BE49-F238E27FC236}">
                    <a16:creationId xmlns:a16="http://schemas.microsoft.com/office/drawing/2014/main" xmlns="" id="{C675F99D-7D60-4462-8147-6B0833673273}"/>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pic>
        <p:nvPicPr>
          <p:cNvPr id="17" name="Рисунок 16"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6A21CF10-051E-12E8-7FFC-2821B4BC5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sp>
        <p:nvSpPr>
          <p:cNvPr id="18" name="object 4">
            <a:extLst>
              <a:ext uri="{FF2B5EF4-FFF2-40B4-BE49-F238E27FC236}">
                <a16:creationId xmlns:a16="http://schemas.microsoft.com/office/drawing/2014/main" xmlns="" id="{E10EFD89-8C91-44B4-BF0A-FE4C78D56557}"/>
              </a:ext>
            </a:extLst>
          </p:cNvPr>
          <p:cNvSpPr txBox="1"/>
          <p:nvPr/>
        </p:nvSpPr>
        <p:spPr>
          <a:xfrm>
            <a:off x="670561" y="1130176"/>
            <a:ext cx="10752294" cy="5173852"/>
          </a:xfrm>
          <a:prstGeom prst="rect">
            <a:avLst/>
          </a:prstGeom>
        </p:spPr>
        <p:txBody>
          <a:bodyPr vert="horz" wrap="square" lIns="0" tIns="109855" rIns="0" bIns="0" rtlCol="0">
            <a:spAutoFit/>
          </a:bodyPr>
          <a:lstStyle/>
          <a:p>
            <a:pPr indent="457200" algn="ctr">
              <a:buClr>
                <a:schemeClr val="tx1"/>
              </a:buClr>
              <a:buAutoNum type="arabicPeriod"/>
              <a:tabLst>
                <a:tab pos="297815" algn="l"/>
                <a:tab pos="298450" algn="l"/>
              </a:tabLst>
            </a:pPr>
            <a:r>
              <a:rPr lang="ru-RU" sz="2800" b="1" dirty="0" smtClean="0">
                <a:solidFill>
                  <a:srgbClr val="0B2D50"/>
                </a:solidFill>
                <a:ea typeface="Verdana" panose="020B0604030504040204" pitchFamily="34" charset="0"/>
                <a:cs typeface="Times New Roman" panose="02020603050405020304" pitchFamily="18" charset="0"/>
              </a:rPr>
              <a:t>Понятие и виды регулирования корпоративной социальной ответственности</a:t>
            </a:r>
          </a:p>
          <a:p>
            <a:pPr indent="457200" algn="just">
              <a:lnSpc>
                <a:spcPct val="150000"/>
              </a:lnSpc>
            </a:pPr>
            <a:r>
              <a:rPr lang="ru-RU" sz="2600" i="1" u="sng" dirty="0" smtClean="0">
                <a:ea typeface="Calibri" panose="020F0502020204030204" pitchFamily="34" charset="0"/>
                <a:cs typeface="Times New Roman" panose="02020603050405020304" pitchFamily="18" charset="0"/>
              </a:rPr>
              <a:t>Регулирование корпоративной социальной ответственности </a:t>
            </a:r>
            <a:r>
              <a:rPr lang="ru-RU" sz="2600" dirty="0">
                <a:ea typeface="Calibri" panose="020F0502020204030204" pitchFamily="34" charset="0"/>
                <a:cs typeface="Times New Roman" panose="02020603050405020304" pitchFamily="18" charset="0"/>
              </a:rPr>
              <a:t>– это </a:t>
            </a:r>
            <a:r>
              <a:rPr lang="ru-RU" sz="2600" dirty="0">
                <a:solidFill>
                  <a:srgbClr val="333333"/>
                </a:solidFill>
                <a:ea typeface="Calibri" panose="020F0502020204030204" pitchFamily="34" charset="0"/>
                <a:cs typeface="Times New Roman" panose="02020603050405020304" pitchFamily="18" charset="0"/>
              </a:rPr>
              <a:t>процесс, в рамках которого происходит упорядочивание отношений между участниками процесса КСО, по средствам применения различных регулятивных механизмов. </a:t>
            </a:r>
            <a:endParaRPr lang="ru-RU" sz="2600" dirty="0" smtClean="0">
              <a:solidFill>
                <a:srgbClr val="333333"/>
              </a:solidFill>
              <a:ea typeface="Calibri" panose="020F0502020204030204" pitchFamily="34" charset="0"/>
              <a:cs typeface="Times New Roman" panose="02020603050405020304" pitchFamily="18" charset="0"/>
            </a:endParaRPr>
          </a:p>
          <a:p>
            <a:pPr indent="457200" algn="just">
              <a:lnSpc>
                <a:spcPct val="150000"/>
              </a:lnSpc>
            </a:pPr>
            <a:r>
              <a:rPr lang="ru-RU" sz="2600" dirty="0" smtClean="0">
                <a:solidFill>
                  <a:srgbClr val="333333"/>
                </a:solidFill>
                <a:ea typeface="Calibri" panose="020F0502020204030204" pitchFamily="34" charset="0"/>
                <a:cs typeface="Times New Roman" panose="02020603050405020304" pitchFamily="18" charset="0"/>
              </a:rPr>
              <a:t>Выделяют следующие виды регулирования  корпоративной </a:t>
            </a:r>
            <a:r>
              <a:rPr lang="ru-RU" sz="2600" dirty="0">
                <a:solidFill>
                  <a:srgbClr val="0B2D50"/>
                </a:solidFill>
                <a:ea typeface="Calibri" panose="020F0502020204030204" pitchFamily="34" charset="0"/>
                <a:cs typeface="Times New Roman" panose="02020603050405020304" pitchFamily="18" charset="0"/>
              </a:rPr>
              <a:t>социальной </a:t>
            </a:r>
            <a:r>
              <a:rPr lang="ru-RU" sz="2600" dirty="0" smtClean="0">
                <a:solidFill>
                  <a:srgbClr val="0B2D50"/>
                </a:solidFill>
                <a:ea typeface="Calibri" panose="020F0502020204030204" pitchFamily="34" charset="0"/>
                <a:cs typeface="Times New Roman" panose="02020603050405020304" pitchFamily="18" charset="0"/>
              </a:rPr>
              <a:t>ответственности: международное, государственное, общественное.</a:t>
            </a:r>
            <a:endParaRPr lang="ru-RU" sz="2600" dirty="0" smtClean="0">
              <a:solidFill>
                <a:srgbClr val="0B2D50"/>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644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189384" y="182835"/>
            <a:ext cx="1841152" cy="1036410"/>
          </a:xfrm>
          <a:prstGeom prst="rect">
            <a:avLst/>
          </a:prstGeom>
        </p:spPr>
      </p:pic>
      <p:grpSp>
        <p:nvGrpSpPr>
          <p:cNvPr id="5" name="page number">
            <a:extLst>
              <a:ext uri="{FF2B5EF4-FFF2-40B4-BE49-F238E27FC236}">
                <a16:creationId xmlns:a16="http://schemas.microsoft.com/office/drawing/2014/main" xmlns="" id="{81A9C515-2922-46EE-9595-987FE1A9680C}"/>
              </a:ext>
            </a:extLst>
          </p:cNvPr>
          <p:cNvGrpSpPr/>
          <p:nvPr/>
        </p:nvGrpSpPr>
        <p:grpSpPr>
          <a:xfrm>
            <a:off x="11422855" y="6242955"/>
            <a:ext cx="457156" cy="365125"/>
            <a:chOff x="11422855" y="6242955"/>
            <a:chExt cx="457156" cy="365125"/>
          </a:xfrm>
        </p:grpSpPr>
        <p:sp>
          <p:nvSpPr>
            <p:cNvPr id="6" name="page number">
              <a:extLst>
                <a:ext uri="{FF2B5EF4-FFF2-40B4-BE49-F238E27FC236}">
                  <a16:creationId xmlns:a16="http://schemas.microsoft.com/office/drawing/2014/main" xmlns="" id="{F1E26E1E-6172-40E1-ADD5-644574586879}"/>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solidFill>
                    <a:srgbClr val="0A2C50"/>
                  </a:solidFill>
                  <a:latin typeface="Arial" panose="020B0604020202020204" pitchFamily="34" charset="0"/>
                  <a:cs typeface="Arial" panose="020B0604020202020204" pitchFamily="34" charset="0"/>
                </a:rPr>
                <a:t>4</a:t>
              </a:r>
            </a:p>
          </p:txBody>
        </p:sp>
        <p:grpSp>
          <p:nvGrpSpPr>
            <p:cNvPr id="7" name="rectangles">
              <a:extLst>
                <a:ext uri="{FF2B5EF4-FFF2-40B4-BE49-F238E27FC236}">
                  <a16:creationId xmlns:a16="http://schemas.microsoft.com/office/drawing/2014/main" xmlns="" id="{F863B706-6EB9-4B6B-8A89-756CA429D8ED}"/>
                </a:ext>
              </a:extLst>
            </p:cNvPr>
            <p:cNvGrpSpPr/>
            <p:nvPr/>
          </p:nvGrpSpPr>
          <p:grpSpPr>
            <a:xfrm>
              <a:off x="11832703" y="6305825"/>
              <a:ext cx="47308" cy="239384"/>
              <a:chOff x="11832703" y="6305825"/>
              <a:chExt cx="47308" cy="239384"/>
            </a:xfrm>
          </p:grpSpPr>
          <p:sp>
            <p:nvSpPr>
              <p:cNvPr id="8" name="rectangle">
                <a:extLst>
                  <a:ext uri="{FF2B5EF4-FFF2-40B4-BE49-F238E27FC236}">
                    <a16:creationId xmlns:a16="http://schemas.microsoft.com/office/drawing/2014/main" xmlns="" id="{67D06FD4-79D9-4C6C-AB08-EB37D878B76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BF2211AF-C66F-4CCA-A780-5E80FAE39454}"/>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F70AFA75-21D9-4813-8C2B-A8AE316B9422}"/>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a:extLst>
                  <a:ext uri="{FF2B5EF4-FFF2-40B4-BE49-F238E27FC236}">
                    <a16:creationId xmlns:a16="http://schemas.microsoft.com/office/drawing/2014/main" xmlns="" id="{C675F99D-7D60-4462-8147-6B0833673273}"/>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3" name="Прямоугольник 12"/>
          <p:cNvSpPr/>
          <p:nvPr/>
        </p:nvSpPr>
        <p:spPr>
          <a:xfrm>
            <a:off x="707822" y="1499128"/>
            <a:ext cx="11148535" cy="3995389"/>
          </a:xfrm>
          <a:prstGeom prst="rect">
            <a:avLst/>
          </a:prstGeom>
        </p:spPr>
        <p:txBody>
          <a:bodyPr wrap="square">
            <a:spAutoFit/>
          </a:bodyPr>
          <a:lstStyle/>
          <a:p>
            <a:pPr indent="450215" algn="just">
              <a:lnSpc>
                <a:spcPct val="150000"/>
              </a:lnSpc>
              <a:spcAft>
                <a:spcPts val="0"/>
              </a:spcAft>
            </a:pPr>
            <a:r>
              <a:rPr lang="ru-RU" sz="3000" b="1" i="1" dirty="0">
                <a:solidFill>
                  <a:srgbClr val="333333"/>
                </a:solidFill>
                <a:latin typeface="Arial" panose="020B0604020202020204" pitchFamily="34" charset="0"/>
                <a:ea typeface="Calibri" panose="020F0502020204030204" pitchFamily="34" charset="0"/>
                <a:cs typeface="Arial" panose="020B0604020202020204" pitchFamily="34" charset="0"/>
              </a:rPr>
              <a:t>Международное регулирование </a:t>
            </a:r>
            <a:r>
              <a:rPr lang="ru-RU" sz="3000" b="1" i="1" dirty="0" smtClean="0">
                <a:solidFill>
                  <a:srgbClr val="333333"/>
                </a:solidFill>
                <a:latin typeface="Arial" panose="020B0604020202020204" pitchFamily="34" charset="0"/>
                <a:ea typeface="Calibri" panose="020F0502020204030204" pitchFamily="34" charset="0"/>
                <a:cs typeface="Arial" panose="020B0604020202020204" pitchFamily="34" charset="0"/>
              </a:rPr>
              <a:t>корпоративной социальной ответственности  </a:t>
            </a:r>
            <a:r>
              <a:rPr lang="ru-RU" sz="3000" dirty="0">
                <a:solidFill>
                  <a:srgbClr val="333333"/>
                </a:solidFill>
                <a:latin typeface="Arial" panose="020B0604020202020204" pitchFamily="34" charset="0"/>
                <a:ea typeface="Calibri" panose="020F0502020204030204" pitchFamily="34" charset="0"/>
                <a:cs typeface="Arial" panose="020B0604020202020204" pitchFamily="34" charset="0"/>
              </a:rPr>
              <a:t>-  это система, базирующаяся на применении международных стандартов,  </a:t>
            </a:r>
            <a:r>
              <a:rPr lang="ru-RU" sz="3000" dirty="0">
                <a:latin typeface="Arial" panose="020B0604020202020204" pitchFamily="34" charset="0"/>
                <a:ea typeface="Calibri" panose="020F0502020204030204" pitchFamily="34" charset="0"/>
                <a:cs typeface="Arial" panose="020B0604020202020204" pitchFamily="34" charset="0"/>
              </a:rPr>
              <a:t>разработанных как правительствами некоторых стран, так и неправительственными организациями</a:t>
            </a:r>
            <a:r>
              <a:rPr lang="ru-RU" sz="3000" dirty="0" smtClean="0">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spcAft>
                <a:spcPts val="0"/>
              </a:spcAft>
            </a:pP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33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082446" y="206231"/>
            <a:ext cx="1847248" cy="1036410"/>
          </a:xfrm>
          <a:prstGeom prst="rect">
            <a:avLst/>
          </a:prstGeom>
        </p:spPr>
      </p:pic>
      <p:grpSp>
        <p:nvGrpSpPr>
          <p:cNvPr id="4" name="page number">
            <a:extLst>
              <a:ext uri="{FF2B5EF4-FFF2-40B4-BE49-F238E27FC236}">
                <a16:creationId xmlns:a16="http://schemas.microsoft.com/office/drawing/2014/main" xmlns="" id="{81A9C515-2922-46EE-9595-987FE1A9680C}"/>
              </a:ext>
            </a:extLst>
          </p:cNvPr>
          <p:cNvGrpSpPr/>
          <p:nvPr/>
        </p:nvGrpSpPr>
        <p:grpSpPr>
          <a:xfrm>
            <a:off x="11422855" y="6242955"/>
            <a:ext cx="457156" cy="365125"/>
            <a:chOff x="11422855" y="6242955"/>
            <a:chExt cx="457156" cy="365125"/>
          </a:xfrm>
        </p:grpSpPr>
        <p:sp>
          <p:nvSpPr>
            <p:cNvPr id="5" name="page number">
              <a:extLst>
                <a:ext uri="{FF2B5EF4-FFF2-40B4-BE49-F238E27FC236}">
                  <a16:creationId xmlns:a16="http://schemas.microsoft.com/office/drawing/2014/main" xmlns="" id="{F1E26E1E-6172-40E1-ADD5-644574586879}"/>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smtClean="0">
                  <a:solidFill>
                    <a:srgbClr val="0A2C50"/>
                  </a:solidFill>
                  <a:latin typeface="Arial" panose="020B0604020202020204" pitchFamily="34" charset="0"/>
                  <a:cs typeface="Arial" panose="020B0604020202020204" pitchFamily="34" charset="0"/>
                </a:rPr>
                <a:t>5</a:t>
              </a:r>
              <a:endParaRPr lang="ru-RU" sz="1600" dirty="0">
                <a:solidFill>
                  <a:srgbClr val="0A2C50"/>
                </a:solidFill>
                <a:latin typeface="Arial" panose="020B0604020202020204" pitchFamily="34" charset="0"/>
                <a:cs typeface="Arial" panose="020B0604020202020204" pitchFamily="34" charset="0"/>
              </a:endParaRPr>
            </a:p>
          </p:txBody>
        </p:sp>
        <p:grpSp>
          <p:nvGrpSpPr>
            <p:cNvPr id="6" name="rectangles">
              <a:extLst>
                <a:ext uri="{FF2B5EF4-FFF2-40B4-BE49-F238E27FC236}">
                  <a16:creationId xmlns:a16="http://schemas.microsoft.com/office/drawing/2014/main" xmlns="" id="{F863B706-6EB9-4B6B-8A89-756CA429D8ED}"/>
                </a:ext>
              </a:extLst>
            </p:cNvPr>
            <p:cNvGrpSpPr/>
            <p:nvPr/>
          </p:nvGrpSpPr>
          <p:grpSpPr>
            <a:xfrm>
              <a:off x="11832703" y="6305825"/>
              <a:ext cx="47308" cy="239384"/>
              <a:chOff x="11832703" y="6305825"/>
              <a:chExt cx="47308" cy="239384"/>
            </a:xfrm>
          </p:grpSpPr>
          <p:sp>
            <p:nvSpPr>
              <p:cNvPr id="7" name="rectangle">
                <a:extLst>
                  <a:ext uri="{FF2B5EF4-FFF2-40B4-BE49-F238E27FC236}">
                    <a16:creationId xmlns:a16="http://schemas.microsoft.com/office/drawing/2014/main" xmlns="" id="{67D06FD4-79D9-4C6C-AB08-EB37D878B76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a:extLst>
                  <a:ext uri="{FF2B5EF4-FFF2-40B4-BE49-F238E27FC236}">
                    <a16:creationId xmlns:a16="http://schemas.microsoft.com/office/drawing/2014/main" xmlns="" id="{BF2211AF-C66F-4CCA-A780-5E80FAE39454}"/>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F70AFA75-21D9-4813-8C2B-A8AE316B9422}"/>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C675F99D-7D60-4462-8147-6B0833673273}"/>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1" name="Прямоугольник 10"/>
          <p:cNvSpPr/>
          <p:nvPr/>
        </p:nvSpPr>
        <p:spPr>
          <a:xfrm>
            <a:off x="755560" y="1242641"/>
            <a:ext cx="10461938" cy="5671040"/>
          </a:xfrm>
          <a:prstGeom prst="rect">
            <a:avLst/>
          </a:prstGeom>
        </p:spPr>
        <p:txBody>
          <a:bodyPr wrap="square">
            <a:spAutoFit/>
          </a:bodyPr>
          <a:lstStyle/>
          <a:p>
            <a:pPr indent="450215" algn="just">
              <a:lnSpc>
                <a:spcPct val="150000"/>
              </a:lnSpc>
              <a:spcAft>
                <a:spcPts val="0"/>
              </a:spcAft>
            </a:pPr>
            <a:r>
              <a:rPr lang="ru-RU" sz="2400" b="1" i="1" dirty="0">
                <a:latin typeface="Arial" panose="020B0604020202020204" pitchFamily="34" charset="0"/>
                <a:ea typeface="Calibri" panose="020F0502020204030204" pitchFamily="34" charset="0"/>
                <a:cs typeface="Arial" panose="020B0604020202020204" pitchFamily="34" charset="0"/>
              </a:rPr>
              <a:t>Общественное и государственное </a:t>
            </a:r>
            <a:r>
              <a:rPr lang="ru-RU" sz="2400" b="1" i="1" dirty="0">
                <a:solidFill>
                  <a:srgbClr val="0B2D50"/>
                </a:solidFill>
                <a:latin typeface="Arial" panose="020B0604020202020204" pitchFamily="34" charset="0"/>
                <a:ea typeface="Calibri" panose="020F0502020204030204" pitchFamily="34" charset="0"/>
                <a:cs typeface="Arial" panose="020B0604020202020204" pitchFamily="34" charset="0"/>
              </a:rPr>
              <a:t>регулирование </a:t>
            </a:r>
            <a:r>
              <a:rPr lang="ru-RU" sz="2400" b="1" i="1" dirty="0">
                <a:solidFill>
                  <a:srgbClr val="333333"/>
                </a:solidFill>
                <a:latin typeface="Arial" panose="020B0604020202020204" pitchFamily="34" charset="0"/>
                <a:ea typeface="Calibri" panose="020F0502020204030204" pitchFamily="34" charset="0"/>
                <a:cs typeface="Arial" panose="020B0604020202020204" pitchFamily="34" charset="0"/>
              </a:rPr>
              <a:t>корпоративной социальной ответственности</a:t>
            </a:r>
            <a:r>
              <a:rPr lang="ru-RU" sz="2400" b="1" i="1" dirty="0">
                <a:latin typeface="Arial" panose="020B0604020202020204" pitchFamily="34" charset="0"/>
                <a:ea typeface="Calibri" panose="020F0502020204030204" pitchFamily="34" charset="0"/>
                <a:cs typeface="Arial" panose="020B0604020202020204" pitchFamily="34" charset="0"/>
              </a:rPr>
              <a:t> в научной литературе, рассматриваются, как правило, в едином контексте </a:t>
            </a:r>
            <a:r>
              <a:rPr lang="ru-RU" sz="2400" dirty="0">
                <a:solidFill>
                  <a:srgbClr val="333333"/>
                </a:solidFill>
                <a:latin typeface="Arial" panose="020B0604020202020204" pitchFamily="34" charset="0"/>
                <a:ea typeface="Calibri" panose="020F0502020204030204" pitchFamily="34" charset="0"/>
                <a:cs typeface="Arial" panose="020B0604020202020204" pitchFamily="34" charset="0"/>
              </a:rPr>
              <a:t>-  это система, </a:t>
            </a:r>
            <a:r>
              <a:rPr lang="ru-RU" sz="2400" dirty="0">
                <a:solidFill>
                  <a:srgbClr val="333333"/>
                </a:solidFill>
                <a:latin typeface="Arial" panose="020B0604020202020204" pitchFamily="34" charset="0"/>
                <a:cs typeface="Arial" panose="020B0604020202020204" pitchFamily="34" charset="0"/>
              </a:rPr>
              <a:t>налагаемых государством ограничений, имеющих своей целью противодействие или запрещение поведения корпораций, наносящих вред (такого, как загрязнение окружающей среды или создание опасных для здоровья людей условий работы), или поощрение поведения, считающегося желательным с общественной точки зрения</a:t>
            </a:r>
            <a:r>
              <a:rPr lang="ru-RU" sz="2400" dirty="0" smtClean="0">
                <a:solidFill>
                  <a:srgbClr val="333333"/>
                </a:solidFill>
                <a:latin typeface="Arial" panose="020B0604020202020204" pitchFamily="34" charset="0"/>
                <a:cs typeface="Arial" panose="020B0604020202020204" pitchFamily="34" charset="0"/>
              </a:rPr>
              <a:t>.</a:t>
            </a:r>
          </a:p>
          <a:p>
            <a:pPr indent="450215" algn="just">
              <a:lnSpc>
                <a:spcPct val="107000"/>
              </a:lnSpc>
              <a:spcAft>
                <a:spcPts val="0"/>
              </a:spcAft>
            </a:pPr>
            <a:endParaRPr lang="ru-RU"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59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ge number">
            <a:extLst>
              <a:ext uri="{FF2B5EF4-FFF2-40B4-BE49-F238E27FC236}">
                <a16:creationId xmlns:a16="http://schemas.microsoft.com/office/drawing/2014/main" xmlns="" id="{BE1DEFB6-B20E-466F-8C30-9ABC834B3A15}"/>
              </a:ext>
            </a:extLst>
          </p:cNvPr>
          <p:cNvGrpSpPr/>
          <p:nvPr/>
        </p:nvGrpSpPr>
        <p:grpSpPr>
          <a:xfrm>
            <a:off x="11422855" y="6242955"/>
            <a:ext cx="457156" cy="365125"/>
            <a:chOff x="11422855" y="6242955"/>
            <a:chExt cx="457156" cy="365125"/>
          </a:xfrm>
        </p:grpSpPr>
        <p:sp>
          <p:nvSpPr>
            <p:cNvPr id="31" name="page number">
              <a:extLst>
                <a:ext uri="{FF2B5EF4-FFF2-40B4-BE49-F238E27FC236}">
                  <a16:creationId xmlns:a16="http://schemas.microsoft.com/office/drawing/2014/main" xmlns="" id="{CCB0F7F8-505C-4D10-B527-19444AAC8A08}"/>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04FF5B-EC31-4260-BC73-B698F9B6DD2F}" type="slidenum">
                <a:rPr lang="ru-RU" sz="1600" smtClean="0">
                  <a:solidFill>
                    <a:srgbClr val="0A2C50"/>
                  </a:solidFill>
                  <a:latin typeface="Arial" panose="020B0604020202020204" pitchFamily="34" charset="0"/>
                  <a:cs typeface="Arial" panose="020B0604020202020204" pitchFamily="34" charset="0"/>
                </a:rPr>
                <a:pPr/>
                <a:t>6</a:t>
              </a:fld>
              <a:endParaRPr lang="ru-RU" sz="1600" dirty="0">
                <a:solidFill>
                  <a:srgbClr val="0A2C50"/>
                </a:solidFill>
                <a:latin typeface="Arial" panose="020B0604020202020204" pitchFamily="34" charset="0"/>
                <a:cs typeface="Arial" panose="020B0604020202020204" pitchFamily="34" charset="0"/>
              </a:endParaRPr>
            </a:p>
          </p:txBody>
        </p:sp>
        <p:grpSp>
          <p:nvGrpSpPr>
            <p:cNvPr id="32"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33"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pic>
        <p:nvPicPr>
          <p:cNvPr id="2" name="Рисунок 1"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DFE1D6D2-8A73-D87A-C261-885025117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sp>
        <p:nvSpPr>
          <p:cNvPr id="5" name="Прямоугольник 4"/>
          <p:cNvSpPr/>
          <p:nvPr/>
        </p:nvSpPr>
        <p:spPr>
          <a:xfrm>
            <a:off x="811370" y="697963"/>
            <a:ext cx="10611485" cy="1131848"/>
          </a:xfrm>
          <a:prstGeom prst="rect">
            <a:avLst/>
          </a:prstGeom>
        </p:spPr>
        <p:txBody>
          <a:bodyPr wrap="square">
            <a:spAutoFit/>
          </a:bodyPr>
          <a:lstStyle/>
          <a:p>
            <a:pPr marL="12700" lvl="0" algn="ctr">
              <a:lnSpc>
                <a:spcPct val="150000"/>
              </a:lnSpc>
              <a:spcBef>
                <a:spcPts val="865"/>
              </a:spcBef>
              <a:buClr>
                <a:srgbClr val="0B2D50"/>
              </a:buClr>
              <a:tabLst>
                <a:tab pos="297815" algn="l"/>
                <a:tab pos="298450" algn="l"/>
              </a:tabLst>
            </a:pPr>
            <a:r>
              <a:rPr lang="ru-RU" sz="2400" b="1" dirty="0">
                <a:solidFill>
                  <a:srgbClr val="0B2D50"/>
                </a:solidFill>
                <a:ea typeface="Verdana" panose="020B0604030504040204" pitchFamily="34" charset="0"/>
                <a:cs typeface="Times New Roman" panose="02020603050405020304" pitchFamily="18" charset="0"/>
              </a:rPr>
              <a:t>2.</a:t>
            </a:r>
            <a:r>
              <a:rPr lang="ru-RU" sz="2400" dirty="0">
                <a:solidFill>
                  <a:srgbClr val="0B2D50"/>
                </a:solidFill>
                <a:ea typeface="Verdana" panose="020B0604030504040204" pitchFamily="34" charset="0"/>
                <a:cs typeface="Times New Roman" panose="02020603050405020304" pitchFamily="18" charset="0"/>
              </a:rPr>
              <a:t> </a:t>
            </a:r>
            <a:r>
              <a:rPr lang="ru-RU" sz="2400" b="1" dirty="0">
                <a:solidFill>
                  <a:srgbClr val="0B2D50"/>
                </a:solidFill>
                <a:ea typeface="Verdana" panose="020B0604030504040204" pitchFamily="34" charset="0"/>
                <a:cs typeface="Times New Roman" panose="02020603050405020304" pitchFamily="18" charset="0"/>
              </a:rPr>
              <a:t>Международные </a:t>
            </a:r>
            <a:r>
              <a:rPr lang="ru-RU" sz="2400" b="1" dirty="0" smtClean="0">
                <a:solidFill>
                  <a:srgbClr val="0B2D50"/>
                </a:solidFill>
                <a:ea typeface="Verdana" panose="020B0604030504040204" pitchFamily="34" charset="0"/>
                <a:cs typeface="Times New Roman" panose="02020603050405020304" pitchFamily="18" charset="0"/>
              </a:rPr>
              <a:t>организации и </a:t>
            </a:r>
            <a:r>
              <a:rPr lang="ru-RU" sz="2400" b="1" dirty="0">
                <a:solidFill>
                  <a:srgbClr val="0B2D50"/>
                </a:solidFill>
                <a:ea typeface="Verdana" panose="020B0604030504040204" pitchFamily="34" charset="0"/>
                <a:cs typeface="Times New Roman" panose="02020603050405020304" pitchFamily="18" charset="0"/>
              </a:rPr>
              <a:t>международные </a:t>
            </a:r>
            <a:r>
              <a:rPr lang="ru-RU" sz="2400" b="1" dirty="0" smtClean="0">
                <a:solidFill>
                  <a:srgbClr val="0B2D50"/>
                </a:solidFill>
                <a:ea typeface="Verdana" panose="020B0604030504040204" pitchFamily="34" charset="0"/>
                <a:cs typeface="Times New Roman" panose="02020603050405020304" pitchFamily="18" charset="0"/>
              </a:rPr>
              <a:t>стандарты </a:t>
            </a:r>
            <a:r>
              <a:rPr lang="ru-RU" sz="2400" b="1" dirty="0">
                <a:solidFill>
                  <a:srgbClr val="0B2D50"/>
                </a:solidFill>
                <a:ea typeface="Verdana" panose="020B0604030504040204" pitchFamily="34" charset="0"/>
                <a:cs typeface="Times New Roman" panose="02020603050405020304" pitchFamily="18" charset="0"/>
              </a:rPr>
              <a:t>корпоративной социальной ответственности </a:t>
            </a:r>
          </a:p>
        </p:txBody>
      </p:sp>
      <p:pic>
        <p:nvPicPr>
          <p:cNvPr id="6" name="Рисунок 5"/>
          <p:cNvPicPr>
            <a:picLocks noChangeAspect="1"/>
          </p:cNvPicPr>
          <p:nvPr/>
        </p:nvPicPr>
        <p:blipFill rotWithShape="1">
          <a:blip r:embed="rId3"/>
          <a:srcRect l="10161" t="21082" r="34951" b="17826"/>
          <a:stretch/>
        </p:blipFill>
        <p:spPr>
          <a:xfrm>
            <a:off x="592429" y="1971977"/>
            <a:ext cx="3052292" cy="1492440"/>
          </a:xfrm>
          <a:prstGeom prst="rect">
            <a:avLst/>
          </a:prstGeom>
        </p:spPr>
      </p:pic>
      <p:pic>
        <p:nvPicPr>
          <p:cNvPr id="8" name="Рисунок 7"/>
          <p:cNvPicPr>
            <a:picLocks noChangeAspect="1"/>
          </p:cNvPicPr>
          <p:nvPr/>
        </p:nvPicPr>
        <p:blipFill rotWithShape="1">
          <a:blip r:embed="rId4"/>
          <a:srcRect l="10374" t="23195" r="33701" b="17473"/>
          <a:stretch/>
        </p:blipFill>
        <p:spPr>
          <a:xfrm>
            <a:off x="560453" y="3699050"/>
            <a:ext cx="3084268" cy="1388106"/>
          </a:xfrm>
          <a:prstGeom prst="rect">
            <a:avLst/>
          </a:prstGeom>
        </p:spPr>
      </p:pic>
      <p:pic>
        <p:nvPicPr>
          <p:cNvPr id="9" name="Рисунок 8"/>
          <p:cNvPicPr>
            <a:picLocks noChangeAspect="1"/>
          </p:cNvPicPr>
          <p:nvPr/>
        </p:nvPicPr>
        <p:blipFill rotWithShape="1">
          <a:blip r:embed="rId5"/>
          <a:srcRect l="23811" t="28201" r="47757" b="23430"/>
          <a:stretch/>
        </p:blipFill>
        <p:spPr>
          <a:xfrm>
            <a:off x="533030" y="5273900"/>
            <a:ext cx="3139114" cy="1461752"/>
          </a:xfrm>
          <a:prstGeom prst="rect">
            <a:avLst/>
          </a:prstGeom>
        </p:spPr>
      </p:pic>
      <p:sp>
        <p:nvSpPr>
          <p:cNvPr id="25" name="Прямоугольник 24"/>
          <p:cNvSpPr/>
          <p:nvPr/>
        </p:nvSpPr>
        <p:spPr>
          <a:xfrm>
            <a:off x="3519741" y="5497586"/>
            <a:ext cx="5537915" cy="1014380"/>
          </a:xfrm>
          <a:prstGeom prst="rect">
            <a:avLst/>
          </a:prstGeom>
        </p:spPr>
        <p:txBody>
          <a:bodyPr wrap="square">
            <a:spAutoFit/>
          </a:bodyPr>
          <a:lstStyle/>
          <a:p>
            <a:pPr indent="450215" algn="ctr">
              <a:lnSpc>
                <a:spcPct val="107000"/>
              </a:lnSpc>
              <a:spcAft>
                <a:spcPts val="0"/>
              </a:spcAft>
            </a:pPr>
            <a:r>
              <a:rPr lang="ru-RU" sz="2800" dirty="0" smtClean="0">
                <a:latin typeface="Calibri" panose="020F0502020204030204" pitchFamily="34" charset="0"/>
                <a:ea typeface="Calibri" panose="020F0502020204030204" pitchFamily="34" charset="0"/>
                <a:cs typeface="Times New Roman" panose="02020603050405020304" pitchFamily="18" charset="0"/>
              </a:rPr>
              <a:t>Организация Экономического </a:t>
            </a:r>
            <a:r>
              <a:rPr lang="ru-RU" sz="2800" dirty="0">
                <a:latin typeface="Calibri" panose="020F0502020204030204" pitchFamily="34" charset="0"/>
                <a:ea typeface="Calibri" panose="020F0502020204030204" pitchFamily="34" charset="0"/>
                <a:cs typeface="Times New Roman" panose="02020603050405020304" pitchFamily="18" charset="0"/>
              </a:rPr>
              <a:t>С</a:t>
            </a:r>
            <a:r>
              <a:rPr lang="ru-RU" sz="2800" dirty="0" smtClean="0">
                <a:latin typeface="Calibri" panose="020F0502020204030204" pitchFamily="34" charset="0"/>
                <a:ea typeface="Calibri" panose="020F0502020204030204" pitchFamily="34" charset="0"/>
                <a:cs typeface="Times New Roman" panose="02020603050405020304" pitchFamily="18" charset="0"/>
              </a:rPr>
              <a:t>отрудничества и Развития </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Прямоугольник 26"/>
          <p:cNvSpPr/>
          <p:nvPr/>
        </p:nvSpPr>
        <p:spPr>
          <a:xfrm>
            <a:off x="3168202" y="4116424"/>
            <a:ext cx="4481847" cy="553357"/>
          </a:xfrm>
          <a:prstGeom prst="rect">
            <a:avLst/>
          </a:prstGeom>
        </p:spPr>
        <p:txBody>
          <a:bodyPr wrap="square">
            <a:spAutoFit/>
          </a:bodyPr>
          <a:lstStyle/>
          <a:p>
            <a:pPr indent="450215" algn="ctr">
              <a:lnSpc>
                <a:spcPct val="107000"/>
              </a:lnSpc>
              <a:spcAft>
                <a:spcPts val="0"/>
              </a:spcAft>
            </a:pPr>
            <a:r>
              <a:rPr lang="ru-RU" sz="2800" dirty="0" smtClean="0">
                <a:latin typeface="Calibri" panose="020F0502020204030204" pitchFamily="34" charset="0"/>
                <a:ea typeface="Calibri" panose="020F0502020204030204" pitchFamily="34" charset="0"/>
                <a:cs typeface="Times New Roman" panose="02020603050405020304" pitchFamily="18" charset="0"/>
              </a:rPr>
              <a:t>Европейский союз</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Прямоугольник 27"/>
          <p:cNvSpPr/>
          <p:nvPr/>
        </p:nvSpPr>
        <p:spPr>
          <a:xfrm>
            <a:off x="4082603" y="2415108"/>
            <a:ext cx="5731098" cy="532903"/>
          </a:xfrm>
          <a:prstGeom prst="rect">
            <a:avLst/>
          </a:prstGeom>
        </p:spPr>
        <p:txBody>
          <a:bodyPr wrap="square">
            <a:spAutoFit/>
          </a:bodyPr>
          <a:lstStyle/>
          <a:p>
            <a:pPr>
              <a:lnSpc>
                <a:spcPct val="107000"/>
              </a:lnSpc>
              <a:spcAft>
                <a:spcPts val="0"/>
              </a:spcAft>
            </a:pPr>
            <a:r>
              <a:rPr lang="ru-RU" sz="2800" dirty="0" smtClean="0">
                <a:latin typeface="Calibri" panose="020F0502020204030204" pitchFamily="34" charset="0"/>
                <a:ea typeface="Calibri" panose="020F0502020204030204" pitchFamily="34" charset="0"/>
                <a:cs typeface="Times New Roman" panose="02020603050405020304" pitchFamily="18" charset="0"/>
              </a:rPr>
              <a:t>Организация Объединенных Наций</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81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3241" t="38687" r="48351" b="34376"/>
          <a:stretch/>
        </p:blipFill>
        <p:spPr>
          <a:xfrm>
            <a:off x="811369" y="1388482"/>
            <a:ext cx="2923503" cy="1455314"/>
          </a:xfrm>
          <a:prstGeom prst="rect">
            <a:avLst/>
          </a:prstGeom>
        </p:spPr>
      </p:pic>
      <p:pic>
        <p:nvPicPr>
          <p:cNvPr id="4" name="Рисунок 3"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DFE1D6D2-8A73-D87A-C261-885025117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65" y="92765"/>
            <a:ext cx="1843835" cy="1037411"/>
          </a:xfrm>
          <a:prstGeom prst="rect">
            <a:avLst/>
          </a:prstGeom>
        </p:spPr>
      </p:pic>
      <p:grpSp>
        <p:nvGrpSpPr>
          <p:cNvPr id="5" name="page number">
            <a:extLst>
              <a:ext uri="{FF2B5EF4-FFF2-40B4-BE49-F238E27FC236}">
                <a16:creationId xmlns:a16="http://schemas.microsoft.com/office/drawing/2014/main" xmlns="" id="{BE1DEFB6-B20E-466F-8C30-9ABC834B3A15}"/>
              </a:ext>
            </a:extLst>
          </p:cNvPr>
          <p:cNvGrpSpPr/>
          <p:nvPr/>
        </p:nvGrpSpPr>
        <p:grpSpPr>
          <a:xfrm>
            <a:off x="11422855" y="6242955"/>
            <a:ext cx="457156" cy="365125"/>
            <a:chOff x="11422855" y="6242955"/>
            <a:chExt cx="457156" cy="365125"/>
          </a:xfrm>
        </p:grpSpPr>
        <p:sp>
          <p:nvSpPr>
            <p:cNvPr id="6" name="page number">
              <a:extLst>
                <a:ext uri="{FF2B5EF4-FFF2-40B4-BE49-F238E27FC236}">
                  <a16:creationId xmlns:a16="http://schemas.microsoft.com/office/drawing/2014/main" xmlns="" id="{CCB0F7F8-505C-4D10-B527-19444AAC8A08}"/>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solidFill>
                    <a:srgbClr val="0A2C50"/>
                  </a:solidFill>
                  <a:latin typeface="Arial" panose="020B0604020202020204" pitchFamily="34" charset="0"/>
                  <a:cs typeface="Arial" panose="020B0604020202020204" pitchFamily="34" charset="0"/>
                </a:rPr>
                <a:t>7</a:t>
              </a:r>
            </a:p>
          </p:txBody>
        </p:sp>
        <p:grpSp>
          <p:nvGrpSpPr>
            <p:cNvPr id="7"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8"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pic>
        <p:nvPicPr>
          <p:cNvPr id="12" name="Рисунок 11"/>
          <p:cNvPicPr>
            <a:picLocks noChangeAspect="1"/>
          </p:cNvPicPr>
          <p:nvPr/>
        </p:nvPicPr>
        <p:blipFill rotWithShape="1">
          <a:blip r:embed="rId4"/>
          <a:srcRect l="6514" t="28477" r="32612" b="17826"/>
          <a:stretch/>
        </p:blipFill>
        <p:spPr>
          <a:xfrm>
            <a:off x="811369" y="3788722"/>
            <a:ext cx="2923503" cy="1501679"/>
          </a:xfrm>
          <a:prstGeom prst="rect">
            <a:avLst/>
          </a:prstGeom>
        </p:spPr>
      </p:pic>
      <p:sp>
        <p:nvSpPr>
          <p:cNvPr id="15" name="Прямоугольник 14"/>
          <p:cNvSpPr/>
          <p:nvPr/>
        </p:nvSpPr>
        <p:spPr>
          <a:xfrm>
            <a:off x="3592126" y="1870162"/>
            <a:ext cx="7089820" cy="553357"/>
          </a:xfrm>
          <a:prstGeom prst="rect">
            <a:avLst/>
          </a:prstGeom>
        </p:spPr>
        <p:txBody>
          <a:bodyPr wrap="square">
            <a:spAutoFit/>
          </a:bodyPr>
          <a:lstStyle/>
          <a:p>
            <a:pPr indent="450215" algn="just">
              <a:lnSpc>
                <a:spcPct val="107000"/>
              </a:lnSpc>
              <a:spcAft>
                <a:spcPts val="0"/>
              </a:spcAft>
            </a:pPr>
            <a:r>
              <a:rPr lang="ru-RU" sz="2800" dirty="0" smtClean="0">
                <a:latin typeface="Arial" panose="020B0604020202020204" pitchFamily="34" charset="0"/>
                <a:ea typeface="Calibri" panose="020F0502020204030204" pitchFamily="34" charset="0"/>
                <a:cs typeface="Arial" panose="020B0604020202020204" pitchFamily="34" charset="0"/>
              </a:rPr>
              <a:t>Международная торговая палата </a:t>
            </a:r>
            <a:endParaRPr lang="ru-RU" sz="2800" dirty="0">
              <a:latin typeface="Arial" panose="020B0604020202020204" pitchFamily="34" charset="0"/>
              <a:ea typeface="Calibri" panose="020F0502020204030204" pitchFamily="34" charset="0"/>
              <a:cs typeface="Arial" panose="020B0604020202020204" pitchFamily="34" charset="0"/>
            </a:endParaRPr>
          </a:p>
        </p:txBody>
      </p:sp>
      <p:sp>
        <p:nvSpPr>
          <p:cNvPr id="17" name="Прямоугольник 16"/>
          <p:cNvSpPr/>
          <p:nvPr/>
        </p:nvSpPr>
        <p:spPr>
          <a:xfrm>
            <a:off x="4134117" y="4062507"/>
            <a:ext cx="5197513" cy="954107"/>
          </a:xfrm>
          <a:prstGeom prst="rect">
            <a:avLst/>
          </a:prstGeom>
        </p:spPr>
        <p:txBody>
          <a:bodyPr wrap="none">
            <a:spAutoFit/>
          </a:bodyPr>
          <a:lstStyle/>
          <a:p>
            <a:pPr algn="ctr"/>
            <a:r>
              <a:rPr lang="ru-RU" sz="2800" dirty="0">
                <a:latin typeface="Arial" panose="020B0604020202020204" pitchFamily="34" charset="0"/>
                <a:ea typeface="Calibri" panose="020F0502020204030204" pitchFamily="34" charset="0"/>
                <a:cs typeface="Arial" panose="020B0604020202020204" pitchFamily="34" charset="0"/>
              </a:rPr>
              <a:t>Международная организация </a:t>
            </a:r>
            <a:endParaRPr lang="ru-RU" sz="2800" dirty="0" smtClean="0">
              <a:latin typeface="Arial" panose="020B0604020202020204" pitchFamily="34" charset="0"/>
              <a:ea typeface="Calibri" panose="020F0502020204030204" pitchFamily="34" charset="0"/>
              <a:cs typeface="Arial" panose="020B0604020202020204" pitchFamily="34" charset="0"/>
            </a:endParaRPr>
          </a:p>
          <a:p>
            <a:pPr algn="ctr"/>
            <a:r>
              <a:rPr lang="ru-RU" sz="2800" dirty="0" smtClean="0">
                <a:latin typeface="Arial" panose="020B0604020202020204" pitchFamily="34" charset="0"/>
                <a:ea typeface="Calibri" panose="020F0502020204030204" pitchFamily="34" charset="0"/>
                <a:cs typeface="Arial" panose="020B0604020202020204" pitchFamily="34" charset="0"/>
              </a:rPr>
              <a:t>по </a:t>
            </a:r>
            <a:r>
              <a:rPr lang="ru-RU" sz="2800" dirty="0">
                <a:latin typeface="Arial" panose="020B0604020202020204" pitchFamily="34" charset="0"/>
                <a:ea typeface="Calibri" panose="020F0502020204030204" pitchFamily="34" charset="0"/>
                <a:cs typeface="Arial" panose="020B0604020202020204" pitchFamily="34" charset="0"/>
              </a:rPr>
              <a:t>стандартизации </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90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xmlns="" id="{D0CC744B-E207-42B0-962F-0307A85187BF}"/>
              </a:ext>
            </a:extLst>
          </p:cNvPr>
          <p:cNvSpPr txBox="1"/>
          <p:nvPr/>
        </p:nvSpPr>
        <p:spPr>
          <a:xfrm>
            <a:off x="1001756" y="1293634"/>
            <a:ext cx="10743070" cy="1052339"/>
          </a:xfrm>
          <a:prstGeom prst="rect">
            <a:avLst/>
          </a:prstGeom>
        </p:spPr>
        <p:txBody>
          <a:bodyPr vert="horz" wrap="square" lIns="0" tIns="12700" rIns="0" bIns="0" rtlCol="0">
            <a:spAutoFit/>
          </a:bodyPr>
          <a:lstStyle/>
          <a:p>
            <a:pPr>
              <a:lnSpc>
                <a:spcPct val="150000"/>
              </a:lnSpc>
            </a:pPr>
            <a:r>
              <a:rPr lang="ru-RU" sz="2400" dirty="0">
                <a:solidFill>
                  <a:srgbClr val="333333"/>
                </a:solidFill>
                <a:latin typeface="Arial" panose="020B0604020202020204" pitchFamily="34" charset="0"/>
                <a:ea typeface="Calibri" panose="020F0502020204030204" pitchFamily="34" charset="0"/>
              </a:rPr>
              <a:t>Существует множество международных </a:t>
            </a:r>
            <a:r>
              <a:rPr lang="ru-RU" sz="2400" dirty="0" smtClean="0">
                <a:solidFill>
                  <a:srgbClr val="333333"/>
                </a:solidFill>
                <a:latin typeface="Arial" panose="020B0604020202020204" pitchFamily="34" charset="0"/>
                <a:ea typeface="Calibri" panose="020F0502020204030204" pitchFamily="34" charset="0"/>
              </a:rPr>
              <a:t>стандартов </a:t>
            </a:r>
            <a:r>
              <a:rPr lang="ru-RU" sz="2400" dirty="0">
                <a:solidFill>
                  <a:srgbClr val="333333"/>
                </a:solidFill>
                <a:latin typeface="Arial" panose="020B0604020202020204" pitchFamily="34" charset="0"/>
                <a:ea typeface="Calibri" panose="020F0502020204030204" pitchFamily="34" charset="0"/>
              </a:rPr>
              <a:t>корпоративной социальной </a:t>
            </a:r>
            <a:r>
              <a:rPr lang="ru-RU" sz="2400" dirty="0" smtClean="0">
                <a:solidFill>
                  <a:srgbClr val="333333"/>
                </a:solidFill>
                <a:latin typeface="Arial" panose="020B0604020202020204" pitchFamily="34" charset="0"/>
                <a:ea typeface="Calibri" panose="020F0502020204030204" pitchFamily="34" charset="0"/>
              </a:rPr>
              <a:t>ответственности. Вот некоторые из них:</a:t>
            </a:r>
            <a:endParaRPr sz="2400" dirty="0">
              <a:solidFill>
                <a:srgbClr val="727584"/>
              </a:solidFill>
              <a:latin typeface="Arial" panose="020B0604020202020204" pitchFamily="34" charset="0"/>
              <a:cs typeface="Arial" panose="020B0604020202020204" pitchFamily="34" charset="0"/>
            </a:endParaRPr>
          </a:p>
        </p:txBody>
      </p:sp>
      <p:sp>
        <p:nvSpPr>
          <p:cNvPr id="4" name="object 5">
            <a:extLst>
              <a:ext uri="{FF2B5EF4-FFF2-40B4-BE49-F238E27FC236}">
                <a16:creationId xmlns:a16="http://schemas.microsoft.com/office/drawing/2014/main" xmlns="" id="{3FA1A085-869D-4453-B2B0-58FA5D05A60D}"/>
              </a:ext>
            </a:extLst>
          </p:cNvPr>
          <p:cNvSpPr txBox="1"/>
          <p:nvPr/>
        </p:nvSpPr>
        <p:spPr>
          <a:xfrm>
            <a:off x="2088841" y="2378185"/>
            <a:ext cx="1800000" cy="1093916"/>
          </a:xfrm>
          <a:prstGeom prst="roundRect">
            <a:avLst/>
          </a:prstGeom>
          <a:solidFill>
            <a:srgbClr val="1864B0"/>
          </a:solidFill>
        </p:spPr>
        <p:txBody>
          <a:bodyPr vert="horz" wrap="square" lIns="0" tIns="3810" rIns="0" bIns="0" rtlCol="0">
            <a:spAutoFit/>
          </a:bodyPr>
          <a:lstStyle/>
          <a:p>
            <a:pPr marL="253365">
              <a:lnSpc>
                <a:spcPct val="100000"/>
              </a:lnSpc>
            </a:pPr>
            <a:endParaRPr lang="ru-RU" sz="1600" b="1" dirty="0" smtClean="0">
              <a:solidFill>
                <a:srgbClr val="333333"/>
              </a:solidFill>
              <a:latin typeface="Arial" panose="020B0604020202020204" pitchFamily="34" charset="0"/>
              <a:ea typeface="Calibri" panose="020F0502020204030204" pitchFamily="34" charset="0"/>
            </a:endParaRPr>
          </a:p>
          <a:p>
            <a:pPr algn="ctr">
              <a:lnSpc>
                <a:spcPct val="100000"/>
              </a:lnSpc>
            </a:pPr>
            <a:r>
              <a:rPr lang="ru-RU" sz="1600" b="1" dirty="0" smtClean="0">
                <a:solidFill>
                  <a:srgbClr val="333333"/>
                </a:solidFill>
                <a:latin typeface="Arial" panose="020B0604020202020204" pitchFamily="34" charset="0"/>
                <a:ea typeface="Calibri" panose="020F0502020204030204" pitchFamily="34" charset="0"/>
              </a:rPr>
              <a:t>Глобальный </a:t>
            </a:r>
            <a:r>
              <a:rPr lang="ru-RU" sz="1600" b="1" dirty="0">
                <a:solidFill>
                  <a:srgbClr val="333333"/>
                </a:solidFill>
                <a:latin typeface="Arial" panose="020B0604020202020204" pitchFamily="34" charset="0"/>
                <a:ea typeface="Calibri" panose="020F0502020204030204" pitchFamily="34" charset="0"/>
              </a:rPr>
              <a:t>договор ООН </a:t>
            </a:r>
            <a:endParaRPr lang="ru-RU" sz="1600" b="1" dirty="0" smtClean="0">
              <a:solidFill>
                <a:srgbClr val="333333"/>
              </a:solidFill>
              <a:latin typeface="Arial" panose="020B0604020202020204" pitchFamily="34" charset="0"/>
              <a:ea typeface="Calibri" panose="020F0502020204030204" pitchFamily="34" charset="0"/>
            </a:endParaRPr>
          </a:p>
          <a:p>
            <a:pPr algn="ctr">
              <a:lnSpc>
                <a:spcPct val="100000"/>
              </a:lnSpc>
            </a:pPr>
            <a:endParaRPr lang="ru-RU" sz="1600" b="1" dirty="0" smtClean="0">
              <a:solidFill>
                <a:srgbClr val="333333"/>
              </a:solidFill>
              <a:latin typeface="Arial" panose="020B0604020202020204" pitchFamily="34" charset="0"/>
              <a:ea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2063376" y="4632351"/>
            <a:ext cx="1804572" cy="1127858"/>
          </a:xfrm>
          <a:prstGeom prst="rect">
            <a:avLst/>
          </a:prstGeom>
        </p:spPr>
      </p:pic>
      <p:sp>
        <p:nvSpPr>
          <p:cNvPr id="6" name="object 5">
            <a:extLst>
              <a:ext uri="{FF2B5EF4-FFF2-40B4-BE49-F238E27FC236}">
                <a16:creationId xmlns:a16="http://schemas.microsoft.com/office/drawing/2014/main" xmlns="" id="{3FA1A085-869D-4453-B2B0-58FA5D05A60D}"/>
              </a:ext>
            </a:extLst>
          </p:cNvPr>
          <p:cNvSpPr txBox="1"/>
          <p:nvPr/>
        </p:nvSpPr>
        <p:spPr>
          <a:xfrm>
            <a:off x="8182200" y="4666293"/>
            <a:ext cx="1800000" cy="1093916"/>
          </a:xfrm>
          <a:prstGeom prst="roundRect">
            <a:avLst/>
          </a:prstGeom>
          <a:solidFill>
            <a:srgbClr val="1864B0"/>
          </a:solidFill>
        </p:spPr>
        <p:txBody>
          <a:bodyPr vert="horz" wrap="square" lIns="0" tIns="3810" rIns="0" bIns="0" rtlCol="0">
            <a:spAutoFit/>
          </a:bodyPr>
          <a:lstStyle/>
          <a:p>
            <a:pPr marL="253365">
              <a:lnSpc>
                <a:spcPct val="100000"/>
              </a:lnSpc>
            </a:pPr>
            <a:endParaRPr lang="ru-RU" sz="1600" b="1" dirty="0" smtClean="0">
              <a:solidFill>
                <a:srgbClr val="333333"/>
              </a:solidFill>
              <a:latin typeface="Arial" panose="020B0604020202020204" pitchFamily="34" charset="0"/>
              <a:ea typeface="Calibri" panose="020F0502020204030204" pitchFamily="34" charset="0"/>
            </a:endParaRPr>
          </a:p>
          <a:p>
            <a:pPr algn="ctr">
              <a:lnSpc>
                <a:spcPct val="100000"/>
              </a:lnSpc>
            </a:pPr>
            <a:r>
              <a:rPr lang="ru-RU" sz="1600" b="1" dirty="0" smtClean="0">
                <a:solidFill>
                  <a:srgbClr val="333333"/>
                </a:solidFill>
                <a:latin typeface="Arial" panose="020B0604020202020204" pitchFamily="34" charset="0"/>
                <a:ea typeface="Calibri" panose="020F0502020204030204" pitchFamily="34" charset="0"/>
                <a:cs typeface="Arial" panose="020B0604020202020204" pitchFamily="34" charset="0"/>
              </a:rPr>
              <a:t>СТАНДАРТЫ </a:t>
            </a:r>
          </a:p>
          <a:p>
            <a:pPr algn="ctr">
              <a:lnSpc>
                <a:spcPct val="100000"/>
              </a:lnSpc>
            </a:pPr>
            <a:r>
              <a:rPr lang="ru-RU" sz="2000" b="1" dirty="0" smtClean="0">
                <a:latin typeface="Arial" panose="020B0604020202020204" pitchFamily="34" charset="0"/>
                <a:ea typeface="Calibri" panose="020F0502020204030204" pitchFamily="34" charset="0"/>
                <a:cs typeface="Arial" panose="020B0604020202020204" pitchFamily="34" charset="0"/>
              </a:rPr>
              <a:t>ISO </a:t>
            </a:r>
            <a:r>
              <a:rPr lang="ru-RU" sz="2000" dirty="0">
                <a:solidFill>
                  <a:srgbClr val="333333"/>
                </a:solidFill>
                <a:latin typeface="Arial" panose="020B0604020202020204" pitchFamily="34" charset="0"/>
                <a:ea typeface="Calibri" panose="020F0502020204030204" pitchFamily="34" charset="0"/>
              </a:rPr>
              <a:t> </a:t>
            </a:r>
            <a:endParaRPr lang="ru-RU" sz="2000" b="1" dirty="0" smtClean="0">
              <a:solidFill>
                <a:srgbClr val="000000"/>
              </a:solidFill>
              <a:latin typeface="Arial" panose="020B0604020202020204" pitchFamily="34" charset="0"/>
              <a:ea typeface="Calibri" panose="020F0502020204030204" pitchFamily="34" charset="0"/>
            </a:endParaRPr>
          </a:p>
          <a:p>
            <a:pPr algn="ctr">
              <a:lnSpc>
                <a:spcPct val="100000"/>
              </a:lnSpc>
            </a:pPr>
            <a:endParaRPr lang="ru-RU" sz="1200" b="1" dirty="0" smtClean="0">
              <a:solidFill>
                <a:srgbClr val="333333"/>
              </a:solidFill>
              <a:latin typeface="Arial" panose="020B0604020202020204" pitchFamily="34" charset="0"/>
              <a:ea typeface="Calibri" panose="020F0502020204030204" pitchFamily="34" charset="0"/>
            </a:endParaRPr>
          </a:p>
        </p:txBody>
      </p:sp>
      <p:pic>
        <p:nvPicPr>
          <p:cNvPr id="7" name="Рисунок 6"/>
          <p:cNvPicPr>
            <a:picLocks noChangeAspect="1"/>
          </p:cNvPicPr>
          <p:nvPr/>
        </p:nvPicPr>
        <p:blipFill>
          <a:blip r:embed="rId3"/>
          <a:stretch>
            <a:fillRect/>
          </a:stretch>
        </p:blipFill>
        <p:spPr>
          <a:xfrm>
            <a:off x="5141486" y="5600625"/>
            <a:ext cx="1798476" cy="1158340"/>
          </a:xfrm>
          <a:prstGeom prst="rect">
            <a:avLst/>
          </a:prstGeom>
        </p:spPr>
      </p:pic>
      <p:pic>
        <p:nvPicPr>
          <p:cNvPr id="8" name="Рисунок 7"/>
          <p:cNvPicPr>
            <a:picLocks noChangeAspect="1"/>
          </p:cNvPicPr>
          <p:nvPr/>
        </p:nvPicPr>
        <p:blipFill>
          <a:blip r:embed="rId4"/>
          <a:stretch>
            <a:fillRect/>
          </a:stretch>
        </p:blipFill>
        <p:spPr>
          <a:xfrm>
            <a:off x="8183724" y="2361214"/>
            <a:ext cx="1798476" cy="1127858"/>
          </a:xfrm>
          <a:prstGeom prst="rect">
            <a:avLst/>
          </a:prstGeom>
        </p:spPr>
      </p:pic>
      <p:sp>
        <p:nvSpPr>
          <p:cNvPr id="9" name="object 5">
            <a:extLst>
              <a:ext uri="{FF2B5EF4-FFF2-40B4-BE49-F238E27FC236}">
                <a16:creationId xmlns:a16="http://schemas.microsoft.com/office/drawing/2014/main" xmlns="" id="{3FA1A085-869D-4453-B2B0-58FA5D05A60D}"/>
              </a:ext>
            </a:extLst>
          </p:cNvPr>
          <p:cNvSpPr txBox="1"/>
          <p:nvPr/>
        </p:nvSpPr>
        <p:spPr>
          <a:xfrm>
            <a:off x="4734039" y="3329863"/>
            <a:ext cx="2604487" cy="1196072"/>
          </a:xfrm>
          <a:prstGeom prst="roundRect">
            <a:avLst/>
          </a:prstGeom>
          <a:solidFill>
            <a:srgbClr val="1864B0"/>
          </a:solidFill>
        </p:spPr>
        <p:txBody>
          <a:bodyPr vert="horz" wrap="square" lIns="0" tIns="3810" rIns="0" bIns="0" rtlCol="0">
            <a:spAutoFit/>
          </a:bodyPr>
          <a:lstStyle/>
          <a:p>
            <a:pPr algn="ctr">
              <a:lnSpc>
                <a:spcPct val="100000"/>
              </a:lnSpc>
            </a:pPr>
            <a:r>
              <a:rPr lang="ru-RU" sz="1400" b="1" dirty="0" smtClean="0">
                <a:solidFill>
                  <a:srgbClr val="FF0000"/>
                </a:solidFill>
                <a:latin typeface="Times New Roman" panose="02020603050405020304" pitchFamily="18" charset="0"/>
                <a:ea typeface="Calibri" panose="020F0502020204030204" pitchFamily="34" charset="0"/>
              </a:rPr>
              <a:t>Зеленая </a:t>
            </a:r>
            <a:r>
              <a:rPr lang="ru-RU" sz="1400" b="1" dirty="0">
                <a:solidFill>
                  <a:srgbClr val="FF0000"/>
                </a:solidFill>
                <a:latin typeface="Times New Roman" panose="02020603050405020304" pitchFamily="18" charset="0"/>
                <a:ea typeface="Calibri" panose="020F0502020204030204" pitchFamily="34" charset="0"/>
              </a:rPr>
              <a:t>книга Европейской комиссии «Поддержка европейской структуры корпоративной социальной ответственности</a:t>
            </a:r>
            <a:r>
              <a:rPr lang="ru-RU" sz="1400" b="1" dirty="0" smtClean="0">
                <a:solidFill>
                  <a:srgbClr val="FF0000"/>
                </a:solidFill>
                <a:latin typeface="Times New Roman" panose="02020603050405020304" pitchFamily="18" charset="0"/>
                <a:ea typeface="Calibri" panose="020F0502020204030204" pitchFamily="34" charset="0"/>
              </a:rPr>
              <a:t>»</a:t>
            </a:r>
            <a:r>
              <a:rPr lang="ru-RU" sz="1400" b="1" dirty="0">
                <a:solidFill>
                  <a:srgbClr val="333333"/>
                </a:solidFill>
                <a:latin typeface="Arial" panose="020B0604020202020204" pitchFamily="34" charset="0"/>
                <a:ea typeface="Calibri" panose="020F0502020204030204" pitchFamily="34" charset="0"/>
              </a:rPr>
              <a:t> </a:t>
            </a:r>
            <a:endParaRPr lang="ru-RU" sz="1200" b="1" dirty="0" smtClean="0">
              <a:solidFill>
                <a:srgbClr val="333333"/>
              </a:solidFill>
              <a:latin typeface="Arial" panose="020B0604020202020204" pitchFamily="34" charset="0"/>
              <a:ea typeface="Calibri" panose="020F0502020204030204" pitchFamily="34" charset="0"/>
            </a:endParaRPr>
          </a:p>
        </p:txBody>
      </p:sp>
      <p:sp>
        <p:nvSpPr>
          <p:cNvPr id="11" name="page number">
            <a:extLst>
              <a:ext uri="{FF2B5EF4-FFF2-40B4-BE49-F238E27FC236}">
                <a16:creationId xmlns:a16="http://schemas.microsoft.com/office/drawing/2014/main" xmlns="" id="{CCB0F7F8-505C-4D10-B527-19444AAC8A08}"/>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solidFill>
                  <a:srgbClr val="0A2C50"/>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44047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9982200" y="219110"/>
            <a:ext cx="1841152" cy="1036410"/>
          </a:xfrm>
          <a:prstGeom prst="rect">
            <a:avLst/>
          </a:prstGeom>
        </p:spPr>
      </p:pic>
      <p:grpSp>
        <p:nvGrpSpPr>
          <p:cNvPr id="12" name="page number">
            <a:extLst>
              <a:ext uri="{FF2B5EF4-FFF2-40B4-BE49-F238E27FC236}">
                <a16:creationId xmlns:a16="http://schemas.microsoft.com/office/drawing/2014/main" xmlns="" id="{BE1DEFB6-B20E-466F-8C30-9ABC834B3A15}"/>
              </a:ext>
            </a:extLst>
          </p:cNvPr>
          <p:cNvGrpSpPr/>
          <p:nvPr/>
        </p:nvGrpSpPr>
        <p:grpSpPr>
          <a:xfrm>
            <a:off x="11422855" y="6242955"/>
            <a:ext cx="457156" cy="365125"/>
            <a:chOff x="11422855" y="6242955"/>
            <a:chExt cx="457156" cy="365125"/>
          </a:xfrm>
        </p:grpSpPr>
        <p:sp>
          <p:nvSpPr>
            <p:cNvPr id="13" name="page number">
              <a:extLst>
                <a:ext uri="{FF2B5EF4-FFF2-40B4-BE49-F238E27FC236}">
                  <a16:creationId xmlns:a16="http://schemas.microsoft.com/office/drawing/2014/main" xmlns="" id="{CCB0F7F8-505C-4D10-B527-19444AAC8A08}"/>
                </a:ext>
              </a:extLst>
            </p:cNvPr>
            <p:cNvSpPr txBox="1">
              <a:spLocks/>
            </p:cNvSpPr>
            <p:nvPr/>
          </p:nvSpPr>
          <p:spPr>
            <a:xfrm>
              <a:off x="11422855" y="6242955"/>
              <a:ext cx="397669"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solidFill>
                    <a:srgbClr val="0A2C50"/>
                  </a:solidFill>
                  <a:latin typeface="Arial" panose="020B0604020202020204" pitchFamily="34" charset="0"/>
                  <a:cs typeface="Arial" panose="020B0604020202020204" pitchFamily="34" charset="0"/>
                </a:rPr>
                <a:t>9</a:t>
              </a:r>
            </a:p>
          </p:txBody>
        </p:sp>
        <p:grpSp>
          <p:nvGrpSpPr>
            <p:cNvPr id="14" name="rectangles">
              <a:extLst>
                <a:ext uri="{FF2B5EF4-FFF2-40B4-BE49-F238E27FC236}">
                  <a16:creationId xmlns:a16="http://schemas.microsoft.com/office/drawing/2014/main" xmlns="" id="{597F75CA-DD93-4384-A982-204399532152}"/>
                </a:ext>
              </a:extLst>
            </p:cNvPr>
            <p:cNvGrpSpPr/>
            <p:nvPr/>
          </p:nvGrpSpPr>
          <p:grpSpPr>
            <a:xfrm>
              <a:off x="11832703" y="6305825"/>
              <a:ext cx="47308" cy="239384"/>
              <a:chOff x="11832703" y="6305825"/>
              <a:chExt cx="47308" cy="239384"/>
            </a:xfrm>
          </p:grpSpPr>
          <p:sp>
            <p:nvSpPr>
              <p:cNvPr id="15" name="rectangle">
                <a:extLst>
                  <a:ext uri="{FF2B5EF4-FFF2-40B4-BE49-F238E27FC236}">
                    <a16:creationId xmlns:a16="http://schemas.microsoft.com/office/drawing/2014/main" xmlns="" id="{1DF090C8-1F9F-4CEF-B32E-F54CAAD642B8}"/>
                  </a:ext>
                </a:extLst>
              </p:cNvPr>
              <p:cNvSpPr/>
              <p:nvPr/>
            </p:nvSpPr>
            <p:spPr>
              <a:xfrm>
                <a:off x="11832703" y="6305825"/>
                <a:ext cx="47308" cy="45719"/>
              </a:xfrm>
              <a:prstGeom prst="rect">
                <a:avLst/>
              </a:prstGeom>
              <a:solidFill>
                <a:srgbClr val="AB1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a:extLst>
                  <a:ext uri="{FF2B5EF4-FFF2-40B4-BE49-F238E27FC236}">
                    <a16:creationId xmlns:a16="http://schemas.microsoft.com/office/drawing/2014/main" xmlns="" id="{69F41568-5F1C-494E-AF30-78AA4B0E0C76}"/>
                  </a:ext>
                </a:extLst>
              </p:cNvPr>
              <p:cNvSpPr/>
              <p:nvPr/>
            </p:nvSpPr>
            <p:spPr>
              <a:xfrm>
                <a:off x="11832703" y="6370380"/>
                <a:ext cx="47308" cy="45719"/>
              </a:xfrm>
              <a:prstGeom prst="rect">
                <a:avLst/>
              </a:prstGeom>
              <a:solidFill>
                <a:srgbClr val="86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a:extLst>
                  <a:ext uri="{FF2B5EF4-FFF2-40B4-BE49-F238E27FC236}">
                    <a16:creationId xmlns:a16="http://schemas.microsoft.com/office/drawing/2014/main" xmlns="" id="{E1D9D806-FF6E-4FEF-9686-05C030492861}"/>
                  </a:ext>
                </a:extLst>
              </p:cNvPr>
              <p:cNvSpPr/>
              <p:nvPr/>
            </p:nvSpPr>
            <p:spPr>
              <a:xfrm>
                <a:off x="11832703" y="6434935"/>
                <a:ext cx="47308" cy="45719"/>
              </a:xfrm>
              <a:prstGeom prst="rect">
                <a:avLst/>
              </a:prstGeom>
              <a:solidFill>
                <a:srgbClr val="0B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a:extLst>
                  <a:ext uri="{FF2B5EF4-FFF2-40B4-BE49-F238E27FC236}">
                    <a16:creationId xmlns:a16="http://schemas.microsoft.com/office/drawing/2014/main" xmlns="" id="{DDF61737-310A-401B-A9AA-710EBEE78874}"/>
                  </a:ext>
                </a:extLst>
              </p:cNvPr>
              <p:cNvSpPr/>
              <p:nvPr/>
            </p:nvSpPr>
            <p:spPr>
              <a:xfrm>
                <a:off x="11832703" y="6499490"/>
                <a:ext cx="47308" cy="45719"/>
              </a:xfrm>
              <a:prstGeom prst="rect">
                <a:avLst/>
              </a:prstGeom>
              <a:solidFill>
                <a:srgbClr val="18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9" name="Прямоугольник 18"/>
          <p:cNvSpPr/>
          <p:nvPr/>
        </p:nvSpPr>
        <p:spPr>
          <a:xfrm>
            <a:off x="755560" y="632784"/>
            <a:ext cx="10461938" cy="6271204"/>
          </a:xfrm>
          <a:prstGeom prst="rect">
            <a:avLst/>
          </a:prstGeom>
        </p:spPr>
        <p:txBody>
          <a:bodyPr wrap="square">
            <a:spAutoFit/>
          </a:bodyPr>
          <a:lstStyle/>
          <a:p>
            <a:pPr indent="450215" algn="just">
              <a:lnSpc>
                <a:spcPct val="107000"/>
              </a:lnSpc>
              <a:spcAft>
                <a:spcPts val="0"/>
              </a:spcAft>
            </a:pPr>
            <a:endParaRPr lang="ru-RU"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200" b="1" dirty="0">
                <a:latin typeface="Arial" panose="020B0604020202020204" pitchFamily="34" charset="0"/>
                <a:ea typeface="Calibri" panose="020F0502020204030204" pitchFamily="34" charset="0"/>
                <a:cs typeface="Arial" panose="020B0604020202020204" pitchFamily="34" charset="0"/>
              </a:rPr>
              <a:t>Глобальный договор ООН. </a:t>
            </a:r>
            <a:r>
              <a:rPr lang="ru-RU" sz="2200" dirty="0">
                <a:latin typeface="Arial" panose="020B0604020202020204" pitchFamily="34" charset="0"/>
                <a:ea typeface="Calibri" panose="020F0502020204030204" pitchFamily="34" charset="0"/>
                <a:cs typeface="Arial" panose="020B0604020202020204" pitchFamily="34" charset="0"/>
              </a:rPr>
              <a:t>31 января 1999 г. Генеральный секретарь ООН Кофи Аннан обратился к Всемирному экономическому форуму в Давосе (Швейцария) и призвал мировых лидеров бизнеса объединиться и подписать Соглашение, базирующееся на общечеловеческих и экологических принципах.</a:t>
            </a:r>
          </a:p>
          <a:p>
            <a:pPr indent="450215" algn="just">
              <a:lnSpc>
                <a:spcPct val="150000"/>
              </a:lnSpc>
              <a:spcAft>
                <a:spcPts val="0"/>
              </a:spcAft>
            </a:pPr>
            <a:r>
              <a:rPr lang="ru-RU" sz="2200" b="1" dirty="0">
                <a:latin typeface="Arial" panose="020B0604020202020204" pitchFamily="34" charset="0"/>
                <a:ea typeface="Calibri" panose="020F0502020204030204" pitchFamily="34" charset="0"/>
                <a:cs typeface="Arial" panose="020B0604020202020204" pitchFamily="34" charset="0"/>
              </a:rPr>
              <a:t>Глобальный договор ООН (UN Global </a:t>
            </a:r>
            <a:r>
              <a:rPr lang="ru-RU" sz="2200" b="1" dirty="0" err="1">
                <a:latin typeface="Arial" panose="020B0604020202020204" pitchFamily="34" charset="0"/>
                <a:ea typeface="Calibri" panose="020F0502020204030204" pitchFamily="34" charset="0"/>
                <a:cs typeface="Arial" panose="020B0604020202020204" pitchFamily="34" charset="0"/>
              </a:rPr>
              <a:t>Compact</a:t>
            </a:r>
            <a:r>
              <a:rPr lang="ru-RU" sz="2200" b="1" dirty="0">
                <a:latin typeface="Arial" panose="020B0604020202020204" pitchFamily="34" charset="0"/>
                <a:ea typeface="Calibri" panose="020F0502020204030204" pitchFamily="34" charset="0"/>
                <a:cs typeface="Arial" panose="020B0604020202020204" pitchFamily="34" charset="0"/>
              </a:rPr>
              <a:t>), </a:t>
            </a:r>
            <a:r>
              <a:rPr lang="ru-RU" sz="2200" dirty="0">
                <a:latin typeface="Arial" panose="020B0604020202020204" pitchFamily="34" charset="0"/>
                <a:ea typeface="Calibri" panose="020F0502020204030204" pitchFamily="34" charset="0"/>
                <a:cs typeface="Arial" panose="020B0604020202020204" pitchFamily="34" charset="0"/>
              </a:rPr>
              <a:t>касается вопросов соблюдения, поддержки и внедрения ряда основных ценностей в области прав человека, трудовых норм, охраны окружающей среды и борьбы с коррупцией, определение общих принципов ответственного корпоративного поведения (10 принципов) в области прав человека, трудовых отношений и борьбы с коррупцией.</a:t>
            </a:r>
          </a:p>
          <a:p>
            <a:pPr indent="450215" algn="just">
              <a:lnSpc>
                <a:spcPct val="107000"/>
              </a:lnSpc>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573700"/>
      </p:ext>
    </p:extLst>
  </p:cSld>
  <p:clrMapOvr>
    <a:masterClrMapping/>
  </p:clrMapOvr>
</p:sld>
</file>

<file path=ppt/theme/theme1.xml><?xml version="1.0" encoding="utf-8"?>
<a:theme xmlns:a="http://schemas.openxmlformats.org/drawingml/2006/main" name="Тема Office">
  <a:themeElements>
    <a:clrScheme name="рэу">
      <a:dk1>
        <a:srgbClr val="0B2D50"/>
      </a:dk1>
      <a:lt1>
        <a:sysClr val="window" lastClr="FFFFFF"/>
      </a:lt1>
      <a:dk2>
        <a:srgbClr val="0B2D50"/>
      </a:dk2>
      <a:lt2>
        <a:srgbClr val="FFFFFF"/>
      </a:lt2>
      <a:accent1>
        <a:srgbClr val="0B2D50"/>
      </a:accent1>
      <a:accent2>
        <a:srgbClr val="AB1F03"/>
      </a:accent2>
      <a:accent3>
        <a:srgbClr val="C69F5A"/>
      </a:accent3>
      <a:accent4>
        <a:srgbClr val="1864B0"/>
      </a:accent4>
      <a:accent5>
        <a:srgbClr val="86BAEE"/>
      </a:accent5>
      <a:accent6>
        <a:srgbClr val="2A86E2"/>
      </a:accent6>
      <a:hlink>
        <a:srgbClr val="0563C1"/>
      </a:hlink>
      <a:folHlink>
        <a:srgbClr val="954F72"/>
      </a:folHlink>
    </a:clrScheme>
    <a:fontScheme name="рэу">
      <a:majorFont>
        <a:latin typeface="Arial Narrow"/>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1039</Words>
  <Application>Microsoft Office PowerPoint</Application>
  <PresentationFormat>Широкоэкранный</PresentationFormat>
  <Paragraphs>104</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 Black</vt:lpstr>
      <vt:lpstr>Arial Narrow</vt:lpstr>
      <vt:lpstr>Calibri</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Бахметьева Татьяна Александровна</dc:creator>
  <cp:lastModifiedBy>Zverdvd.org</cp:lastModifiedBy>
  <cp:revision>95</cp:revision>
  <dcterms:created xsi:type="dcterms:W3CDTF">2022-12-06T06:31:10Z</dcterms:created>
  <dcterms:modified xsi:type="dcterms:W3CDTF">2024-03-28T11:09:59Z</dcterms:modified>
</cp:coreProperties>
</file>