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75" r:id="rId14"/>
    <p:sldId id="269" r:id="rId15"/>
    <p:sldId id="267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  <p:sldId id="302" r:id="rId44"/>
    <p:sldId id="303" r:id="rId45"/>
    <p:sldId id="304" r:id="rId46"/>
    <p:sldId id="305" r:id="rId47"/>
    <p:sldId id="306" r:id="rId48"/>
    <p:sldId id="310" r:id="rId49"/>
    <p:sldId id="311" r:id="rId50"/>
    <p:sldId id="312" r:id="rId51"/>
    <p:sldId id="307" r:id="rId52"/>
    <p:sldId id="308" r:id="rId53"/>
    <p:sldId id="309" r:id="rId54"/>
    <p:sldId id="299" r:id="rId55"/>
    <p:sldId id="300" r:id="rId56"/>
    <p:sldId id="301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9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8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0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4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9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6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2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7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7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7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6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5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D6FE8-8AF3-4DDE-8003-31E15BB1763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3418F5-BAED-4C7C-91C3-E52F0B96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9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nielsen.com/insights/2023/need-for-consistent-measurement-2023-nielsen-annual-marketing-report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ТЕОРЕТИЧЕСКИЕ ОСНОВЫ МЕЖДУНАРОДНОГО МАРКЕТИНГА</a:t>
            </a:r>
          </a:p>
        </p:txBody>
      </p:sp>
    </p:spTree>
    <p:extLst>
      <p:ext uri="{BB962C8B-B14F-4D97-AF65-F5344CB8AC3E}">
        <p14:creationId xmlns:p14="http://schemas.microsoft.com/office/powerpoint/2010/main" val="15732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Реактивные мотивы интернационализации: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небольшой размер и (или) насыщение внутреннего </a:t>
            </a:r>
            <a:r>
              <a:rPr lang="ru-RU" dirty="0" smtClean="0"/>
              <a:t>рынка</a:t>
            </a:r>
            <a:endParaRPr lang="ru-RU" dirty="0"/>
          </a:p>
          <a:p>
            <a:r>
              <a:rPr lang="ru-RU" dirty="0"/>
              <a:t>2) давление </a:t>
            </a:r>
            <a:r>
              <a:rPr lang="ru-RU" dirty="0" smtClean="0"/>
              <a:t>конкурентов</a:t>
            </a:r>
          </a:p>
          <a:p>
            <a:r>
              <a:rPr lang="ru-RU" dirty="0"/>
              <a:t>3) наличие избыточных производственных </a:t>
            </a:r>
            <a:r>
              <a:rPr lang="ru-RU" dirty="0" smtClean="0"/>
              <a:t>мощностей</a:t>
            </a:r>
          </a:p>
          <a:p>
            <a:r>
              <a:rPr lang="ru-RU" dirty="0"/>
              <a:t>4) следование за традиционными </a:t>
            </a:r>
            <a:r>
              <a:rPr lang="ru-RU" dirty="0" smtClean="0"/>
              <a:t>потребителями</a:t>
            </a:r>
          </a:p>
          <a:p>
            <a:r>
              <a:rPr lang="ru-RU" dirty="0"/>
              <a:t>5) случайные экспортные заказы</a:t>
            </a:r>
            <a:r>
              <a:rPr lang="ru-RU" dirty="0" smtClean="0"/>
              <a:t>.</a:t>
            </a:r>
          </a:p>
          <a:p>
            <a:r>
              <a:rPr lang="ru-RU" dirty="0"/>
              <a:t>6) желание расширить продажи товаров сезонного спроса</a:t>
            </a:r>
          </a:p>
        </p:txBody>
      </p:sp>
    </p:spTree>
    <p:extLst>
      <p:ext uri="{BB962C8B-B14F-4D97-AF65-F5344CB8AC3E}">
        <p14:creationId xmlns:p14="http://schemas.microsoft.com/office/powerpoint/2010/main" val="122675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Барьеры, сдерживающие инициацию экспорта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число самых важных барьеров, препятствующих инициации экспорта, входят следующие (в основном внутренние): ◦ нехватка решимости начать экспорт; ◦ недостаточное финансирование; ◦ недостаток знаний и связей с иностранным рынком; ◦ нехватка производственных мощностей для охвата иностранного рынка; ◦ нехватка иностранных каналов распределения; ◦ особое внимание к развитию внутреннего рынка</a:t>
            </a:r>
          </a:p>
        </p:txBody>
      </p:sp>
    </p:spTree>
    <p:extLst>
      <p:ext uri="{BB962C8B-B14F-4D97-AF65-F5344CB8AC3E}">
        <p14:creationId xmlns:p14="http://schemas.microsoft.com/office/powerpoint/2010/main" val="38158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Барьеры, препятствующие процессу экспортирования, можно поделить на три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Общие рыночные риски: </a:t>
            </a:r>
          </a:p>
          <a:p>
            <a:r>
              <a:rPr lang="ru-RU" dirty="0" smtClean="0"/>
              <a:t>относительная </a:t>
            </a:r>
            <a:r>
              <a:rPr lang="ru-RU" dirty="0"/>
              <a:t>удаленность рынка; </a:t>
            </a:r>
            <a:endParaRPr lang="ru-RU" dirty="0" smtClean="0"/>
          </a:p>
          <a:p>
            <a:r>
              <a:rPr lang="ru-RU" dirty="0" smtClean="0"/>
              <a:t>конкуренция </a:t>
            </a:r>
            <a:r>
              <a:rPr lang="ru-RU" dirty="0"/>
              <a:t>на иностранных рынках; </a:t>
            </a:r>
            <a:endParaRPr lang="ru-RU" dirty="0" smtClean="0"/>
          </a:p>
          <a:p>
            <a:r>
              <a:rPr lang="ru-RU" dirty="0" smtClean="0"/>
              <a:t>различия </a:t>
            </a:r>
            <a:r>
              <a:rPr lang="ru-RU" dirty="0"/>
              <a:t>в использовании продукта на иностранных рынках; </a:t>
            </a:r>
            <a:endParaRPr lang="ru-RU" dirty="0" smtClean="0"/>
          </a:p>
          <a:p>
            <a:r>
              <a:rPr lang="ru-RU" dirty="0" smtClean="0"/>
              <a:t>языковые </a:t>
            </a:r>
            <a:r>
              <a:rPr lang="ru-RU" dirty="0"/>
              <a:t>и культурные различия; </a:t>
            </a:r>
            <a:endParaRPr lang="ru-RU" dirty="0" smtClean="0"/>
          </a:p>
          <a:p>
            <a:r>
              <a:rPr lang="ru-RU" dirty="0" smtClean="0"/>
              <a:t>различия </a:t>
            </a:r>
            <a:r>
              <a:rPr lang="ru-RU" dirty="0"/>
              <a:t>в товарной спецификации на иностранных рынках; </a:t>
            </a:r>
            <a:endParaRPr lang="ru-RU" dirty="0" smtClean="0"/>
          </a:p>
          <a:p>
            <a:r>
              <a:rPr lang="ru-RU" dirty="0" smtClean="0"/>
              <a:t>сложность </a:t>
            </a:r>
            <a:r>
              <a:rPr lang="ru-RU" dirty="0"/>
              <a:t>доставки услуг зарубежным </a:t>
            </a:r>
            <a:r>
              <a:rPr lang="ru-RU" dirty="0" smtClean="0"/>
              <a:t>покупателям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39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707" y="566670"/>
            <a:ext cx="9984905" cy="6130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Коммерческие риски</a:t>
            </a:r>
          </a:p>
          <a:p>
            <a:r>
              <a:rPr lang="ru-RU" dirty="0"/>
              <a:t>колебания курсов валют, когда контракты заключаются в иностранной валюте; </a:t>
            </a:r>
            <a:endParaRPr lang="ru-RU" dirty="0" smtClean="0"/>
          </a:p>
          <a:p>
            <a:r>
              <a:rPr lang="ru-RU" dirty="0" smtClean="0"/>
              <a:t>неуплата </a:t>
            </a:r>
            <a:r>
              <a:rPr lang="ru-RU" dirty="0"/>
              <a:t>со стороны клиентов из-за споров по контракту, банкротства, отказа принять товар или мошенничества; </a:t>
            </a:r>
            <a:endParaRPr lang="ru-RU" dirty="0" smtClean="0"/>
          </a:p>
          <a:p>
            <a:r>
              <a:rPr lang="ru-RU" dirty="0" smtClean="0"/>
              <a:t>задержки </a:t>
            </a:r>
            <a:r>
              <a:rPr lang="ru-RU" dirty="0"/>
              <a:t>и повреждения товара при экспортной доставке и в процессе распределения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3. Политические риски — возникают в результате вмешательства своего правительства или правительства страны пребывания.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Среди </a:t>
            </a:r>
            <a:r>
              <a:rPr lang="ru-RU" dirty="0"/>
              <a:t>них можно выделить следующие: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ограничения со стороны иностранного правительства;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национальная экспортная политика;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контроль за обменом валюты со стороны правительства страны пребывания;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нехватка налоговых стимулов, побуждающих предприятия заниматься экспортом;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высокая стоимость внутренней валюты по отношению к ее стоимости на экспортных рынках;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высокие иностранные тарифы на импортные товары;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сложные импортные правила и процедуры;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национальные законодательные акты, регулирующие экспорт;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</a:t>
            </a:r>
            <a:r>
              <a:rPr lang="ru-RU" dirty="0"/>
              <a:t>социальные конфликты, революции и войны, разрушающие иностранные рынки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49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хема интернационализации компан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2" y="166271"/>
            <a:ext cx="8577330" cy="64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5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7699"/>
            <a:ext cx="8911687" cy="1280890"/>
          </a:xfrm>
        </p:spPr>
        <p:txBody>
          <a:bodyPr/>
          <a:lstStyle/>
          <a:p>
            <a:r>
              <a:rPr lang="ru-RU" dirty="0"/>
              <a:t>1.2. Основные элементы международного маркетинга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48589"/>
            <a:ext cx="7863730" cy="52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Управленческие решения в сфере международного маркетинг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13" y="0"/>
            <a:ext cx="8872216" cy="66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7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Специализация стран в мировом хозяйств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18905"/>
            <a:ext cx="8862774" cy="66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9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.ppt-online.org/files/slide/v/v8aQ0OhtMZNrs5UuxDJyFcw7463jHeET2kLdgR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12630"/>
            <a:ext cx="9005552" cy="67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6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2. Особенности международной маркетинговой ср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12" y="152400"/>
            <a:ext cx="9134899" cy="65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4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1.1. Сущность и особенности международного маркетинга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Международный маркетинг — это рыночная концепция управления международной деятельностью фирмы, ориентированная на запросы конечных потребителей различных стран и формирование их предпочтений в соответствии со стратегическими целями оптимизации и расширения бизнеса в глобальных мировых масштабах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614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Технологическая ср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3883"/>
            <a:ext cx="9110685" cy="68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85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Экономическая ср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8" y="0"/>
            <a:ext cx="9038844" cy="677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52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cf.ppt-online.org/files/slide/v/v8aQ0OhtMZNrs5UuxDJyFcw7463jHeET2kLdgR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58" y="111056"/>
            <a:ext cx="9007654" cy="67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09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Политическая ср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0"/>
            <a:ext cx="8910056" cy="66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Правовая ср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0"/>
            <a:ext cx="9020532" cy="67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4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ультурная ср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0" y="0"/>
            <a:ext cx="9033412" cy="67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4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Некоторые сравнительные характеристики национальных культ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37" y="0"/>
            <a:ext cx="9141875" cy="68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4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85" y="0"/>
            <a:ext cx="9007654" cy="67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63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Германия, Авс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83266"/>
            <a:ext cx="8915400" cy="667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35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Фран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0"/>
            <a:ext cx="8917503" cy="66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8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8925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предпосылки возникновения международного маркетинга: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25769"/>
            <a:ext cx="8915400" cy="4855335"/>
          </a:xfrm>
        </p:spPr>
        <p:txBody>
          <a:bodyPr>
            <a:normAutofit/>
          </a:bodyPr>
          <a:lstStyle/>
          <a:p>
            <a:r>
              <a:rPr lang="ru-RU" dirty="0"/>
              <a:t>независимость государств международного сообщества; </a:t>
            </a:r>
            <a:endParaRPr lang="ru-RU" dirty="0" smtClean="0"/>
          </a:p>
          <a:p>
            <a:r>
              <a:rPr lang="ru-RU" dirty="0" smtClean="0"/>
              <a:t>международные </a:t>
            </a:r>
            <a:r>
              <a:rPr lang="ru-RU" dirty="0"/>
              <a:t>и национальные законодательные акты; </a:t>
            </a:r>
            <a:endParaRPr lang="ru-RU" dirty="0" smtClean="0"/>
          </a:p>
          <a:p>
            <a:r>
              <a:rPr lang="ru-RU" dirty="0" smtClean="0"/>
              <a:t>превышение </a:t>
            </a:r>
            <a:r>
              <a:rPr lang="ru-RU" dirty="0"/>
              <a:t>спроса над предложением, т. е. насыщенность рынков товарами и услугами; </a:t>
            </a:r>
            <a:endParaRPr lang="ru-RU" dirty="0" smtClean="0"/>
          </a:p>
          <a:p>
            <a:r>
              <a:rPr lang="ru-RU" dirty="0"/>
              <a:t>наличие национальных валютных систем; </a:t>
            </a:r>
            <a:endParaRPr lang="ru-RU" dirty="0" smtClean="0"/>
          </a:p>
          <a:p>
            <a:r>
              <a:rPr lang="ru-RU" dirty="0" smtClean="0"/>
              <a:t>развитая </a:t>
            </a:r>
            <a:r>
              <a:rPr lang="ru-RU" dirty="0"/>
              <a:t>конкуренция товаропроизводителей; </a:t>
            </a:r>
            <a:endParaRPr lang="ru-RU" dirty="0" smtClean="0"/>
          </a:p>
          <a:p>
            <a:r>
              <a:rPr lang="ru-RU" dirty="0" smtClean="0"/>
              <a:t>развитая </a:t>
            </a:r>
            <a:r>
              <a:rPr lang="ru-RU" dirty="0"/>
              <a:t>рыночная инфраструктура; </a:t>
            </a:r>
            <a:endParaRPr lang="ru-RU" dirty="0" smtClean="0"/>
          </a:p>
          <a:p>
            <a:r>
              <a:rPr lang="ru-RU" dirty="0" smtClean="0"/>
              <a:t>рост </a:t>
            </a:r>
            <a:r>
              <a:rPr lang="ru-RU" dirty="0"/>
              <a:t>уровня жизни населения стран и соответствующее увеличение спроса на товары длительного пользования; </a:t>
            </a:r>
            <a:endParaRPr lang="ru-RU" dirty="0" smtClean="0"/>
          </a:p>
          <a:p>
            <a:r>
              <a:rPr lang="ru-RU" dirty="0" smtClean="0"/>
              <a:t>стремление </a:t>
            </a:r>
            <a:r>
              <a:rPr lang="ru-RU" dirty="0"/>
              <a:t>предприятий к расширению внешних рынков сбыта продукции и увеличению прибыли; </a:t>
            </a:r>
            <a:endParaRPr lang="ru-RU" dirty="0" smtClean="0"/>
          </a:p>
          <a:p>
            <a:r>
              <a:rPr lang="ru-RU" dirty="0" smtClean="0"/>
              <a:t>рыночное </a:t>
            </a:r>
            <a:r>
              <a:rPr lang="ru-RU" dirty="0"/>
              <a:t>поведение потребителей в разных странах;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кооперации в сфере производства, оказания услуг</a:t>
            </a:r>
          </a:p>
        </p:txBody>
      </p:sp>
    </p:spTree>
    <p:extLst>
      <p:ext uri="{BB962C8B-B14F-4D97-AF65-F5344CB8AC3E}">
        <p14:creationId xmlns:p14="http://schemas.microsoft.com/office/powerpoint/2010/main" val="198986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0"/>
            <a:ext cx="9064602" cy="67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01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f.ppt-online.org/files/slide/v/v8aQ0OhtMZNrs5UuxDJyFcw7463jHeET2kLdgR/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0"/>
            <a:ext cx="8904623" cy="66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58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Исп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26" y="0"/>
            <a:ext cx="8865986" cy="6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4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Рос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92" y="39461"/>
            <a:ext cx="9103239" cy="68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73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cf.ppt-online.org/files/slide/v/v8aQ0OhtMZNrs5UuxDJyFcw7463jHeET2kLdgR/sli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89" y="0"/>
            <a:ext cx="9051723" cy="67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61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Маркетинговые исследования зарубежных рынков –это вид исследований, направленных на выявление и прогнозирование конъюнктуры мировых 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28" y="0"/>
            <a:ext cx="9110684" cy="68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62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Цели изучения зарубежных рын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0521"/>
            <a:ext cx="9141875" cy="68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41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бъекты исследования зарубежных рын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49" y="0"/>
            <a:ext cx="9148763" cy="68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08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езультаты исследования зарубежных рын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87694"/>
            <a:ext cx="9038844" cy="677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47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труктура маркетингового исследования зарубежного ры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5" y="0"/>
            <a:ext cx="9020533" cy="67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7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7335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В процессе развития международного маркетинга сформировалось три концепции: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600" y="1682839"/>
            <a:ext cx="8915400" cy="3777622"/>
          </a:xfrm>
        </p:spPr>
        <p:txBody>
          <a:bodyPr/>
          <a:lstStyle/>
          <a:p>
            <a:r>
              <a:rPr lang="ru-RU" dirty="0"/>
              <a:t>◦ концепция расширенного национального рынка; а основополагающим является национальный рынок, а внешний рассматривается как дополнение к нему.</a:t>
            </a:r>
            <a:endParaRPr lang="ru-RU" dirty="0" smtClean="0"/>
          </a:p>
          <a:p>
            <a:r>
              <a:rPr lang="ru-RU" dirty="0" smtClean="0"/>
              <a:t>◦ </a:t>
            </a:r>
            <a:r>
              <a:rPr lang="ru-RU" dirty="0"/>
              <a:t>концепция многонационального рынка; предполагает разработку как для национального, так и для каждого из зарубежных рынков независимых маркетинговых систем с незначительным взаимодействием.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◦ концепция глобального рынка. рассматривает весь мир как единый рынок. Фирма разрабатывает стандартный продукт, стандартного качества, стандартизированный комплекс маркетинга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58903" y="4805967"/>
            <a:ext cx="9787384" cy="2052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Особенности международного маркетинга состоят в том, что его организация и методы проведения должны учитывать такие факторы, как независимость государства; национальные валютные системы, национальное законодательство; экономическая политика государства; языковые, культурные, религиозные, бытовые и прочие особенности и обычаи. Это означает, что </a:t>
            </a:r>
            <a:r>
              <a:rPr lang="ru-RU" b="1" i="1" dirty="0" smtClean="0"/>
              <a:t>международный маркетинг шире национального</a:t>
            </a:r>
            <a:r>
              <a:rPr lang="ru-RU" dirty="0" smtClean="0"/>
              <a:t>, ибо он охватывает больший спектр факторов.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55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Рыночный спрос – суммарный объем продаж на определенном рынке, определенного вида товара за определенный период времени. Это потребность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33" y="-42871"/>
            <a:ext cx="9213157" cy="69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1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610519"/>
              </p:ext>
            </p:extLst>
          </p:nvPr>
        </p:nvGraphicFramePr>
        <p:xfrm>
          <a:off x="6787166" y="199622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Емкость рынка – совокупное предложение всех продавцов конкретного продукта на данном товарном рынке в течение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0" y="0"/>
            <a:ext cx="9033412" cy="67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78812" y="1840605"/>
            <a:ext cx="41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15095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/slide/v/v8aQ0OhtMZNrs5UuxDJyFcw7463jHeET2kLdgR/slide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26" y="0"/>
            <a:ext cx="8961571" cy="671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62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4. Формы международного маркетин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44" y="0"/>
            <a:ext cx="9031868" cy="67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45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.ppt-online.org/files/slide/v/v8aQ0OhtMZNrs5UuxDJyFcw7463jHeET2kLdgR/slid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"/>
            <a:ext cx="9110126" cy="68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98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Способы выхода на внешний ры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74" y="149643"/>
            <a:ext cx="8956138" cy="67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87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Прямой эк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4333"/>
            <a:ext cx="8915400" cy="667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72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освенный эк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43" y="1"/>
            <a:ext cx="9136443" cy="68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20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освенный эк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1" y="0"/>
            <a:ext cx="9032853" cy="67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40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Типы посредников на зарубежных ры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33" y="0"/>
            <a:ext cx="9213157" cy="69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3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6" y="1285492"/>
            <a:ext cx="11203920" cy="5475916"/>
          </a:xfrm>
        </p:spPr>
      </p:pic>
    </p:spTree>
    <p:extLst>
      <p:ext uri="{BB962C8B-B14F-4D97-AF65-F5344CB8AC3E}">
        <p14:creationId xmlns:p14="http://schemas.microsoft.com/office/powerpoint/2010/main" val="2631120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ризнаки классификации основных типов торговых посред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7" y="0"/>
            <a:ext cx="9154754" cy="685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58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Инвестиции за рубеж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24" y="43949"/>
            <a:ext cx="9194958" cy="68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10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Без инвестиций за рубеж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50" y="0"/>
            <a:ext cx="9051723" cy="67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42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v/v8aQ0OhtMZNrs5UuxDJyFcw7463jHeET2kLdgR/slide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1" y="72888"/>
            <a:ext cx="9058611" cy="67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49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37" y="240130"/>
            <a:ext cx="10678193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/>
              </a:rPr>
              <a:t>Годовой маркетинговый отчет </a:t>
            </a:r>
            <a:r>
              <a:rPr lang="ru-RU" b="1" dirty="0" err="1">
                <a:hlinkClick r:id="rId2"/>
              </a:rPr>
              <a:t>Nielsen</a:t>
            </a:r>
            <a:r>
              <a:rPr lang="ru-RU" b="1" dirty="0">
                <a:hlinkClick r:id="rId2"/>
              </a:rPr>
              <a:t> за 2023 год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6" y="880575"/>
            <a:ext cx="10343345" cy="58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47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58" y="170040"/>
            <a:ext cx="110680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98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6" y="425003"/>
            <a:ext cx="11041415" cy="56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1.2. Фазы и уровни применения международного маркетинга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Фаза экспортной продажи начинается с пробного маркетинга. Это односторонние действия, базирующиеся на движении отечественной продукции и умении продавать. Повторных заказов нет, доходы небольшие, а издержки слишком высоки. </a:t>
            </a:r>
            <a:endParaRPr lang="ru-RU" dirty="0" smtClean="0"/>
          </a:p>
          <a:p>
            <a:r>
              <a:rPr lang="ru-RU" dirty="0"/>
              <a:t>За пробным экспортом может следовать экстенсивная продажа. Этим способом можно охватить лишь незначительное количество рынков, а оставшиеся — сгруппировать по категориям: основные, второстепенные и т. д. Затем следует фаза интенсивной продажи. При этом следует ограничить ассортимент экспортируемой продукции до уровня, приемлемого для конкретного рынка и обеспечивающего наивысшую ожидаемую прибыль. Рыночные контакты более глубокие и эффективные, но они все еще остаются «придатком» внутреннего рынка. </a:t>
            </a:r>
            <a:endParaRPr lang="ru-RU" dirty="0" smtClean="0"/>
          </a:p>
          <a:p>
            <a:r>
              <a:rPr lang="ru-RU" dirty="0"/>
              <a:t>Следующая фаза — экспортный маркетинг. Фирма развивает двусторонние отношения со своими основными экспортными </a:t>
            </a:r>
            <a:r>
              <a:rPr lang="ru-RU" dirty="0" smtClean="0"/>
              <a:t>рынками</a:t>
            </a:r>
          </a:p>
          <a:p>
            <a:r>
              <a:rPr lang="ru-RU" dirty="0"/>
              <a:t>с соответствующим использованием иностранных языков. Следующие фазы — международный маркетинг и глобальный маркетинг. Обе они предполагают, что внутренний рынок утратил свое первостепенное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262722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тадии эволюции маркетинга от внутреннего к международному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206062"/>
            <a:ext cx="8734662" cy="6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4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правило, процесс вовлечения предприятия в международный маркетинг может включать следующие уровни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884868"/>
            <a:ext cx="8915400" cy="3026354"/>
          </a:xfrm>
        </p:spPr>
        <p:txBody>
          <a:bodyPr/>
          <a:lstStyle/>
          <a:p>
            <a:r>
              <a:rPr lang="ru-RU" dirty="0" smtClean="0"/>
              <a:t>неявный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эпизодический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регулярный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преобладающий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глобальный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997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1.3. Мотивы и риски выхода компаний на зарубежные рынки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Причины выхода компаний на внешний рынок можно разделить на две группы: </a:t>
            </a:r>
            <a:r>
              <a:rPr lang="ru-RU" b="1" i="1" dirty="0"/>
              <a:t>активные и </a:t>
            </a:r>
            <a:r>
              <a:rPr lang="ru-RU" b="1" i="1" dirty="0" smtClean="0"/>
              <a:t>реактивные</a:t>
            </a:r>
          </a:p>
          <a:p>
            <a:r>
              <a:rPr lang="ru-RU" dirty="0"/>
              <a:t>Активные мотивы интернационализации: </a:t>
            </a:r>
            <a:endParaRPr lang="ru-RU" dirty="0" smtClean="0"/>
          </a:p>
          <a:p>
            <a:r>
              <a:rPr lang="ru-RU" dirty="0"/>
              <a:t>1) стремление увеличить прибыль и темпы </a:t>
            </a:r>
            <a:r>
              <a:rPr lang="ru-RU" dirty="0" smtClean="0"/>
              <a:t>роста</a:t>
            </a:r>
          </a:p>
          <a:p>
            <a:r>
              <a:rPr lang="ru-RU" dirty="0"/>
              <a:t>2) инициатива </a:t>
            </a:r>
            <a:r>
              <a:rPr lang="ru-RU" dirty="0" smtClean="0"/>
              <a:t>менеджеров </a:t>
            </a:r>
          </a:p>
          <a:p>
            <a:r>
              <a:rPr lang="ru-RU" dirty="0"/>
              <a:t>3) наличие технологических компетенций и (или) уникального </a:t>
            </a:r>
            <a:r>
              <a:rPr lang="ru-RU" dirty="0" smtClean="0"/>
              <a:t>продукта</a:t>
            </a:r>
          </a:p>
          <a:p>
            <a:r>
              <a:rPr lang="ru-RU" dirty="0"/>
              <a:t>4) возможности на международных </a:t>
            </a:r>
            <a:r>
              <a:rPr lang="ru-RU" dirty="0" smtClean="0"/>
              <a:t>рынках</a:t>
            </a:r>
          </a:p>
          <a:p>
            <a:r>
              <a:rPr lang="ru-RU" dirty="0"/>
              <a:t>5) экономия от </a:t>
            </a:r>
            <a:r>
              <a:rPr lang="ru-RU" dirty="0" smtClean="0"/>
              <a:t>масштаба</a:t>
            </a:r>
          </a:p>
          <a:p>
            <a:r>
              <a:rPr lang="ru-RU" dirty="0"/>
              <a:t>6) налоговые льготы (государственное стимулирование экспорта).</a:t>
            </a:r>
          </a:p>
        </p:txBody>
      </p:sp>
    </p:spTree>
    <p:extLst>
      <p:ext uri="{BB962C8B-B14F-4D97-AF65-F5344CB8AC3E}">
        <p14:creationId xmlns:p14="http://schemas.microsoft.com/office/powerpoint/2010/main" val="39461519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847</Words>
  <Application>Microsoft Office PowerPoint</Application>
  <PresentationFormat>Широкоэкранный</PresentationFormat>
  <Paragraphs>74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Century Gothic</vt:lpstr>
      <vt:lpstr>Wingdings 3</vt:lpstr>
      <vt:lpstr>Легкий дым</vt:lpstr>
      <vt:lpstr>ТЕОРЕТИЧЕСКИЕ ОСНОВЫ МЕЖДУНАРОДНОГО МАРКЕТИНГА</vt:lpstr>
      <vt:lpstr>1.1. Сущность и особенности международного маркетинга </vt:lpstr>
      <vt:lpstr>Основные предпосылки возникновения международного маркетинга:</vt:lpstr>
      <vt:lpstr>В процессе развития международного маркетинга сформировалось три концепции:</vt:lpstr>
      <vt:lpstr>Презентация PowerPoint</vt:lpstr>
      <vt:lpstr>1.2. Фазы и уровни применения международного маркетинга </vt:lpstr>
      <vt:lpstr>Презентация PowerPoint</vt:lpstr>
      <vt:lpstr>Как правило, процесс вовлечения предприятия в международный маркетинг может включать следующие уровни</vt:lpstr>
      <vt:lpstr>1.3. Мотивы и риски выхода компаний на зарубежные рынки </vt:lpstr>
      <vt:lpstr>Реактивные мотивы интернационализации:</vt:lpstr>
      <vt:lpstr>Барьеры, сдерживающие инициацию экспорта</vt:lpstr>
      <vt:lpstr>Барьеры, препятствующие процессу экспортирования, можно поделить на три группы</vt:lpstr>
      <vt:lpstr>Презентация PowerPoint</vt:lpstr>
      <vt:lpstr>Презентация PowerPoint</vt:lpstr>
      <vt:lpstr>1.2. Основные элементы международного маркетинга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Годовой маркетинговый отчет Nielsen за 2023 год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МЕЖДУНАРОДНОГО МАРКЕТИНГА</dc:title>
  <dc:creator>Татьяна</dc:creator>
  <cp:lastModifiedBy>Татьяна</cp:lastModifiedBy>
  <cp:revision>12</cp:revision>
  <dcterms:created xsi:type="dcterms:W3CDTF">2024-02-13T15:18:08Z</dcterms:created>
  <dcterms:modified xsi:type="dcterms:W3CDTF">2024-02-28T12:17:19Z</dcterms:modified>
</cp:coreProperties>
</file>