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46" d="100"/>
          <a:sy n="4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5.biz/ekonomika/f013/11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71670" y="1500174"/>
            <a:ext cx="6172200" cy="189436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Управление заёмным капиталом организации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7360" t="6154" r="16622" b="35641"/>
          <a:stretch>
            <a:fillRect/>
          </a:stretch>
        </p:blipFill>
        <p:spPr bwMode="auto">
          <a:xfrm>
            <a:off x="1000100" y="285728"/>
            <a:ext cx="7215238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8143932" cy="611678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Так как грант-элемент сравнивает отклонение стоимости привлечения конкретного кредита от среднерыночной (выраженное в процентах</a:t>
            </a:r>
            <a:br>
              <a:rPr lang="ru-RU" dirty="0" smtClean="0"/>
            </a:br>
            <a:r>
              <a:rPr lang="ru-RU" dirty="0" smtClean="0"/>
              <a:t>к сумме кредита), его значения могут характеризоваться как положительной, так и отрицательной величинами.</a:t>
            </a:r>
          </a:p>
          <a:p>
            <a:pPr algn="just">
              <a:buNone/>
            </a:pPr>
            <a:r>
              <a:rPr lang="ru-RU" dirty="0" smtClean="0"/>
              <a:t> Ранжируя значения грант-элемента можно оценить уровень эффективности условий привлечения</a:t>
            </a:r>
            <a:br>
              <a:rPr lang="ru-RU" dirty="0" smtClean="0"/>
            </a:br>
            <a:r>
              <a:rPr lang="ru-RU" dirty="0" smtClean="0"/>
              <a:t>предприятием финансового кредита в соответствии с предложениями отдельных коммерческих банков.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/>
              <a:t>3. Управление финансовым лизингом</a:t>
            </a:r>
          </a:p>
          <a:p>
            <a:pPr>
              <a:buNone/>
            </a:pPr>
            <a:r>
              <a:rPr lang="ru-RU" u="sng" dirty="0" smtClean="0"/>
              <a:t>Финансовый лизинг (аренда)</a:t>
            </a:r>
            <a:r>
              <a:rPr lang="ru-RU" dirty="0" smtClean="0"/>
              <a:t> представляет собой хозяйственную операцию, предусматривающую приобретение арендодателем по заказу арендатора основных средств с дальнейшей передачей их в пользование арендатора на срок, не превышающий периода полной их амортизации с обязательной последующей передачей права собственности на эти основные средства арендатору.</a:t>
            </a:r>
            <a:endParaRPr lang="ru-RU" b="1" i="1" dirty="0" smtClean="0"/>
          </a:p>
          <a:p>
            <a:pPr lvl="0">
              <a:buNone/>
            </a:pPr>
            <a:r>
              <a:rPr lang="ru-RU" u="sng" dirty="0" smtClean="0"/>
              <a:t>По составу участников лизинговой операции </a:t>
            </a:r>
            <a:r>
              <a:rPr lang="ru-RU" dirty="0" smtClean="0"/>
              <a:t>разделяют прямой и косвенный виды финансового лизинга.</a:t>
            </a:r>
          </a:p>
          <a:p>
            <a:r>
              <a:rPr lang="ru-RU" i="1" dirty="0" smtClean="0"/>
              <a:t>Прямой лизинг</a:t>
            </a:r>
            <a:r>
              <a:rPr lang="ru-RU" dirty="0" smtClean="0"/>
              <a:t> характеризует лизинговую операцию, которая осуществляется между лизингодателем и лизингополучателем без посредников.</a:t>
            </a:r>
            <a:endParaRPr lang="ru-RU" b="1" dirty="0" smtClean="0"/>
          </a:p>
          <a:p>
            <a:pPr lvl="0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/>
          <a:lstStyle/>
          <a:p>
            <a:pPr lvl="0"/>
            <a:r>
              <a:rPr lang="ru-RU" i="1" dirty="0" smtClean="0"/>
              <a:t>Косвенный лизинг </a:t>
            </a:r>
            <a:r>
              <a:rPr lang="ru-RU" dirty="0" smtClean="0"/>
              <a:t>характеризует лизинговую операцию, при которой передача арендуемого имущества лизингополучателю </a:t>
            </a:r>
            <a:r>
              <a:rPr lang="ru-RU" dirty="0" smtClean="0"/>
              <a:t>осуществляется </a:t>
            </a:r>
            <a:r>
              <a:rPr lang="ru-RU" dirty="0" smtClean="0"/>
              <a:t>через посредников (как правило, лизинговую компанию). В виде косвенного лизинга осуществляется в настоящее время </a:t>
            </a:r>
            <a:r>
              <a:rPr lang="ru-RU" dirty="0" smtClean="0"/>
              <a:t>преобладающая </a:t>
            </a:r>
            <a:r>
              <a:rPr lang="ru-RU" dirty="0" smtClean="0"/>
              <a:t>часть операций финансового лизинга.</a:t>
            </a:r>
          </a:p>
          <a:p>
            <a:pPr lvl="0">
              <a:buNone/>
            </a:pPr>
            <a:r>
              <a:rPr lang="ru-RU" u="sng" dirty="0" smtClean="0"/>
              <a:t>Основной целью управления финансовым лизингом </a:t>
            </a:r>
            <a:r>
              <a:rPr lang="ru-RU" dirty="0" smtClean="0"/>
              <a:t>с позиций привлечения предприятием заемного капитала является минимизация потока платежей по обслуживанию каждой лизинговой операции.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6397" t="27692" r="17745" b="24615"/>
          <a:stretch>
            <a:fillRect/>
          </a:stretch>
        </p:blipFill>
        <p:spPr bwMode="auto">
          <a:xfrm>
            <a:off x="428596" y="500042"/>
            <a:ext cx="77153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1167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Рассмотрим пункт 4 более подробно.</a:t>
            </a:r>
          </a:p>
          <a:p>
            <a:pPr lvl="0">
              <a:buNone/>
            </a:pPr>
            <a:r>
              <a:rPr lang="ru-RU" u="sng" dirty="0" smtClean="0"/>
              <a:t>Оценка эффективности лизинговой операции. </a:t>
            </a:r>
            <a:r>
              <a:rPr lang="ru-RU" dirty="0" smtClean="0"/>
              <a:t>В основе такой оценки лежит сравнение суммарных потоков платежей при различных формах финансирования активов.</a:t>
            </a:r>
          </a:p>
          <a:p>
            <a:pPr>
              <a:buNone/>
            </a:pPr>
            <a:r>
              <a:rPr lang="ru-RU" dirty="0" smtClean="0"/>
              <a:t>Эффективность денежных потоков (</a:t>
            </a:r>
            <a:r>
              <a:rPr lang="ru-RU" dirty="0" err="1" smtClean="0"/>
              <a:t>потоков</a:t>
            </a:r>
            <a:r>
              <a:rPr lang="ru-RU" dirty="0" smtClean="0"/>
              <a:t> платежей) сравнивается </a:t>
            </a:r>
            <a:r>
              <a:rPr lang="ru-RU" dirty="0" smtClean="0"/>
              <a:t>с </a:t>
            </a:r>
            <a:r>
              <a:rPr lang="ru-RU" dirty="0" smtClean="0"/>
              <a:t>настоящей стоимостью </a:t>
            </a:r>
            <a:r>
              <a:rPr lang="ru-RU" dirty="0" smtClean="0"/>
              <a:t>по таким основным вариантам решений: </a:t>
            </a:r>
          </a:p>
          <a:p>
            <a:pPr marL="457200" indent="-457200">
              <a:buNone/>
            </a:pPr>
            <a:r>
              <a:rPr lang="ru-RU" dirty="0" smtClean="0"/>
              <a:t>1. Приобретение активов в собственность за счет собственных финансовых ресурсов </a:t>
            </a:r>
            <a:r>
              <a:rPr lang="ru-RU" i="1" dirty="0" smtClean="0"/>
              <a:t>(производится за счёт собственных средств и расходы не требуют приведения к настоящей стоимости)</a:t>
            </a:r>
            <a:r>
              <a:rPr lang="ru-RU" dirty="0" smtClean="0"/>
              <a:t>; </a:t>
            </a:r>
          </a:p>
          <a:p>
            <a:pPr marL="457200" indent="-457200">
              <a:buNone/>
            </a:pPr>
            <a:r>
              <a:rPr lang="ru-RU" dirty="0" smtClean="0"/>
              <a:t>2. Приобретение активов в собственность за счет долгосрочного банковского кредита(</a:t>
            </a:r>
            <a:r>
              <a:rPr lang="ru-RU" i="1" dirty="0" smtClean="0"/>
              <a:t>основу денежного потока составляют процент за пользование кредитом и общая его сумма, подлежащая возврату при погашении</a:t>
            </a:r>
            <a:r>
              <a:rPr lang="ru-RU" dirty="0" smtClean="0"/>
              <a:t>); 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Расчет общей суммы этого денежного потока в настоящей стоимости осуществляется по следующей формуле: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Аренда (лизинг) активов.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1689" t="51026" r="22715" b="14615"/>
          <a:stretch>
            <a:fillRect/>
          </a:stretch>
        </p:blipFill>
        <p:spPr bwMode="auto">
          <a:xfrm>
            <a:off x="500034" y="1643050"/>
            <a:ext cx="800105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72452" cy="6116786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3. Аренда (лизинг) </a:t>
            </a:r>
            <a:r>
              <a:rPr lang="ru-RU" i="1" u="sng" dirty="0" smtClean="0"/>
              <a:t>активов</a:t>
            </a:r>
            <a:r>
              <a:rPr lang="ru-RU" i="1" dirty="0" smtClean="0"/>
              <a:t> (основу денежного потока лизинга актива составляют лизинговые платежи).  </a:t>
            </a:r>
            <a:r>
              <a:rPr lang="ru-RU" dirty="0" smtClean="0"/>
              <a:t>Расчет общей суммы этого денежного потока в настоящей стоимости осуществляется по следующей формуле: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0566" t="7436" r="23036" b="58043"/>
          <a:stretch>
            <a:fillRect/>
          </a:stretch>
        </p:blipFill>
        <p:spPr bwMode="auto">
          <a:xfrm>
            <a:off x="642910" y="2285992"/>
            <a:ext cx="7786742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расчетных алгоритмах суммы денежных потоков всех видов, приведенных выше, стоимость актива предусматривается к полному списанию в конце срока его использования. Если после предусмотренного срока использования актива, взятого в аренду на условиях финансового лизинга или приобретенного в собственность, он имеет ликвидационную стоимость,  прогнозируемая ее сумма вычитается из денежного потока. </a:t>
            </a:r>
          </a:p>
          <a:p>
            <a:pPr>
              <a:buNone/>
            </a:pPr>
            <a:r>
              <a:rPr lang="ru-RU" dirty="0" smtClean="0"/>
              <a:t>Расчет этой вычитаемой суммы ликвидационной стоимости осуществляется по следующей формуле: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42009" t="57949" r="22074" b="10513"/>
          <a:stretch>
            <a:fillRect/>
          </a:stretch>
        </p:blipFill>
        <p:spPr bwMode="auto">
          <a:xfrm>
            <a:off x="357158" y="500042"/>
            <a:ext cx="79296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 marL="457200" indent="-457200">
              <a:buNone/>
            </a:pPr>
            <a:r>
              <a:rPr lang="ru-RU" sz="2800" dirty="0" smtClean="0"/>
              <a:t>1. Состав заёмного капитала организации.</a:t>
            </a:r>
          </a:p>
          <a:p>
            <a:pPr marL="457200" lvl="0" indent="-457200">
              <a:buNone/>
            </a:pPr>
            <a:r>
              <a:rPr lang="ru-RU" sz="2800" dirty="0" smtClean="0"/>
              <a:t>2. Управление привлечением банковского кредита.</a:t>
            </a:r>
          </a:p>
          <a:p>
            <a:pPr marL="457200" lvl="0" indent="-457200">
              <a:buNone/>
            </a:pPr>
            <a:r>
              <a:rPr lang="ru-RU" sz="2800" dirty="0" smtClean="0"/>
              <a:t>3. Управление финансовым лизингом.</a:t>
            </a:r>
          </a:p>
          <a:p>
            <a:pPr marL="457200" lvl="0" indent="-457200">
              <a:buNone/>
            </a:pPr>
            <a:r>
              <a:rPr lang="ru-RU" sz="2800" dirty="0" smtClean="0"/>
              <a:t>4. Управление привлечением товарного (коммерческого) кредита.</a:t>
            </a:r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01014" cy="6188224"/>
          </a:xfrm>
        </p:spPr>
        <p:txBody>
          <a:bodyPr/>
          <a:lstStyle/>
          <a:p>
            <a:pPr lvl="0">
              <a:buNone/>
            </a:pPr>
            <a:r>
              <a:rPr lang="ru-RU" b="1" dirty="0" smtClean="0"/>
              <a:t>4. Управление привлечением товарного (коммерческого) кредита</a:t>
            </a:r>
          </a:p>
          <a:p>
            <a:pPr>
              <a:buNone/>
            </a:pPr>
            <a:r>
              <a:rPr lang="ru-RU" u="sng" dirty="0" smtClean="0"/>
              <a:t>Товарный (коммерческий) кредит </a:t>
            </a:r>
            <a:r>
              <a:rPr lang="ru-RU" dirty="0" smtClean="0"/>
              <a:t>– это кредит, предоставляемый предприятиям в форме отсрочки платежа за поставленные им сырье, материалы или товары.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3672" t="20513" r="15981" b="43333"/>
          <a:stretch>
            <a:fillRect/>
          </a:stretch>
        </p:blipFill>
        <p:spPr bwMode="auto">
          <a:xfrm>
            <a:off x="1000100" y="2571744"/>
            <a:ext cx="71438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043890" cy="63579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u="sng" dirty="0" smtClean="0"/>
              <a:t>Вексельный оборот по товарному кредиту </a:t>
            </a:r>
            <a:r>
              <a:rPr lang="ru-RU" dirty="0" smtClean="0"/>
              <a:t>обслуживается простыми и переводными векселями. Векселя по товарному кредиту выдаются по согласованию сторон со следующими сроками исполнения: </a:t>
            </a:r>
          </a:p>
          <a:p>
            <a:pPr algn="just">
              <a:buNone/>
            </a:pPr>
            <a:r>
              <a:rPr lang="ru-RU" dirty="0" smtClean="0"/>
              <a:t>а) по предъявлению; </a:t>
            </a:r>
          </a:p>
          <a:p>
            <a:pPr algn="just">
              <a:buNone/>
            </a:pPr>
            <a:r>
              <a:rPr lang="ru-RU" dirty="0" smtClean="0"/>
              <a:t>б) в определенный срок после предъявления; </a:t>
            </a:r>
          </a:p>
          <a:p>
            <a:pPr algn="just">
              <a:buNone/>
            </a:pPr>
            <a:r>
              <a:rPr lang="ru-RU" dirty="0" smtClean="0"/>
              <a:t>в) </a:t>
            </a:r>
            <a:r>
              <a:rPr lang="ru-RU" dirty="0" err="1" smtClean="0"/>
              <a:t>в</a:t>
            </a:r>
            <a:r>
              <a:rPr lang="ru-RU" dirty="0" smtClean="0"/>
              <a:t> определенный срок после составления; </a:t>
            </a:r>
          </a:p>
          <a:p>
            <a:pPr algn="just">
              <a:buNone/>
            </a:pPr>
            <a:r>
              <a:rPr lang="ru-RU" dirty="0" smtClean="0"/>
              <a:t>г) на определенную дату.</a:t>
            </a:r>
          </a:p>
          <a:p>
            <a:pPr>
              <a:buNone/>
            </a:pPr>
            <a:r>
              <a:rPr lang="ru-RU" u="sng" dirty="0" smtClean="0"/>
              <a:t>Товарный кредит по открытому счету</a:t>
            </a:r>
            <a:r>
              <a:rPr lang="ru-RU" dirty="0" smtClean="0"/>
              <a:t> используется при многократных поставках заранее согласованной номенклатуры продукции. В этом случае поставщик относит стоимость отгруженных товаров на дебет счета, открытого предприятию, которое погашает свою задолженность в обусловленные контрактом сроки (обычно раз в месяц).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/>
          <a:lstStyle/>
          <a:p>
            <a:pPr algn="just">
              <a:buNone/>
            </a:pPr>
            <a:r>
              <a:rPr lang="ru-RU" u="sng" dirty="0" smtClean="0"/>
              <a:t>Товарный кредит в форме консигнации - </a:t>
            </a:r>
            <a:r>
              <a:rPr lang="ru-RU" dirty="0" smtClean="0"/>
              <a:t>представляет собой вид внешнеэкономической комиссионной операции, при которой поставщик (консигнант) отгружает товары на склад торгового предприятия с поручением реализовать его. </a:t>
            </a:r>
          </a:p>
          <a:p>
            <a:pPr algn="just">
              <a:buNone/>
            </a:pPr>
            <a:r>
              <a:rPr lang="ru-RU" dirty="0" smtClean="0"/>
              <a:t>Расчеты с консигнантом осуществляются лишь после того, как поставленный товар реализован. </a:t>
            </a:r>
          </a:p>
          <a:p>
            <a:pPr algn="just">
              <a:buNone/>
            </a:pPr>
            <a:r>
              <a:rPr lang="ru-RU" dirty="0" smtClean="0"/>
              <a:t>Привлекая к использованию заемный капитал в форме товарного (коммерческого) кредита, предприятие ставит своей основной </a:t>
            </a:r>
            <a:r>
              <a:rPr lang="ru-RU" u="sng" dirty="0" smtClean="0"/>
              <a:t>целью</a:t>
            </a:r>
            <a:r>
              <a:rPr lang="ru-RU" dirty="0" smtClean="0"/>
              <a:t> максимальное удовлетворение потребности в финансировании и снижение общей стоимости привлечения заемного капитала. </a:t>
            </a:r>
          </a:p>
          <a:p>
            <a:pPr algn="just">
              <a:buNone/>
            </a:pPr>
            <a:r>
              <a:rPr lang="ru-RU" dirty="0" smtClean="0"/>
              <a:t>Эта цель определяет содержание политики привлечения товарного (коммерческого) кредита, разрабатываемой на предприятиях.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4795" t="16923" r="15018" b="10513"/>
          <a:stretch>
            <a:fillRect/>
          </a:stretch>
        </p:blipFill>
        <p:spPr bwMode="auto">
          <a:xfrm>
            <a:off x="571472" y="214291"/>
            <a:ext cx="7572428" cy="593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901014" cy="6116786"/>
          </a:xfrm>
        </p:spPr>
        <p:txBody>
          <a:bodyPr/>
          <a:lstStyle/>
          <a:p>
            <a:pPr algn="just">
              <a:buNone/>
            </a:pPr>
            <a:r>
              <a:rPr lang="ru-RU" u="sng" dirty="0" smtClean="0"/>
              <a:t>Определение среднего периода использования товарного (коммерческого) кредита</a:t>
            </a:r>
            <a:r>
              <a:rPr lang="ru-RU" b="1" dirty="0" smtClean="0"/>
              <a:t>. </a:t>
            </a:r>
            <a:r>
              <a:rPr lang="ru-RU" dirty="0" smtClean="0"/>
              <a:t>Для прогнозирования этого показателя рассчитывается средний период задолженности по коммерческому кредиту за ряд прошедших периодов. При его расчете используется следующая формула: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4634" t="29744" r="15500" b="54919"/>
          <a:stretch>
            <a:fillRect/>
          </a:stretch>
        </p:blipFill>
        <p:spPr bwMode="auto">
          <a:xfrm>
            <a:off x="785786" y="2643182"/>
            <a:ext cx="72866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34634" t="66202" r="15500" b="21026"/>
          <a:stretch>
            <a:fillRect/>
          </a:stretch>
        </p:blipFill>
        <p:spPr bwMode="auto">
          <a:xfrm>
            <a:off x="714348" y="4357694"/>
            <a:ext cx="757242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143932" cy="625966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Задачей финансовых менеджеров является </a:t>
            </a:r>
            <a:r>
              <a:rPr lang="ru-RU" u="sng" dirty="0" smtClean="0"/>
              <a:t>минимизация стоимости привлечения товарного (коммерческого) кредита. </a:t>
            </a:r>
            <a:r>
              <a:rPr lang="ru-RU" dirty="0" smtClean="0"/>
              <a:t>Механизм управления стоимостью товарного (коммерческого) кредита основан на соотношении показателей размера ценовой скидки при осуществлении наличного платежа за продукцию (в пределах установленного расчетного срока) и периода предоставления этого кредита. </a:t>
            </a:r>
          </a:p>
          <a:p>
            <a:pPr algn="just">
              <a:buNone/>
            </a:pPr>
            <a:r>
              <a:rPr lang="ru-RU" dirty="0" smtClean="0"/>
              <a:t>Этот механизм минимизации стоимости коммерческого кредита может быть определён формулой:</a:t>
            </a:r>
          </a:p>
          <a:p>
            <a:pPr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3191" t="31937" r="14859" b="45545"/>
          <a:stretch>
            <a:fillRect/>
          </a:stretch>
        </p:blipFill>
        <p:spPr bwMode="auto">
          <a:xfrm>
            <a:off x="357158" y="4429132"/>
            <a:ext cx="80010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Доклады:</a:t>
            </a: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hlinkClick r:id="rId2"/>
              </a:rPr>
              <a:t>Управление облигационным займом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>
                <a:hlinkClick r:id="rId2"/>
              </a:rPr>
              <a:t>Управление текущими обязательствами по расчетам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u="sng" dirty="0" smtClean="0">
                <a:solidFill>
                  <a:schemeClr val="accent4">
                    <a:lumMod val="75000"/>
                  </a:schemeClr>
                </a:solidFill>
              </a:rPr>
              <a:t>Основные виды банковского кредита, предоставляемые предприятию.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043890" cy="6116786"/>
          </a:xfrm>
        </p:spPr>
        <p:txBody>
          <a:bodyPr/>
          <a:lstStyle/>
          <a:p>
            <a:pPr marL="457200" indent="-457200">
              <a:buNone/>
            </a:pPr>
            <a:r>
              <a:rPr lang="ru-RU" b="1" dirty="0" smtClean="0"/>
              <a:t>1. Состав заёмного капитала организации</a:t>
            </a:r>
          </a:p>
          <a:p>
            <a:pPr marL="457200" indent="-457200" algn="just">
              <a:buNone/>
            </a:pPr>
            <a:r>
              <a:rPr lang="ru-RU" u="sng" dirty="0" smtClean="0"/>
              <a:t>Заемный капитал</a:t>
            </a:r>
            <a:r>
              <a:rPr lang="ru-RU" dirty="0" smtClean="0"/>
              <a:t>, используемый предприятием, характеризует в совокупности объем его финансовых обязательств (общую сумму долга). Эти финансовые обязательства в современной хозяйственной практике дифференцируются следующим образом.</a:t>
            </a:r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   Рисунок 11.1. Основные формы финансовых обязательств предприятия в составе заемного капитала. 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578647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972452" cy="6188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Классификация заёмных средств:</a:t>
            </a:r>
          </a:p>
          <a:p>
            <a:pPr>
              <a:buNone/>
            </a:pPr>
            <a:r>
              <a:rPr lang="ru-RU" u="sng" dirty="0" smtClean="0"/>
              <a:t>1) По целям привлечения:</a:t>
            </a:r>
            <a:endParaRPr lang="ru-RU" b="1" i="1" u="sng" dirty="0" smtClean="0"/>
          </a:p>
          <a:p>
            <a:pPr lvl="0"/>
            <a:r>
              <a:rPr lang="ru-RU" dirty="0" smtClean="0"/>
              <a:t>заемные средства, привлекаемые для обеспечения воспроизводства внеоборотных активов; </a:t>
            </a:r>
          </a:p>
          <a:p>
            <a:pPr lvl="0"/>
            <a:r>
              <a:rPr lang="ru-RU" dirty="0" smtClean="0"/>
              <a:t>заемные средства, привлекаемые для пополнения оборотных активов;</a:t>
            </a:r>
          </a:p>
          <a:p>
            <a:pPr lvl="0"/>
            <a:r>
              <a:rPr lang="ru-RU" dirty="0" smtClean="0"/>
              <a:t>заемные средства, привлекаемые для удовлетворения иных хозяйственных или социальных потребностей.</a:t>
            </a:r>
          </a:p>
          <a:p>
            <a:pPr>
              <a:buNone/>
            </a:pPr>
            <a:r>
              <a:rPr lang="ru-RU" u="sng" dirty="0" smtClean="0"/>
              <a:t>2) По источникам привлечения:</a:t>
            </a:r>
            <a:endParaRPr lang="ru-RU" b="1" i="1" u="sng" dirty="0" smtClean="0"/>
          </a:p>
          <a:p>
            <a:pPr lvl="0"/>
            <a:r>
              <a:rPr lang="ru-RU" dirty="0" smtClean="0"/>
              <a:t>заемные средства, привлекаемые из внешних источников</a:t>
            </a:r>
          </a:p>
          <a:p>
            <a:pPr lvl="0"/>
            <a:r>
              <a:rPr lang="ru-RU" dirty="0" smtClean="0"/>
              <a:t>заемные средства, привлекаемые из внутренних источников (текущие обязательства по расчетам).</a:t>
            </a:r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3) По периоду привлечения:</a:t>
            </a:r>
          </a:p>
          <a:p>
            <a:pPr lvl="0"/>
            <a:r>
              <a:rPr lang="ru-RU" dirty="0" smtClean="0"/>
              <a:t>заемные средства, привлекаемые на долгосрочный период (более 1 года);</a:t>
            </a:r>
          </a:p>
          <a:p>
            <a:pPr lvl="0"/>
            <a:r>
              <a:rPr lang="ru-RU" dirty="0" smtClean="0"/>
              <a:t>заемные средства, привлекаемые на краткосрочный период (до 1 года).</a:t>
            </a:r>
          </a:p>
          <a:p>
            <a:pPr>
              <a:buNone/>
            </a:pPr>
            <a:r>
              <a:rPr lang="ru-RU" u="sng" dirty="0" smtClean="0"/>
              <a:t>4) По форме привлечения:</a:t>
            </a:r>
            <a:endParaRPr lang="ru-RU" b="1" i="1" u="sng" dirty="0" smtClean="0"/>
          </a:p>
          <a:p>
            <a:pPr lvl="0"/>
            <a:r>
              <a:rPr lang="ru-RU" dirty="0" smtClean="0"/>
              <a:t>заемные средства, привлекаемые в денежной форме (финансовый кредит);</a:t>
            </a:r>
          </a:p>
          <a:p>
            <a:pPr lvl="0"/>
            <a:r>
              <a:rPr lang="ru-RU" dirty="0" smtClean="0"/>
              <a:t>заемные средства, привлекаемые в форме оборудования (финансовый лизинг);</a:t>
            </a:r>
          </a:p>
          <a:p>
            <a:pPr lvl="0"/>
            <a:r>
              <a:rPr lang="ru-RU" dirty="0" smtClean="0"/>
              <a:t>заемные средства, привлекаемые в товарной форме (товарный или коммерческий кредит);</a:t>
            </a:r>
          </a:p>
          <a:p>
            <a:pPr lvl="0"/>
            <a:r>
              <a:rPr lang="ru-RU" dirty="0" smtClean="0"/>
              <a:t>заемные средства, привлекаемые в иных материальных или нематериальных формах.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   Рисунок 11.3. Основные этапы управления привлечением заемных средств.           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6572295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/>
          <a:lstStyle/>
          <a:p>
            <a:pPr lvl="0">
              <a:buNone/>
            </a:pPr>
            <a:r>
              <a:rPr lang="ru-RU" b="1" dirty="0" smtClean="0"/>
              <a:t>2. Управление привлечением банковского кредита.</a:t>
            </a:r>
          </a:p>
          <a:p>
            <a:pPr>
              <a:buNone/>
            </a:pPr>
            <a:r>
              <a:rPr lang="ru-RU" u="sng" dirty="0" smtClean="0"/>
              <a:t>Под банковским кредитом </a:t>
            </a:r>
            <a:r>
              <a:rPr lang="ru-RU" dirty="0" smtClean="0"/>
              <a:t>понимаются денежные средства, предоставляемые банком взаймы клиенту для целевого использования на установленный срок под определенный процент.</a:t>
            </a:r>
            <a:endParaRPr lang="ru-RU" b="1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7400" t="15128" r="18459" b="14103"/>
          <a:stretch>
            <a:fillRect/>
          </a:stretch>
        </p:blipFill>
        <p:spPr bwMode="auto">
          <a:xfrm>
            <a:off x="714348" y="2285992"/>
            <a:ext cx="728667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8001056" cy="61882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процессе оценки условий осуществления банковского кредитования в разрезе видов кредитов используется специальный показатель — «</a:t>
            </a:r>
            <a:r>
              <a:rPr lang="ru-RU" u="sng" dirty="0" smtClean="0"/>
              <a:t>грант-элемент»</a:t>
            </a:r>
            <a:r>
              <a:rPr lang="ru-RU" i="1" dirty="0" smtClean="0"/>
              <a:t>,</a:t>
            </a:r>
            <a:r>
              <a:rPr lang="ru-RU" dirty="0" smtClean="0"/>
              <a:t> позволяющий сравнивать стоимость привлечения финансового кредита на условиях отдельных коммерческих банков со средними условиями на финансовом рынке.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984</Words>
  <PresentationFormat>Экран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Управление заёмным капиталом организации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заёмным капиталом организации</dc:title>
  <dc:creator>user</dc:creator>
  <cp:lastModifiedBy>User</cp:lastModifiedBy>
  <cp:revision>17</cp:revision>
  <dcterms:created xsi:type="dcterms:W3CDTF">2016-08-16T18:31:01Z</dcterms:created>
  <dcterms:modified xsi:type="dcterms:W3CDTF">2017-03-20T07:01:14Z</dcterms:modified>
</cp:coreProperties>
</file>